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13" r:id="rId3"/>
    <p:sldId id="314" r:id="rId4"/>
    <p:sldId id="292" r:id="rId5"/>
    <p:sldId id="310" r:id="rId6"/>
    <p:sldId id="339" r:id="rId7"/>
    <p:sldId id="340" r:id="rId8"/>
    <p:sldId id="341" r:id="rId9"/>
    <p:sldId id="342" r:id="rId10"/>
    <p:sldId id="343" r:id="rId11"/>
    <p:sldId id="344" r:id="rId12"/>
    <p:sldId id="315" r:id="rId13"/>
    <p:sldId id="316" r:id="rId14"/>
    <p:sldId id="338" r:id="rId15"/>
    <p:sldId id="346" r:id="rId16"/>
    <p:sldId id="318" r:id="rId17"/>
    <p:sldId id="319" r:id="rId18"/>
    <p:sldId id="329" r:id="rId19"/>
    <p:sldId id="337" r:id="rId20"/>
  </p:sldIdLst>
  <p:sldSz cx="12192000" cy="6858000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3C1C124-C76E-425A-80B3-521623E0A551}">
          <p14:sldIdLst>
            <p14:sldId id="256"/>
            <p14:sldId id="313"/>
            <p14:sldId id="314"/>
            <p14:sldId id="292"/>
            <p14:sldId id="310"/>
            <p14:sldId id="339"/>
            <p14:sldId id="340"/>
            <p14:sldId id="341"/>
            <p14:sldId id="342"/>
            <p14:sldId id="343"/>
            <p14:sldId id="344"/>
            <p14:sldId id="315"/>
            <p14:sldId id="316"/>
          </p14:sldIdLst>
        </p14:section>
        <p14:section name="Раздел без заголовка" id="{1C1E4304-E6A5-49A5-823C-0E80CED47E65}">
          <p14:sldIdLst>
            <p14:sldId id="338"/>
            <p14:sldId id="346"/>
            <p14:sldId id="318"/>
            <p14:sldId id="319"/>
            <p14:sldId id="329"/>
            <p14:sldId id="3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154" autoAdjust="0"/>
  </p:normalViewPr>
  <p:slideViewPr>
    <p:cSldViewPr snapToGrid="0">
      <p:cViewPr varScale="1">
        <p:scale>
          <a:sx n="81" d="100"/>
          <a:sy n="81" d="100"/>
        </p:scale>
        <p:origin x="96" y="6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9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1563134099075013E-3"/>
                  <c:y val="5.1763278931352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AA-446E-BA9F-5CE1557FAFA7}"/>
                </c:ext>
              </c:extLst>
            </c:dLbl>
            <c:dLbl>
              <c:idx val="1"/>
              <c:layout>
                <c:manualLayout>
                  <c:x val="1.093748319462241E-2"/>
                  <c:y val="2.554827544496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AA-446E-BA9F-5CE1557FAFA7}"/>
                </c:ext>
              </c:extLst>
            </c:dLbl>
            <c:dLbl>
              <c:idx val="2"/>
              <c:layout>
                <c:manualLayout>
                  <c:x val="9.3749692497348252E-3"/>
                  <c:y val="-1.4440957826046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AA-446E-BA9F-5CE1557FAF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 333 071,3 т.руб.</c:v>
                </c:pt>
                <c:pt idx="1">
                  <c:v>2021 год 418585,6 т.руб.</c:v>
                </c:pt>
                <c:pt idx="2">
                  <c:v>2022 год 669269,8 т.руб.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55710.400000000001</c:v>
                </c:pt>
                <c:pt idx="1">
                  <c:v>61529.4</c:v>
                </c:pt>
                <c:pt idx="2">
                  <c:v>68284.600000000006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AA-446E-BA9F-5CE1557FAF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AA-446E-BA9F-5CE1557FAFA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AA-446E-BA9F-5CE1557FAFA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AA-446E-BA9F-5CE1557FAF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 333 071,3 т.руб.</c:v>
                </c:pt>
                <c:pt idx="1">
                  <c:v>2021 год 418585,6 т.руб.</c:v>
                </c:pt>
                <c:pt idx="2">
                  <c:v>2022 год 669269,8 т.руб.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278014.3</c:v>
                </c:pt>
                <c:pt idx="1">
                  <c:v>358628.1</c:v>
                </c:pt>
                <c:pt idx="2">
                  <c:v>603198.80000000005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AA-446E-BA9F-5CE1557FA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1169856"/>
        <c:axId val="241170240"/>
        <c:axId val="0"/>
      </c:bar3DChart>
      <c:catAx>
        <c:axId val="241169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170240"/>
        <c:crosses val="autoZero"/>
        <c:auto val="1"/>
        <c:lblAlgn val="ctr"/>
        <c:lblOffset val="100"/>
        <c:noMultiLvlLbl val="0"/>
      </c:catAx>
      <c:valAx>
        <c:axId val="24117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16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90"/>
      <c:rAngAx val="1"/>
    </c:view3D>
    <c:floor>
      <c:thickness val="0"/>
    </c:floor>
    <c:sideWall>
      <c:thickness val="0"/>
    </c:sideWall>
    <c:backWall>
      <c:thickness val="0"/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1096736097162042"/>
          <c:y val="3.5735365058316072E-2"/>
          <c:w val="0.74224148849386862"/>
          <c:h val="0.864189278082902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7883675242113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11-43BE-A5F1-9B8BC96F9F74}"/>
                </c:ext>
              </c:extLst>
            </c:dLbl>
            <c:dLbl>
              <c:idx val="1"/>
              <c:layout>
                <c:manualLayout>
                  <c:x val="7.8702300899728293E-4"/>
                  <c:y val="3.9697022636816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87-4E71-8435-B679921D51EB}"/>
                </c:ext>
              </c:extLst>
            </c:dLbl>
            <c:dLbl>
              <c:idx val="2"/>
              <c:layout>
                <c:manualLayout>
                  <c:x val="3.6528015787962256E-3"/>
                  <c:y val="-3.0657709803713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87-4E71-8435-B679921D51EB}"/>
                </c:ext>
              </c:extLst>
            </c:dLbl>
            <c:dLbl>
              <c:idx val="3"/>
              <c:layout>
                <c:manualLayout>
                  <c:x val="2.847104651496456E-2"/>
                  <c:y val="-2.554810748873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87-4E71-8435-B679921D51EB}"/>
                </c:ext>
              </c:extLst>
            </c:dLbl>
            <c:dLbl>
              <c:idx val="4"/>
              <c:layout>
                <c:manualLayout>
                  <c:x val="1.5995963763114435E-2"/>
                  <c:y val="-9.763295811911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31-4F25-97CB-13A8776EEE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31801.8</c:v>
                </c:pt>
                <c:pt idx="1">
                  <c:v>15363.8</c:v>
                </c:pt>
                <c:pt idx="2">
                  <c:v>2125.9</c:v>
                </c:pt>
                <c:pt idx="3">
                  <c:v>886.5</c:v>
                </c:pt>
                <c:pt idx="4">
                  <c:v>2459.9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87-4E71-8435-B679921D51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2375262071104852E-3"/>
                  <c:y val="-2.9621032291716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11-43BE-A5F1-9B8BC96F9F74}"/>
                </c:ext>
              </c:extLst>
            </c:dLbl>
            <c:dLbl>
              <c:idx val="1"/>
              <c:layout>
                <c:manualLayout>
                  <c:x val="3.3531246648764623E-3"/>
                  <c:y val="-1.2773965672021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87-4E71-8435-B679921D51EB}"/>
                </c:ext>
              </c:extLst>
            </c:dLbl>
            <c:dLbl>
              <c:idx val="2"/>
              <c:layout>
                <c:manualLayout>
                  <c:x val="1.3355280251444231E-2"/>
                  <c:y val="-8.2344175012074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87-4E71-8435-B679921D51EB}"/>
                </c:ext>
              </c:extLst>
            </c:dLbl>
            <c:dLbl>
              <c:idx val="3"/>
              <c:layout>
                <c:manualLayout>
                  <c:x val="2.4743722708798609E-2"/>
                  <c:y val="-2.0438537266096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87-4E71-8435-B679921D51EB}"/>
                </c:ext>
              </c:extLst>
            </c:dLbl>
            <c:dLbl>
              <c:idx val="4"/>
              <c:layout>
                <c:manualLayout>
                  <c:x val="1.59959637631143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31-4F25-97CB-13A8776EEE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30487.8</c:v>
                </c:pt>
                <c:pt idx="1">
                  <c:v>17875.7</c:v>
                </c:pt>
                <c:pt idx="2">
                  <c:v>7004.5</c:v>
                </c:pt>
                <c:pt idx="3">
                  <c:v>650.70000000000005</c:v>
                </c:pt>
                <c:pt idx="4">
                  <c:v>2888.1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787-4E71-8435-B679921D51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9311-43BE-A5F1-9B8BC96F9F7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5787-4E71-8435-B679921D51E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5787-4E71-8435-B679921D51E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5787-4E71-8435-B679921D51E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8531-4F25-97CB-13A8776EEEA6}"/>
              </c:ext>
            </c:extLst>
          </c:dPt>
          <c:dLbls>
            <c:dLbl>
              <c:idx val="0"/>
              <c:layout>
                <c:manualLayout>
                  <c:x val="5.01612011691268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11-43BE-A5F1-9B8BC96F9F74}"/>
                </c:ext>
              </c:extLst>
            </c:dLbl>
            <c:dLbl>
              <c:idx val="1"/>
              <c:layout>
                <c:manualLayout>
                  <c:x val="1.6745740827241392E-2"/>
                  <c:y val="-2.009643753095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87-4E71-8435-B679921D51EB}"/>
                </c:ext>
              </c:extLst>
            </c:dLbl>
            <c:dLbl>
              <c:idx val="2"/>
              <c:layout>
                <c:manualLayout>
                  <c:x val="1.8169273642898116E-2"/>
                  <c:y val="-2.0438537266096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87-4E71-8435-B679921D51EB}"/>
                </c:ext>
              </c:extLst>
            </c:dLbl>
            <c:dLbl>
              <c:idx val="3"/>
              <c:layout>
                <c:manualLayout>
                  <c:x val="2.6747896413809286E-2"/>
                  <c:y val="-2.2537261483932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787-4E71-8435-B679921D51EB}"/>
                </c:ext>
              </c:extLst>
            </c:dLbl>
            <c:dLbl>
              <c:idx val="4"/>
              <c:layout>
                <c:manualLayout>
                  <c:x val="1.828110144355926E-2"/>
                  <c:y val="-4.88164790595571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31-4F25-97CB-13A8776EEE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34343.800000000003</c:v>
                </c:pt>
                <c:pt idx="1">
                  <c:v>21274.7</c:v>
                </c:pt>
                <c:pt idx="2">
                  <c:v>6509.3</c:v>
                </c:pt>
                <c:pt idx="3">
                  <c:v>765.9</c:v>
                </c:pt>
                <c:pt idx="4">
                  <c:v>2292.3000000000002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787-4E71-8435-B679921D5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0954128"/>
        <c:axId val="240954512"/>
        <c:axId val="0"/>
      </c:bar3DChart>
      <c:catAx>
        <c:axId val="24095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0954512"/>
        <c:crosses val="autoZero"/>
        <c:auto val="1"/>
        <c:lblAlgn val="ctr"/>
        <c:lblOffset val="100"/>
        <c:noMultiLvlLbl val="0"/>
      </c:catAx>
      <c:valAx>
        <c:axId val="240954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0954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907991441648245"/>
          <c:y val="0.40137565494685795"/>
          <c:w val="0.12671969604579758"/>
          <c:h val="0.19724869010628418"/>
        </c:manualLayout>
      </c:layout>
      <c:overlay val="0"/>
      <c:spPr>
        <a:effectLst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859628325059547E-2"/>
          <c:y val="4.0844986556062807E-2"/>
          <c:w val="0.81822327009562645"/>
          <c:h val="0.75376861044760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5539937096110142E-3"/>
                  <c:y val="-1.7883675242113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B9-4C58-A8C0-A171F0474838}"/>
                </c:ext>
              </c:extLst>
            </c:dLbl>
            <c:dLbl>
              <c:idx val="1"/>
              <c:layout>
                <c:manualLayout>
                  <c:x val="7.2845318973852368E-3"/>
                  <c:y val="-2.0438563116252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B9-4C58-A8C0-A171F0474838}"/>
                </c:ext>
              </c:extLst>
            </c:dLbl>
            <c:dLbl>
              <c:idx val="2"/>
              <c:layout>
                <c:manualLayout>
                  <c:x val="1.048638993537767E-2"/>
                  <c:y val="-2.5548107488733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B9-4C58-A8C0-A171F0474838}"/>
                </c:ext>
              </c:extLst>
            </c:dLbl>
            <c:dLbl>
              <c:idx val="3"/>
              <c:layout>
                <c:manualLayout>
                  <c:x val="1.6305642201569749E-2"/>
                  <c:y val="-2.34450703232119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A7-4AE1-94C7-E928BE0F4FF4}"/>
                </c:ext>
              </c:extLst>
            </c:dLbl>
            <c:dLbl>
              <c:idx val="4"/>
              <c:layout>
                <c:manualLayout>
                  <c:x val="1.6305642201569749E-2"/>
                  <c:y val="-1.8756056258569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A7-4AE1-94C7-E928BE0F4FF4}"/>
                </c:ext>
              </c:extLst>
            </c:dLbl>
            <c:dLbl>
              <c:idx val="5"/>
              <c:layout>
                <c:manualLayout>
                  <c:x val="1.7478676337679397E-2"/>
                  <c:y val="0.10574446682494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B9-4C58-A8C0-A171F0474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Платные услуги и компенсация затрат</c:v>
                </c:pt>
                <c:pt idx="3">
                  <c:v>Продажа активов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688.2</c:v>
                </c:pt>
                <c:pt idx="1">
                  <c:v>1039.5</c:v>
                </c:pt>
                <c:pt idx="2">
                  <c:v>597.70000000000005</c:v>
                </c:pt>
                <c:pt idx="3">
                  <c:v>408.4</c:v>
                </c:pt>
                <c:pt idx="4">
                  <c:v>326.3</c:v>
                </c:pt>
                <c:pt idx="5">
                  <c:v>-18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9-4C60-AAEE-08AA74361C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5.8317890508437983E-3"/>
                  <c:y val="-1.4908295622768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B9-4C58-A8C0-A171F0474838}"/>
                </c:ext>
              </c:extLst>
            </c:dLbl>
            <c:dLbl>
              <c:idx val="1"/>
              <c:layout>
                <c:manualLayout>
                  <c:x val="3.7946842689345144E-3"/>
                  <c:y val="-9.76754858898521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B9-4C58-A8C0-A171F0474838}"/>
                </c:ext>
              </c:extLst>
            </c:dLbl>
            <c:dLbl>
              <c:idx val="2"/>
              <c:layout>
                <c:manualLayout>
                  <c:x val="2.3594377354599648E-2"/>
                  <c:y val="-1.788367524211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B9-4C58-A8C0-A171F0474838}"/>
                </c:ext>
              </c:extLst>
            </c:dLbl>
            <c:dLbl>
              <c:idx val="3"/>
              <c:layout>
                <c:manualLayout>
                  <c:x val="2.4896826461654548E-2"/>
                  <c:y val="-2.98165912455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B9-4C58-A8C0-A171F0474838}"/>
                </c:ext>
              </c:extLst>
            </c:dLbl>
            <c:dLbl>
              <c:idx val="4"/>
              <c:layout>
                <c:manualLayout>
                  <c:x val="1.4268445711886639E-2"/>
                  <c:y val="-2.2783070148573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6B9-4C58-A8C0-A171F0474838}"/>
                </c:ext>
              </c:extLst>
            </c:dLbl>
            <c:dLbl>
              <c:idx val="5"/>
              <c:layout>
                <c:manualLayout>
                  <c:x val="2.4905176096521757E-2"/>
                  <c:y val="-1.788367524211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B9-4C58-A8C0-A171F0474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Платные услуги и компенсация затрат</c:v>
                </c:pt>
                <c:pt idx="3">
                  <c:v>Продажа активов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347.2</c:v>
                </c:pt>
                <c:pt idx="1">
                  <c:v>1110.9000000000001</c:v>
                </c:pt>
                <c:pt idx="2">
                  <c:v>521.29999999999995</c:v>
                </c:pt>
                <c:pt idx="3">
                  <c:v>51.9</c:v>
                </c:pt>
                <c:pt idx="4">
                  <c:v>168.8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69-4C60-AAEE-08AA74361C5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4905176096521851E-2"/>
                  <c:y val="-2.0438485990986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6B9-4C58-A8C0-A171F0474838}"/>
                </c:ext>
              </c:extLst>
            </c:dLbl>
            <c:dLbl>
              <c:idx val="1"/>
              <c:layout>
                <c:manualLayout>
                  <c:x val="2.22835786126774E-2"/>
                  <c:y val="-7.6644322466201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6B9-4C58-A8C0-A171F0474838}"/>
                </c:ext>
              </c:extLst>
            </c:dLbl>
            <c:dLbl>
              <c:idx val="2"/>
              <c:layout>
                <c:manualLayout>
                  <c:x val="3.1459169806132864E-2"/>
                  <c:y val="-1.788367524211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6B9-4C58-A8C0-A171F0474838}"/>
                </c:ext>
              </c:extLst>
            </c:dLbl>
            <c:dLbl>
              <c:idx val="3"/>
              <c:layout>
                <c:manualLayout>
                  <c:x val="2.2283578612677445E-2"/>
                  <c:y val="-1.788367524211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6B9-4C58-A8C0-A171F0474838}"/>
                </c:ext>
              </c:extLst>
            </c:dLbl>
            <c:dLbl>
              <c:idx val="4"/>
              <c:layout>
                <c:manualLayout>
                  <c:x val="2.621597483844415E-2"/>
                  <c:y val="-1.7883675242113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6B9-4C58-A8C0-A171F0474838}"/>
                </c:ext>
              </c:extLst>
            </c:dLbl>
            <c:dLbl>
              <c:idx val="5"/>
              <c:layout>
                <c:manualLayout>
                  <c:x val="2.4905176096521948E-2"/>
                  <c:y val="-2.04384859909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6B9-4C58-A8C0-A171F0474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Платные услуги и компенсация затрат</c:v>
                </c:pt>
                <c:pt idx="3">
                  <c:v>Продажа активов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742.5</c:v>
                </c:pt>
                <c:pt idx="1">
                  <c:v>1887.2</c:v>
                </c:pt>
                <c:pt idx="2">
                  <c:v>22.5</c:v>
                </c:pt>
                <c:pt idx="3">
                  <c:v>70</c:v>
                </c:pt>
                <c:pt idx="4">
                  <c:v>376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69-4C60-AAEE-08AA74361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1123504"/>
        <c:axId val="241123888"/>
        <c:axId val="0"/>
      </c:bar3DChart>
      <c:catAx>
        <c:axId val="24112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t" anchorCtr="1"/>
          <a:lstStyle/>
          <a:p>
            <a:pPr>
              <a:defRPr sz="1400" normalizeH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1123888"/>
        <c:crosses val="autoZero"/>
        <c:auto val="1"/>
        <c:lblAlgn val="ctr"/>
        <c:lblOffset val="100"/>
        <c:noMultiLvlLbl val="0"/>
      </c:catAx>
      <c:valAx>
        <c:axId val="241123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123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03405393939459"/>
          <c:y val="0.41992133163568873"/>
          <c:w val="0.11901211285448608"/>
          <c:h val="0.1761481669370234"/>
        </c:manualLayout>
      </c:layout>
      <c:overlay val="0"/>
      <c:spPr>
        <a:effectLst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0"/>
      <c:rotY val="8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B w="152400" h="50800" prst="softRound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B w="152400" h="50800" prst="softRound"/>
        </a:sp3d>
      </c:spPr>
    </c:backWall>
    <c:plotArea>
      <c:layout>
        <c:manualLayout>
          <c:layoutTarget val="inner"/>
          <c:xMode val="edge"/>
          <c:yMode val="edge"/>
          <c:x val="9.2373848734306721E-2"/>
          <c:y val="2.3980612173175417E-2"/>
          <c:w val="0.82912496053113505"/>
          <c:h val="0.682692408491007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0486389935377621E-2"/>
                  <c:y val="-4.3650794332752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B2-421D-A5B9-7D8813479F23}"/>
                </c:ext>
              </c:extLst>
            </c:dLbl>
            <c:dLbl>
              <c:idx val="2"/>
              <c:layout>
                <c:manualLayout>
                  <c:x val="1.0486389935377574E-2"/>
                  <c:y val="-1.0912698583188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B2-421D-A5B9-7D8813479F23}"/>
                </c:ext>
              </c:extLst>
            </c:dLbl>
            <c:dLbl>
              <c:idx val="3"/>
              <c:layout>
                <c:manualLayout>
                  <c:x val="1.3107987419222028E-2"/>
                  <c:y val="-2.8373016316288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B2-421D-A5B9-7D8813479F23}"/>
                </c:ext>
              </c:extLst>
            </c:dLbl>
            <c:dLbl>
              <c:idx val="4"/>
              <c:layout>
                <c:manualLayout>
                  <c:x val="1.8165824797143466E-2"/>
                  <c:y val="0.19206366691763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B2-421D-A5B9-7D8813479F23}"/>
                </c:ext>
              </c:extLst>
            </c:dLbl>
            <c:dLbl>
              <c:idx val="5"/>
              <c:layout>
                <c:manualLayout>
                  <c:x val="1.1797188677299729E-2"/>
                  <c:y val="0.16587319031797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B2-421D-A5B9-7D8813479F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Возврат остатков субсидий, субвенций и иных межбюджетных трансфертов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169208</c:v>
                </c:pt>
                <c:pt idx="1">
                  <c:v>5438.2</c:v>
                </c:pt>
                <c:pt idx="2">
                  <c:v>739597</c:v>
                </c:pt>
                <c:pt idx="3">
                  <c:v>7447.7</c:v>
                </c:pt>
                <c:pt idx="4">
                  <c:v>-653.4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24-4A9D-8030-635314BDB8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1797188677299824E-2"/>
                  <c:y val="-2.1825397166376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B2-421D-A5B9-7D8813479F23}"/>
                </c:ext>
              </c:extLst>
            </c:dLbl>
            <c:dLbl>
              <c:idx val="1"/>
              <c:layout>
                <c:manualLayout>
                  <c:x val="1.1797188677299824E-2"/>
                  <c:y val="-1.309523829982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B2-421D-A5B9-7D8813479F23}"/>
                </c:ext>
              </c:extLst>
            </c:dLbl>
            <c:dLbl>
              <c:idx val="2"/>
              <c:layout>
                <c:manualLayout>
                  <c:x val="8.2354893930997094E-3"/>
                  <c:y val="-1.0912698583188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B2-421D-A5B9-7D8813479F23}"/>
                </c:ext>
              </c:extLst>
            </c:dLbl>
            <c:dLbl>
              <c:idx val="3"/>
              <c:layout>
                <c:manualLayout>
                  <c:x val="1.8351182386910837E-2"/>
                  <c:y val="-1.96428574497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3B2-421D-A5B9-7D8813479F23}"/>
                </c:ext>
              </c:extLst>
            </c:dLbl>
            <c:dLbl>
              <c:idx val="4"/>
              <c:layout>
                <c:manualLayout>
                  <c:x val="2.5104014804402365E-2"/>
                  <c:y val="0.205158905217455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B2-421D-A5B9-7D8813479F23}"/>
                </c:ext>
              </c:extLst>
            </c:dLbl>
            <c:dLbl>
              <c:idx val="5"/>
              <c:layout>
                <c:manualLayout>
                  <c:x val="1.8351182386910744E-2"/>
                  <c:y val="0.13968271371832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B2-421D-A5B9-7D8813479F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Возврат остатков субсидий, субвенций и иных межбюджетных трансфертов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153116.9</c:v>
                </c:pt>
                <c:pt idx="1">
                  <c:v>5670.5</c:v>
                </c:pt>
                <c:pt idx="2">
                  <c:v>822631</c:v>
                </c:pt>
                <c:pt idx="3">
                  <c:v>97146.8</c:v>
                </c:pt>
                <c:pt idx="4">
                  <c:v>-1571.9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24-4A9D-8030-635314BDB8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3594377354599648E-2"/>
                  <c:y val="-2.1825397166376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B2-421D-A5B9-7D8813479F23}"/>
                </c:ext>
              </c:extLst>
            </c:dLbl>
            <c:dLbl>
              <c:idx val="1"/>
              <c:layout>
                <c:manualLayout>
                  <c:x val="1.7040383644988586E-2"/>
                  <c:y val="-2.1825397166376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B2-421D-A5B9-7D8813479F23}"/>
                </c:ext>
              </c:extLst>
            </c:dLbl>
            <c:dLbl>
              <c:idx val="2"/>
              <c:layout>
                <c:manualLayout>
                  <c:x val="1.9661981128833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B2-421D-A5B9-7D8813479F23}"/>
                </c:ext>
              </c:extLst>
            </c:dLbl>
            <c:dLbl>
              <c:idx val="3"/>
              <c:layout>
                <c:manualLayout>
                  <c:x val="2.0972779870755243E-2"/>
                  <c:y val="-2.6190476599651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B2-421D-A5B9-7D8813479F23}"/>
                </c:ext>
              </c:extLst>
            </c:dLbl>
            <c:dLbl>
              <c:idx val="4"/>
              <c:layout>
                <c:manualLayout>
                  <c:x val="2.82950221331379E-2"/>
                  <c:y val="0.20952398465073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3B2-421D-A5B9-7D8813479F23}"/>
                </c:ext>
              </c:extLst>
            </c:dLbl>
            <c:dLbl>
              <c:idx val="5"/>
              <c:layout>
                <c:manualLayout>
                  <c:x val="3.0148371064210665E-2"/>
                  <c:y val="0.16150828273822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B2-421D-A5B9-7D8813479F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Возврат остатков субсидий, субвенций и иных межбюджетных трансфертов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186770.9</c:v>
                </c:pt>
                <c:pt idx="1">
                  <c:v>299794.90000000002</c:v>
                </c:pt>
                <c:pt idx="2">
                  <c:v>1135128</c:v>
                </c:pt>
                <c:pt idx="3">
                  <c:v>10525.9</c:v>
                </c:pt>
                <c:pt idx="4">
                  <c:v>-2213.6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24-4A9D-8030-635314BDB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8794304"/>
        <c:axId val="241291552"/>
        <c:axId val="0"/>
      </c:bar3DChart>
      <c:catAx>
        <c:axId val="23879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vert="horz" anchor="ctr" anchorCtr="0"/>
          <a:lstStyle/>
          <a:p>
            <a:pPr>
              <a:defRPr sz="1400" normalizeH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1291552"/>
        <c:crosses val="autoZero"/>
        <c:auto val="0"/>
        <c:lblAlgn val="ctr"/>
        <c:lblOffset val="100"/>
        <c:noMultiLvlLbl val="0"/>
      </c:catAx>
      <c:valAx>
        <c:axId val="241291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8794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36347530522262"/>
          <c:y val="0.39882084419798458"/>
          <c:w val="0.11668276265594248"/>
          <c:h val="0.19724869010628418"/>
        </c:manualLayout>
      </c:layout>
      <c:overlay val="0"/>
      <c:spPr>
        <a:effectLst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>
                <a:solidFill>
                  <a:srgbClr val="002060"/>
                </a:solidFill>
                <a:latin typeface="Times New Roman" panose="02020603050405020304" pitchFamily="18" charset="0"/>
              </a:defRPr>
            </a:pPr>
            <a:r>
              <a:rPr lang="ru-RU" sz="2000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ВСЕГО НАЛОГОВЫХ И НЕНАЛОГОВЫХ ДОХОДОВ </a:t>
            </a:r>
            <a:r>
              <a:rPr lang="ru-RU" sz="2000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68 284,6 тыс</a:t>
            </a:r>
            <a:r>
              <a:rPr lang="ru-RU" sz="2000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. руб.</a:t>
            </a:r>
          </a:p>
        </c:rich>
      </c:tx>
      <c:layout>
        <c:manualLayout>
          <c:xMode val="edge"/>
          <c:yMode val="edge"/>
          <c:x val="0.15175432202685779"/>
          <c:y val="1.2386241635873365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НАЛОГОВЫХ И НЕНАЛОГОВЫХ ДОХОДОВ 174998 тыс. руб.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 w="165100" prst="artDeco"/>
              <a:bevelB w="165100" prst="coolSlant"/>
            </a:sp3d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bg2">
                    <a:lumMod val="10000"/>
                  </a:schemeClr>
                </a:solidFill>
              </a:ln>
              <a:effectLst>
                <a:innerShdw blurRad="114300">
                  <a:prstClr val="black"/>
                </a:innerShdw>
                <a:softEdge rad="0"/>
              </a:effectLst>
              <a:scene3d>
                <a:camera prst="orthographicFront"/>
                <a:lightRig rig="threePt" dir="t"/>
              </a:scene3d>
              <a:sp3d prstMaterial="dkEdge">
                <a:bevelT w="165100" prst="artDeco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1-26AB-4BC9-A68D-68AB86802C10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chemeClr val="bg2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 w="165100" prst="artDeco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3-26AB-4BC9-A68D-68AB86802C10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chemeClr val="bg2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 w="165100" prst="artDeco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5-26AB-4BC9-A68D-68AB86802C10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chemeClr val="bg2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 w="165100" prst="artDeco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7-26AB-4BC9-A68D-68AB86802C10}"/>
              </c:ext>
            </c:extLst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 w="165100" prst="artDeco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9-26AB-4BC9-A68D-68AB86802C10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>
                <a:solidFill>
                  <a:schemeClr val="bg2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 w="165100" prst="artDeco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B-26AB-4BC9-A68D-68AB86802C10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ln>
                <a:solidFill>
                  <a:schemeClr val="bg2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 w="165100" prst="artDeco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D-26AB-4BC9-A68D-68AB86802C10}"/>
              </c:ext>
            </c:extLst>
          </c:dPt>
          <c:dPt>
            <c:idx val="8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 w="165100" prst="artDeco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F-26AB-4BC9-A68D-68AB86802C10}"/>
              </c:ext>
            </c:extLst>
          </c:dPt>
          <c:dPt>
            <c:idx val="9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 w="165100" prst="artDeco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11-26AB-4BC9-A68D-68AB86802C10}"/>
              </c:ext>
            </c:extLst>
          </c:dPt>
          <c:dLbls>
            <c:dLbl>
              <c:idx val="1"/>
              <c:layout>
                <c:manualLayout>
                  <c:x val="-1.6377284063246039E-2"/>
                  <c:y val="-7.431744981524018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AB-4BC9-A68D-68AB86802C10}"/>
                </c:ext>
              </c:extLst>
            </c:dLbl>
            <c:dLbl>
              <c:idx val="2"/>
              <c:layout>
                <c:manualLayout>
                  <c:x val="-0.17708338231813314"/>
                  <c:y val="-2.97269799260961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AB-4BC9-A68D-68AB86802C10}"/>
                </c:ext>
              </c:extLst>
            </c:dLbl>
            <c:dLbl>
              <c:idx val="3"/>
              <c:layout>
                <c:manualLayout>
                  <c:x val="-0.20691561525692331"/>
                  <c:y val="-9.16581881054629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AB-4BC9-A68D-68AB86802C10}"/>
                </c:ext>
              </c:extLst>
            </c:dLbl>
            <c:dLbl>
              <c:idx val="4"/>
              <c:layout>
                <c:manualLayout>
                  <c:x val="-0.21744803300556623"/>
                  <c:y val="-0.1436804029761310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6AB-4BC9-A68D-68AB86802C10}"/>
                </c:ext>
              </c:extLst>
            </c:dLbl>
            <c:dLbl>
              <c:idx val="5"/>
              <c:layout>
                <c:manualLayout>
                  <c:x val="-0.1508680890285021"/>
                  <c:y val="-0.1684528862478777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AB-4BC9-A68D-68AB86802C10}"/>
                </c:ext>
              </c:extLst>
            </c:dLbl>
            <c:dLbl>
              <c:idx val="6"/>
              <c:layout>
                <c:manualLayout>
                  <c:x val="-0.1671007699626775"/>
                  <c:y val="-0.237815839408768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6AB-4BC9-A68D-68AB86802C10}"/>
                </c:ext>
              </c:extLst>
            </c:dLbl>
            <c:dLbl>
              <c:idx val="7"/>
              <c:layout>
                <c:manualLayout>
                  <c:x val="-2.9976934037460441E-2"/>
                  <c:y val="-0.2824063092979127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6AB-4BC9-A68D-68AB86802C10}"/>
                </c:ext>
              </c:extLst>
            </c:dLbl>
            <c:dLbl>
              <c:idx val="8"/>
              <c:layout>
                <c:manualLayout>
                  <c:x val="5.7841447567453984E-2"/>
                  <c:y val="-0.2402930877359432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6AB-4BC9-A68D-68AB86802C10}"/>
                </c:ext>
              </c:extLst>
            </c:dLbl>
            <c:dLbl>
              <c:idx val="9"/>
              <c:layout>
                <c:manualLayout>
                  <c:x val="0.13480910819449077"/>
                  <c:y val="-0.1857936245381004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6AB-4BC9-A68D-68AB86802C10}"/>
                </c:ext>
              </c:extLst>
            </c:dLbl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Аренда земли</c:v>
                </c:pt>
                <c:pt idx="5">
                  <c:v>Аренда имущества</c:v>
                </c:pt>
                <c:pt idx="6">
                  <c:v>Платные услуги и компенсация затрат</c:v>
                </c:pt>
                <c:pt idx="7">
                  <c:v>Доходы от продажи активов</c:v>
                </c:pt>
                <c:pt idx="8">
                  <c:v>Штрафы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50.3</c:v>
                </c:pt>
                <c:pt idx="1">
                  <c:v>31.2</c:v>
                </c:pt>
                <c:pt idx="2">
                  <c:v>9.5</c:v>
                </c:pt>
                <c:pt idx="3">
                  <c:v>1.1000000000000001</c:v>
                </c:pt>
                <c:pt idx="4">
                  <c:v>1.1000000000000001</c:v>
                </c:pt>
                <c:pt idx="5">
                  <c:v>2.9</c:v>
                </c:pt>
                <c:pt idx="6">
                  <c:v>0.1</c:v>
                </c:pt>
                <c:pt idx="7">
                  <c:v>0.1</c:v>
                </c:pt>
                <c:pt idx="8">
                  <c:v>0.6</c:v>
                </c:pt>
                <c:pt idx="9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6AB-4BC9-A68D-68AB86802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0"/>
      </c:doughnutChart>
      <c:spPr>
        <a:scene3d>
          <a:camera prst="orthographicFront"/>
          <a:lightRig rig="threePt" dir="t"/>
        </a:scene3d>
        <a:sp3d>
          <a:bevelT w="152400" h="50800" prst="softRound"/>
        </a:sp3d>
      </c:spPr>
    </c:plotArea>
    <c:legend>
      <c:legendPos val="r"/>
      <c:layout>
        <c:manualLayout>
          <c:xMode val="edge"/>
          <c:yMode val="edge"/>
          <c:x val="0.67865884860349224"/>
          <c:y val="0.23475224395785479"/>
          <c:w val="0.31196611880070951"/>
          <c:h val="0.69815567886747243"/>
        </c:manualLayout>
      </c:layout>
      <c:overlay val="0"/>
      <c:txPr>
        <a:bodyPr/>
        <a:lstStyle/>
        <a:p>
          <a:pPr>
            <a:defRPr sz="14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Всего безвозмездных поступлений 603 198,8тыс. руб.</a:t>
            </a:r>
          </a:p>
        </c:rich>
      </c:tx>
      <c:layout>
        <c:manualLayout>
          <c:xMode val="edge"/>
          <c:yMode val="edge"/>
          <c:x val="0.12811748993719588"/>
          <c:y val="2.72497315989214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НАЛОГОВЫХ И НЕНАЛОГОВЫХ ДОХОДОВ 1 599 093 тыс. руб.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slope"/>
                <a:bevelB prst="slope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34-4932-BC88-ED24C193A1DE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slope"/>
                <a:bevelB prst="slope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34-4932-BC88-ED24C193A1DE}"/>
              </c:ext>
            </c:extLst>
          </c:dPt>
          <c:dPt>
            <c:idx val="2"/>
            <c:bubble3D val="0"/>
            <c:explosion val="1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slope"/>
                <a:bevelB prst="slope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34-4932-BC88-ED24C193A1DE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bg2">
                    <a:lumMod val="10000"/>
                  </a:schemeClr>
                </a:solidFill>
              </a:ln>
              <a:effectLst/>
              <a:sp3d contourW="25400">
                <a:contourClr>
                  <a:schemeClr val="bg2">
                    <a:lumMod val="1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34-4932-BC88-ED24C193A1DE}"/>
              </c:ext>
            </c:extLst>
          </c:dPt>
          <c:dLbls>
            <c:dLbl>
              <c:idx val="0"/>
              <c:layout>
                <c:manualLayout>
                  <c:x val="2.9400727517530432E-3"/>
                  <c:y val="2.477248327174627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34-4932-BC88-ED24C193A1DE}"/>
                </c:ext>
              </c:extLst>
            </c:dLbl>
            <c:dLbl>
              <c:idx val="1"/>
              <c:layout>
                <c:manualLayout>
                  <c:x val="-6.9991094126081897E-3"/>
                  <c:y val="-4.954496654349345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34-4932-BC88-ED24C193A1DE}"/>
                </c:ext>
              </c:extLst>
            </c:dLbl>
            <c:dLbl>
              <c:idx val="2"/>
              <c:layout>
                <c:manualLayout>
                  <c:x val="-4.4728287976334505E-2"/>
                  <c:y val="4.04306378839353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34-4932-BC88-ED24C193A1DE}"/>
                </c:ext>
              </c:extLst>
            </c:dLbl>
            <c:dLbl>
              <c:idx val="3"/>
              <c:layout>
                <c:manualLayout>
                  <c:x val="-0.15811676533658856"/>
                  <c:y val="-4.393312131728752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34-4932-BC88-ED24C193A1DE}"/>
                </c:ext>
              </c:extLst>
            </c:dLbl>
            <c:dLbl>
              <c:idx val="4"/>
              <c:layout>
                <c:manualLayout>
                  <c:x val="8.9769449680886359E-3"/>
                  <c:y val="2.477248327174672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34-4932-BC88-ED24C193A1DE}"/>
                </c:ext>
              </c:extLst>
            </c:dLbl>
            <c:dLbl>
              <c:idx val="5"/>
              <c:layout>
                <c:manualLayout>
                  <c:x val="-6.8750000000000006E-2"/>
                  <c:y val="-6.93629531608908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34-4932-BC88-ED24C193A1DE}"/>
                </c:ext>
              </c:extLst>
            </c:dLbl>
            <c:dLbl>
              <c:idx val="6"/>
              <c:layout>
                <c:manualLayout>
                  <c:x val="-8.1250000000000003E-2"/>
                  <c:y val="-7.43174498152401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34-4932-BC88-ED24C193A1DE}"/>
                </c:ext>
              </c:extLst>
            </c:dLbl>
            <c:dLbl>
              <c:idx val="7"/>
              <c:layout>
                <c:manualLayout>
                  <c:x val="-9.2187623031496066E-2"/>
                  <c:y val="-0.106521678068510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D34-4932-BC88-ED24C193A1DE}"/>
                </c:ext>
              </c:extLst>
            </c:dLbl>
            <c:dLbl>
              <c:idx val="8"/>
              <c:layout>
                <c:manualLayout>
                  <c:x val="-3.1250000000000002E-3"/>
                  <c:y val="-0.121385168031558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D34-4932-BC88-ED24C193A1DE}"/>
                </c:ext>
              </c:extLst>
            </c:dLbl>
            <c:dLbl>
              <c:idx val="9"/>
              <c:layout>
                <c:manualLayout>
                  <c:x val="9.375E-2"/>
                  <c:y val="-2.22952349445720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34-4932-BC88-ED24C193A1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30.9</c:v>
                </c:pt>
                <c:pt idx="1">
                  <c:v>49.7</c:v>
                </c:pt>
                <c:pt idx="2">
                  <c:v>17.899999999999999</c:v>
                </c:pt>
                <c:pt idx="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D34-4932-BC88-ED24C193A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8206151305163"/>
          <c:y val="6.8749971241399824E-2"/>
          <c:w val="0.87930111576279391"/>
          <c:h val="0.924375031634460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C000"/>
                </a:solidFill>
              </a:ln>
              <a:effectLst>
                <a:outerShdw blurRad="50800" dist="50800" dir="5400000" algn="ctr" rotWithShape="0">
                  <a:srgbClr val="000000">
                    <a:alpha val="9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c:spPr>
            <c:extLst>
              <c:ext xmlns:c16="http://schemas.microsoft.com/office/drawing/2014/chart" uri="{C3380CC4-5D6E-409C-BE32-E72D297353CC}">
                <c16:uniqueId val="{00000001-5B32-4E30-8B94-EBC243DB4BBE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50800" dir="5400000" algn="ctr" rotWithShape="0">
                  <a:srgbClr val="000000">
                    <a:alpha val="9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c:spPr>
            <c:extLst>
              <c:ext xmlns:c16="http://schemas.microsoft.com/office/drawing/2014/chart" uri="{C3380CC4-5D6E-409C-BE32-E72D297353CC}">
                <c16:uniqueId val="{00000003-5B32-4E30-8B94-EBC243DB4BBE}"/>
              </c:ext>
            </c:extLst>
          </c:dPt>
          <c:cat>
            <c:strRef>
              <c:f>Лист1!$A$2:$A$3</c:f>
              <c:strCache>
                <c:ptCount val="2"/>
                <c:pt idx="0">
                  <c:v>факт</c:v>
                </c:pt>
                <c:pt idx="1">
                  <c:v>план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666004.9</c:v>
                </c:pt>
                <c:pt idx="1">
                  <c:v>685044.7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32-4E30-8B94-EBC243DB4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20"/>
        <c:axId val="241322352"/>
        <c:axId val="241324704"/>
      </c:barChart>
      <c:catAx>
        <c:axId val="2413223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effectLst>
            <a:outerShdw blurRad="50800" dist="50800" dir="5400000" sx="1000" sy="1000" algn="ctr" rotWithShape="0">
              <a:srgbClr val="000000"/>
            </a:outerShdw>
          </a:effectLst>
        </c:spPr>
        <c:txPr>
          <a:bodyPr/>
          <a:lstStyle/>
          <a:p>
            <a:pPr>
              <a:defRPr sz="2788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1324704"/>
        <c:crosses val="autoZero"/>
        <c:auto val="1"/>
        <c:lblAlgn val="ctr"/>
        <c:lblOffset val="100"/>
        <c:noMultiLvlLbl val="0"/>
      </c:catAx>
      <c:valAx>
        <c:axId val="241324704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241322352"/>
        <c:crosses val="autoZero"/>
        <c:crossBetween val="between"/>
      </c:valAx>
      <c:spPr>
        <a:noFill/>
        <a:ln w="23603">
          <a:noFill/>
        </a:ln>
      </c:spPr>
    </c:plotArea>
    <c:plotVisOnly val="1"/>
    <c:dispBlanksAs val="gap"/>
    <c:showDLblsOverMax val="0"/>
  </c:chart>
  <c:txPr>
    <a:bodyPr/>
    <a:lstStyle/>
    <a:p>
      <a:pPr>
        <a:defRPr sz="1673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29158464566935E-2"/>
          <c:y val="6.6339931942671515E-2"/>
          <c:w val="0.88897084153543304"/>
          <c:h val="0.878097509959552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353257.7</c:v>
                </c:pt>
                <c:pt idx="1">
                  <c:v>439072.6</c:v>
                </c:pt>
                <c:pt idx="2">
                  <c:v>685044.7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план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3-DA61-451E-B638-14DD5A6AF46D}"/>
            </c:ext>
          </c:extLst>
        </c:ser>
        <c:ser>
          <c:idx val="1"/>
          <c:order val="1"/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339672.4</c:v>
                </c:pt>
                <c:pt idx="1">
                  <c:v>419834.5</c:v>
                </c:pt>
                <c:pt idx="2">
                  <c:v>666004.9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Факт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D053-4FD4-B9BF-D15F6F3DA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241325096"/>
        <c:axId val="241323136"/>
      </c:barChart>
      <c:catAx>
        <c:axId val="24132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323136"/>
        <c:crosses val="autoZero"/>
        <c:auto val="1"/>
        <c:lblAlgn val="ctr"/>
        <c:lblOffset val="100"/>
        <c:noMultiLvlLbl val="0"/>
      </c:catAx>
      <c:valAx>
        <c:axId val="24132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325096"/>
        <c:crosses val="autoZero"/>
        <c:crossBetween val="between"/>
      </c:valAx>
      <c:spPr>
        <a:noFill/>
        <a:ln>
          <a:noFill/>
        </a:ln>
        <a:effectLst>
          <a:outerShdw dist="50800" sx="1000" sy="1000" algn="ctr" rotWithShape="0">
            <a:srgbClr val="000000">
              <a:alpha val="9900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0.34774</cdr:x>
      <cdr:y>0.21696</cdr:y>
    </cdr:from>
    <cdr:to>
      <cdr:x>0.62134</cdr:x>
      <cdr:y>0.35518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61938" y="801586"/>
          <a:ext cx="2802577" cy="510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200" b="1" i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</a:rPr>
            <a:t>685 044,7</a:t>
          </a:r>
          <a:endParaRPr lang="ru-RU" sz="3200" b="1" i="1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0.14717</cdr:x>
      <cdr:y>0.69544</cdr:y>
    </cdr:from>
    <cdr:to>
      <cdr:x>0.33499</cdr:x>
      <cdr:y>0.82768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07507" y="2569349"/>
          <a:ext cx="1923803" cy="488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</a:rPr>
            <a:t>666 004,9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0.15074</cdr:x>
      <cdr:y>0.44746</cdr:y>
    </cdr:from>
    <cdr:to>
      <cdr:x>0.223</cdr:x>
      <cdr:y>0.52382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35874" y="2365730"/>
          <a:ext cx="736270" cy="403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Liberation Serif" panose="02020603050405020304" pitchFamily="18" charset="0"/>
            </a:rPr>
            <a:t>План</a:t>
          </a:r>
          <a:endParaRPr lang="ru-RU" sz="1400" b="1" dirty="0"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0.24592</cdr:x>
      <cdr:y>0.52382</cdr:y>
    </cdr:from>
    <cdr:to>
      <cdr:x>0.33566</cdr:x>
      <cdr:y>0.69677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05693" y="276949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65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5765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24103A-DFFA-44AD-90EE-A44822ABC0BF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0" rIns="90981" bIns="4549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50816"/>
            <a:ext cx="5438775" cy="3887174"/>
          </a:xfrm>
          <a:prstGeom prst="rect">
            <a:avLst/>
          </a:prstGeom>
        </p:spPr>
        <p:txBody>
          <a:bodyPr vert="horz" lIns="90981" tIns="45490" rIns="90981" bIns="4549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6901"/>
            <a:ext cx="2946400" cy="495765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6901"/>
            <a:ext cx="2946400" cy="495765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5ABA1B-370A-4350-A2B1-029A4B2E6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16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216BA1-D940-4A3D-8EE9-E13673E1B890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3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216BA1-D940-4A3D-8EE9-E13673E1B890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89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216BA1-D940-4A3D-8EE9-E13673E1B890}" type="slidenum">
              <a:rPr lang="ru-RU" altLang="ru-RU" smtClean="0">
                <a:solidFill>
                  <a:prstClr val="black"/>
                </a:solidFill>
              </a:rPr>
              <a:pPr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32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216BA1-D940-4A3D-8EE9-E13673E1B890}" type="slidenum">
              <a:rPr lang="ru-RU" altLang="ru-RU" smtClean="0">
                <a:solidFill>
                  <a:prstClr val="black"/>
                </a:solidFill>
              </a:rPr>
              <a:pPr/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55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216BA1-D940-4A3D-8EE9-E13673E1B890}" type="slidenum">
              <a:rPr lang="ru-RU" altLang="ru-RU" smtClean="0">
                <a:solidFill>
                  <a:prstClr val="black"/>
                </a:solidFill>
              </a:rPr>
              <a:pPr/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98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F23CFF-E4D9-4971-BEA2-2A92CCECED6D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>
              <a:latin typeface="Arial" charset="0"/>
            </a:endParaRPr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00477" y="10158440"/>
            <a:ext cx="2908300" cy="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1" tIns="45490" rIns="90981" bIns="45490" anchor="b"/>
          <a:lstStyle/>
          <a:p>
            <a:pPr algn="r"/>
            <a:fld id="{E0170BE0-A9D6-4E27-A746-C48D71DC8297}" type="slidenum">
              <a:rPr lang="ru-RU" altLang="ru-RU" sz="1200"/>
              <a:pPr algn="r"/>
              <a:t>10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57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F23CFF-E4D9-4971-BEA2-2A92CCECED6D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>
              <a:latin typeface="Arial" charset="0"/>
            </a:endParaRPr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00477" y="10158440"/>
            <a:ext cx="2908300" cy="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1" tIns="45490" rIns="90981" bIns="45490" anchor="b"/>
          <a:lstStyle/>
          <a:p>
            <a:pPr algn="r"/>
            <a:fld id="{E0170BE0-A9D6-4E27-A746-C48D71DC8297}" type="slidenum">
              <a:rPr lang="ru-RU" altLang="ru-RU" sz="1200"/>
              <a:pPr algn="r"/>
              <a:t>11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9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F23CFF-E4D9-4971-BEA2-2A92CCECED6D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>
              <a:latin typeface="Arial" charset="0"/>
            </a:endParaRPr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00477" y="10158440"/>
            <a:ext cx="2908300" cy="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1" tIns="45490" rIns="90981" bIns="45490" anchor="b"/>
          <a:lstStyle/>
          <a:p>
            <a:pPr algn="r"/>
            <a:fld id="{E0170BE0-A9D6-4E27-A746-C48D71DC8297}" type="slidenum">
              <a:rPr lang="ru-RU" altLang="ru-RU" sz="1200"/>
              <a:pPr algn="r"/>
              <a:t>12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32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ABA1B-370A-4350-A2B1-029A4B2E64C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37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93592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/>
              <a:pPr>
                <a:defRPr/>
              </a:pPr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65" r:id="rId12"/>
    <p:sldLayoutId id="2147483666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560804" y="65373"/>
            <a:ext cx="8461109" cy="180020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434"/>
            </a:solidFill>
          </a:ln>
          <a:effectLst>
            <a:outerShdw blurRad="254000" dist="50800" dir="4920000" sx="102000" sy="102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635000"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Махнёвское муниципальное образование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2086235"/>
            <a:ext cx="9097347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2700">
                  <a:solidFill>
                    <a:schemeClr val="tx1"/>
                  </a:solidFill>
                </a:ln>
                <a:solidFill>
                  <a:srgbClr val="33CC33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2700">
                  <a:solidFill>
                    <a:schemeClr val="tx1"/>
                  </a:solidFill>
                </a:ln>
                <a:solidFill>
                  <a:srgbClr val="33CC33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2022 </a:t>
            </a:r>
            <a:r>
              <a:rPr lang="ru-RU" sz="4000" b="1" i="1" dirty="0" smtClean="0">
                <a:ln w="12700">
                  <a:solidFill>
                    <a:schemeClr val="tx1"/>
                  </a:solidFill>
                </a:ln>
                <a:solidFill>
                  <a:srgbClr val="33CC33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4000" b="1" i="1" dirty="0">
              <a:ln w="12700">
                <a:solidFill>
                  <a:schemeClr val="tx1"/>
                </a:solidFill>
              </a:ln>
              <a:solidFill>
                <a:srgbClr val="33CC33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5" y="65372"/>
            <a:ext cx="1739039" cy="26642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58" y="2395664"/>
            <a:ext cx="4678690" cy="411480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3935" y="292010"/>
            <a:ext cx="10807429" cy="5762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основных доходных источников в общем поступлении налоговых и неналоговых доходов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Махнёвского муниципального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45406330"/>
              </p:ext>
            </p:extLst>
          </p:nvPr>
        </p:nvGraphicFramePr>
        <p:xfrm>
          <a:off x="653144" y="1011677"/>
          <a:ext cx="10207248" cy="512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04323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3311" y="260350"/>
            <a:ext cx="10807429" cy="5762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ЗА 202</a:t>
            </a:r>
            <a:r>
              <a:rPr lang="en-US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74948080"/>
              </p:ext>
            </p:extLst>
          </p:nvPr>
        </p:nvGraphicFramePr>
        <p:xfrm>
          <a:off x="688768" y="710119"/>
          <a:ext cx="10640291" cy="5892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92109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36436" y="260350"/>
            <a:ext cx="9809018" cy="576263"/>
          </a:xfr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РАСХОДАМ </a:t>
            </a:r>
            <a:r>
              <a:rPr lang="ru-RU" alt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</a:t>
            </a:r>
          </a:p>
        </p:txBody>
      </p:sp>
      <p:pic>
        <p:nvPicPr>
          <p:cNvPr id="7" name="Picture 2" descr="https://www.irishtimes.com/polopoly_fs/1.2390756.1444768811!/image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81" y="996756"/>
            <a:ext cx="9500673" cy="5810444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192011" y="1403927"/>
            <a:ext cx="4512501" cy="512905"/>
          </a:xfrm>
          <a:prstGeom prst="roundRect">
            <a:avLst/>
          </a:prstGeom>
          <a:solidFill>
            <a:srgbClr val="CC99F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Общегосударственные вопросы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40017" y="1916832"/>
            <a:ext cx="4464496" cy="438442"/>
          </a:xfrm>
          <a:prstGeom prst="roundRect">
            <a:avLst/>
          </a:prstGeom>
          <a:solidFill>
            <a:srgbClr val="99FF6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82983" y="2852739"/>
            <a:ext cx="2918690" cy="1682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РАСХОДЫ БЮДЖЕТА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ПО ОСНОВНЫМ ФУНКЦИЯМ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40017" y="2355274"/>
            <a:ext cx="4464495" cy="397162"/>
          </a:xfrm>
          <a:prstGeom prst="roundRect">
            <a:avLst/>
          </a:prstGeom>
          <a:solidFill>
            <a:srgbClr val="99CCFF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Национальная экономика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0017" y="2752435"/>
            <a:ext cx="4464495" cy="424873"/>
          </a:xfrm>
          <a:prstGeom prst="roundRect">
            <a:avLst/>
          </a:prstGeom>
          <a:solidFill>
            <a:srgbClr val="FF996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Жилищно-коммунальное хозяйство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88022" y="3241964"/>
            <a:ext cx="4416492" cy="367218"/>
          </a:xfrm>
          <a:prstGeom prst="roundRect">
            <a:avLst/>
          </a:prstGeom>
          <a:solidFill>
            <a:srgbClr val="CCCC00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Охрана окружающей среды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8023" y="3713018"/>
            <a:ext cx="4416489" cy="387927"/>
          </a:xfrm>
          <a:prstGeom prst="roundRect">
            <a:avLst/>
          </a:prstGeom>
          <a:solidFill>
            <a:srgbClr val="FF3399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Образование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17673" y="4257964"/>
            <a:ext cx="4386839" cy="378691"/>
          </a:xfrm>
          <a:prstGeom prst="roundRect">
            <a:avLst>
              <a:gd name="adj" fmla="val 11789"/>
            </a:avLst>
          </a:prstGeom>
          <a:solidFill>
            <a:srgbClr val="00CCFF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Культура, кинематография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88023" y="4738256"/>
            <a:ext cx="4416489" cy="387926"/>
          </a:xfrm>
          <a:prstGeom prst="roundRect">
            <a:avLst/>
          </a:prstGeom>
          <a:solidFill>
            <a:srgbClr val="FF5050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Социальная политика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84032" y="5209309"/>
            <a:ext cx="4320480" cy="415635"/>
          </a:xfrm>
          <a:prstGeom prst="roundRect">
            <a:avLst/>
          </a:prstGeom>
          <a:solidFill>
            <a:srgbClr val="66FFCC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Физическая культура и спорт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84032" y="5708073"/>
            <a:ext cx="4320480" cy="544945"/>
          </a:xfrm>
          <a:prstGeom prst="roundRect">
            <a:avLst/>
          </a:prstGeom>
          <a:solidFill>
            <a:srgbClr val="FF66FF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Межбюджетные трансферты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301673" y="1660379"/>
            <a:ext cx="741441" cy="1028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519507" y="3906981"/>
            <a:ext cx="672504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357091" y="2136054"/>
            <a:ext cx="786914" cy="1295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5144656" y="1711181"/>
            <a:ext cx="557541" cy="46064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15518" y="4447309"/>
            <a:ext cx="6725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615518" y="4932220"/>
            <a:ext cx="6244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8" idx="1"/>
          </p:cNvCxnSpPr>
          <p:nvPr/>
        </p:nvCxnSpPr>
        <p:spPr>
          <a:xfrm flipV="1">
            <a:off x="5702197" y="5417127"/>
            <a:ext cx="681835" cy="554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5750548" y="6068292"/>
            <a:ext cx="624153" cy="1246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482544" y="3433617"/>
            <a:ext cx="672504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470236" y="2981037"/>
            <a:ext cx="721775" cy="623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5482544" y="2586183"/>
            <a:ext cx="696661" cy="831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6412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909455" y="406400"/>
            <a:ext cx="6742545" cy="1376218"/>
          </a:xfrm>
          <a:prstGeom prst="snip2DiagRect">
            <a:avLst/>
          </a:prstGeom>
          <a:solidFill>
            <a:srgbClr val="007434"/>
          </a:solidFill>
          <a:ln>
            <a:solidFill>
              <a:srgbClr val="007434"/>
            </a:solidFill>
          </a:ln>
          <a:effectLst>
            <a:outerShdw blurRad="254000" dist="50800" dir="4920000" sx="102000" sy="102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635000"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graphicFrame>
        <p:nvGraphicFramePr>
          <p:cNvPr id="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133500"/>
              </p:ext>
            </p:extLst>
          </p:nvPr>
        </p:nvGraphicFramePr>
        <p:xfrm>
          <a:off x="1057563" y="2036617"/>
          <a:ext cx="10243127" cy="3694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745" y="4605966"/>
            <a:ext cx="2706255" cy="225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8" y="118309"/>
            <a:ext cx="117490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19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46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13890" y="1"/>
            <a:ext cx="8525165" cy="1188720"/>
          </a:xfr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Махнёвского муниципального </a:t>
            </a:r>
            <a: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расходам за трехлетний период</a:t>
            </a:r>
            <a:b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2020-2022гг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169404100"/>
              </p:ext>
            </p:extLst>
          </p:nvPr>
        </p:nvGraphicFramePr>
        <p:xfrm>
          <a:off x="1033154" y="1374997"/>
          <a:ext cx="10189028" cy="528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38846" y="3740727"/>
            <a:ext cx="855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Liberation Serif" panose="02020603050405020304" pitchFamily="18" charset="0"/>
              </a:rPr>
              <a:t>Факт</a:t>
            </a:r>
            <a:endParaRPr lang="ru-RU" sz="1600" b="1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051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5916" y="0"/>
            <a:ext cx="10058398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Сведения о  расходах бюджета по разделам и подразделам классификации расходов бюджета</a:t>
            </a:r>
            <a:endParaRPr lang="ru-RU" sz="2400" i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414711"/>
              </p:ext>
            </p:extLst>
          </p:nvPr>
        </p:nvGraphicFramePr>
        <p:xfrm>
          <a:off x="665018" y="830997"/>
          <a:ext cx="11079677" cy="544786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222670">
                  <a:extLst>
                    <a:ext uri="{9D8B030D-6E8A-4147-A177-3AD203B41FA5}">
                      <a16:colId xmlns:a16="http://schemas.microsoft.com/office/drawing/2014/main" val="3210148804"/>
                    </a:ext>
                  </a:extLst>
                </a:gridCol>
                <a:gridCol w="1555668">
                  <a:extLst>
                    <a:ext uri="{9D8B030D-6E8A-4147-A177-3AD203B41FA5}">
                      <a16:colId xmlns:a16="http://schemas.microsoft.com/office/drawing/2014/main" val="2838392857"/>
                    </a:ext>
                  </a:extLst>
                </a:gridCol>
                <a:gridCol w="1519623">
                  <a:extLst>
                    <a:ext uri="{9D8B030D-6E8A-4147-A177-3AD203B41FA5}">
                      <a16:colId xmlns:a16="http://schemas.microsoft.com/office/drawing/2014/main" val="2983620295"/>
                    </a:ext>
                  </a:extLst>
                </a:gridCol>
                <a:gridCol w="1781716">
                  <a:extLst>
                    <a:ext uri="{9D8B030D-6E8A-4147-A177-3AD203B41FA5}">
                      <a16:colId xmlns:a16="http://schemas.microsoft.com/office/drawing/2014/main" val="157128958"/>
                    </a:ext>
                  </a:extLst>
                </a:gridCol>
              </a:tblGrid>
              <a:tr h="452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latin typeface="Liberation Serif" panose="02020603050405020304" pitchFamily="18" charset="0"/>
                        </a:rPr>
                        <a:t>Наименование раздела</a:t>
                      </a:r>
                      <a:endParaRPr lang="ru-RU" sz="20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Liberation Serif" panose="02020603050405020304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20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Liberation Serif" panose="02020603050405020304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20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Liberation Serif" panose="02020603050405020304" pitchFamily="18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Liberation Serif" panose="02020603050405020304" pitchFamily="18" charset="0"/>
                        </a:rPr>
                        <a:t>исполнения</a:t>
                      </a:r>
                      <a:endParaRPr lang="ru-RU" sz="20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765609"/>
                  </a:ext>
                </a:extLst>
              </a:tr>
              <a:tr h="381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Liberation Serif" panose="02020603050405020304" pitchFamily="18" charset="0"/>
                        </a:rPr>
                        <a:t>Общегосударственные вопросы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254" marR="53254" marT="26630" marB="2663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54 273,4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52 390,3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96,5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9259641"/>
                  </a:ext>
                </a:extLst>
              </a:tr>
              <a:tr h="381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Liberation Serif" panose="02020603050405020304" pitchFamily="18" charset="0"/>
                        </a:rPr>
                        <a:t>Национальная оборона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254" marR="53254" marT="26630" marB="2663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313,2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303,6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Liberation Serif" panose="02020603050405020304" pitchFamily="18" charset="0"/>
                        </a:rPr>
                        <a:t>96,9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8622038"/>
                  </a:ext>
                </a:extLst>
              </a:tr>
              <a:tr h="552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Liberation Serif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254" marR="53254" marT="26630" marB="2663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12 611,7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12 411,4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Liberation Serif" panose="02020603050405020304" pitchFamily="18" charset="0"/>
                        </a:rPr>
                        <a:t>98,4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4217782"/>
                  </a:ext>
                </a:extLst>
              </a:tr>
              <a:tr h="381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Liberation Serif" panose="02020603050405020304" pitchFamily="18" charset="0"/>
                        </a:rPr>
                        <a:t>Национальная экономика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254" marR="53254" marT="26630" marB="2663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308 122,5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305 255,7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99,1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1848259"/>
                  </a:ext>
                </a:extLst>
              </a:tr>
              <a:tr h="381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Liberation Serif" panose="02020603050405020304" pitchFamily="18" charset="0"/>
                        </a:rPr>
                        <a:t>Жилищно-коммунальное хозяйство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254" marR="53254" marT="26630" marB="2663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Liberation Serif" panose="02020603050405020304" pitchFamily="18" charset="0"/>
                        </a:rPr>
                        <a:t>50 000,2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46 876,7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93,8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4623936"/>
                  </a:ext>
                </a:extLst>
              </a:tr>
              <a:tr h="381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Liberation Serif" panose="02020603050405020304" pitchFamily="18" charset="0"/>
                        </a:rPr>
                        <a:t>Охрана окружающей среды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254" marR="53254" marT="26630" marB="2663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Liberation Serif" panose="02020603050405020304" pitchFamily="18" charset="0"/>
                        </a:rPr>
                        <a:t>584,9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464,2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79,4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2540175"/>
                  </a:ext>
                </a:extLst>
              </a:tr>
              <a:tr h="381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254" marR="53254" marT="26630" marB="2663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Liberation Serif" panose="02020603050405020304" pitchFamily="18" charset="0"/>
                        </a:rPr>
                        <a:t>182 320,3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Liberation Serif" panose="02020603050405020304" pitchFamily="18" charset="0"/>
                        </a:rPr>
                        <a:t>174 826,9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95,9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6112604"/>
                  </a:ext>
                </a:extLst>
              </a:tr>
              <a:tr h="381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Liberation Serif" panose="02020603050405020304" pitchFamily="18" charset="0"/>
                        </a:rPr>
                        <a:t>Культура, кинематография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254" marR="53254" marT="26630" marB="2663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Liberation Serif" panose="02020603050405020304" pitchFamily="18" charset="0"/>
                        </a:rPr>
                        <a:t>31 615,9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Liberation Serif" panose="02020603050405020304" pitchFamily="18" charset="0"/>
                        </a:rPr>
                        <a:t>30 413,1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96,2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2071099"/>
                  </a:ext>
                </a:extLst>
              </a:tr>
              <a:tr h="381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254" marR="53254" marT="26630" marB="2663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Liberation Serif" panose="02020603050405020304" pitchFamily="18" charset="0"/>
                        </a:rPr>
                        <a:t>34 574,2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Liberation Serif" panose="02020603050405020304" pitchFamily="18" charset="0"/>
                        </a:rPr>
                        <a:t>32 596,4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94,3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8682399"/>
                  </a:ext>
                </a:extLst>
              </a:tr>
              <a:tr h="381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254" marR="53254" marT="26630" marB="2663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Liberation Serif" panose="02020603050405020304" pitchFamily="18" charset="0"/>
                        </a:rPr>
                        <a:t>10 184,6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Liberation Serif" panose="02020603050405020304" pitchFamily="18" charset="0"/>
                        </a:rPr>
                        <a:t>10 022,8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98,4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9696635"/>
                  </a:ext>
                </a:extLst>
              </a:tr>
              <a:tr h="381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Liberation Serif" panose="02020603050405020304" pitchFamily="18" charset="0"/>
                        </a:rPr>
                        <a:t>Средства массовой информации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254" marR="53254" marT="26630" marB="2663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443,8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443,8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0479564"/>
                  </a:ext>
                </a:extLst>
              </a:tr>
              <a:tr h="381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Liberation Serif" panose="02020603050405020304" pitchFamily="18" charset="0"/>
                        </a:rPr>
                        <a:t>Всего</a:t>
                      </a:r>
                      <a:r>
                        <a:rPr lang="ru-RU" sz="1600" baseline="0" dirty="0" smtClean="0">
                          <a:effectLst/>
                          <a:latin typeface="Liberation Serif" panose="02020603050405020304" pitchFamily="18" charset="0"/>
                        </a:rPr>
                        <a:t> расходов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254" marR="53254" marT="26630" marB="2663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Liberation Serif" panose="02020603050405020304" pitchFamily="18" charset="0"/>
                        </a:rPr>
                        <a:t>685 044,7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Liberation Serif" panose="02020603050405020304" pitchFamily="18" charset="0"/>
                        </a:rPr>
                        <a:t>666 004,9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97,2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454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3843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029301" y="1"/>
            <a:ext cx="9710467" cy="498764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cap="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Исполнение муниципальных программ </a:t>
            </a:r>
            <a:r>
              <a:rPr lang="ru-RU" sz="1400" b="1" i="1" cap="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b="1" i="1" cap="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i="1" cap="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527060"/>
              </p:ext>
            </p:extLst>
          </p:nvPr>
        </p:nvGraphicFramePr>
        <p:xfrm>
          <a:off x="498765" y="498765"/>
          <a:ext cx="10747168" cy="628801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030087">
                  <a:extLst>
                    <a:ext uri="{9D8B030D-6E8A-4147-A177-3AD203B41FA5}">
                      <a16:colId xmlns:a16="http://schemas.microsoft.com/office/drawing/2014/main" val="2982384230"/>
                    </a:ext>
                  </a:extLst>
                </a:gridCol>
                <a:gridCol w="1398104">
                  <a:extLst>
                    <a:ext uri="{9D8B030D-6E8A-4147-A177-3AD203B41FA5}">
                      <a16:colId xmlns:a16="http://schemas.microsoft.com/office/drawing/2014/main" val="1912622572"/>
                    </a:ext>
                  </a:extLst>
                </a:gridCol>
                <a:gridCol w="1556151">
                  <a:extLst>
                    <a:ext uri="{9D8B030D-6E8A-4147-A177-3AD203B41FA5}">
                      <a16:colId xmlns:a16="http://schemas.microsoft.com/office/drawing/2014/main" val="3364895414"/>
                    </a:ext>
                  </a:extLst>
                </a:gridCol>
                <a:gridCol w="1762826">
                  <a:extLst>
                    <a:ext uri="{9D8B030D-6E8A-4147-A177-3AD203B41FA5}">
                      <a16:colId xmlns:a16="http://schemas.microsoft.com/office/drawing/2014/main" val="3549839651"/>
                    </a:ext>
                  </a:extLst>
                </a:gridCol>
              </a:tblGrid>
              <a:tr h="616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/>
                        <a:t>Наименование</a:t>
                      </a:r>
                      <a:r>
                        <a:rPr lang="ru-RU" sz="1800" baseline="0" dirty="0" smtClean="0"/>
                        <a:t> муниципальной программы</a:t>
                      </a:r>
                      <a:endParaRPr lang="ru-RU" sz="18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 </a:t>
                      </a:r>
                    </a:p>
                    <a:p>
                      <a:pPr algn="ctr"/>
                      <a:r>
                        <a:rPr lang="ru-RU" sz="1800" dirty="0" smtClean="0"/>
                        <a:t>тыс. руб.</a:t>
                      </a:r>
                      <a:endParaRPr lang="ru-RU" sz="18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Факт</a:t>
                      </a:r>
                    </a:p>
                    <a:p>
                      <a:pPr algn="ctr"/>
                      <a:r>
                        <a:rPr lang="ru-RU" sz="1800" dirty="0" smtClean="0"/>
                        <a:t>тыс. руб.</a:t>
                      </a:r>
                      <a:endParaRPr lang="ru-RU" sz="18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</a:t>
                      </a:r>
                    </a:p>
                    <a:p>
                      <a:pPr algn="ctr"/>
                      <a:r>
                        <a:rPr lang="ru-RU" sz="1800" dirty="0" smtClean="0"/>
                        <a:t>исполнения</a:t>
                      </a:r>
                      <a:endParaRPr lang="ru-RU" sz="18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137639"/>
                  </a:ext>
                </a:extLst>
              </a:tr>
              <a:tr h="356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 Муниципальная программа «Повышение эффективности управления муниципальной собственностью Махнёвского муниципального образования на 2019-2025 годы»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618,1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239,1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38,7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6276013"/>
                  </a:ext>
                </a:extLst>
              </a:tr>
              <a:tr h="356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«Общегосударственные вопросы на территории Махнёвского муниципального образования на 2014-2021 годы»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35 900,8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34 471,1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96,0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5125538"/>
                  </a:ext>
                </a:extLst>
              </a:tr>
              <a:tr h="356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"Обеспечение мероприятий по гражданской обороне и предупреждение, ликвидация чрезвычайных ситуаций на 2014-2021 годы"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434,2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351,8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81,0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7871362"/>
                  </a:ext>
                </a:extLst>
              </a:tr>
              <a:tr h="356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"Обеспечение пожарной безопасности Махнёвского муниципального образования  на  2014-2021годы"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6 644,8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6 562,7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98,8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6651125"/>
                  </a:ext>
                </a:extLst>
              </a:tr>
              <a:tr h="449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«Развитие физической культуры и  спорта, патриотическое воспитание граждан в </a:t>
                      </a:r>
                      <a:r>
                        <a:rPr lang="ru-RU" sz="1000" u="none" strike="noStrike" dirty="0" err="1">
                          <a:effectLst/>
                          <a:latin typeface="Liberation Serif" panose="02020603050405020304" pitchFamily="18" charset="0"/>
                        </a:rPr>
                        <a:t>Махнёвском</a:t>
                      </a:r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 муниципальном образовании на 2014-2024 годы»</a:t>
                      </a:r>
                      <a:b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</a:b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10 192,6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10 030,9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98,4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2144097"/>
                  </a:ext>
                </a:extLst>
              </a:tr>
              <a:tr h="449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" Комплексные меры профилактики алкоголизма, наркомании и ВИЧ - инфекции на территории Махнёвского муниципального образования на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2014-2024 </a:t>
                      </a:r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годы"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Liberation Serif" panose="02020603050405020304" pitchFamily="18" charset="0"/>
                        </a:rPr>
                        <a:t>20,0</a:t>
                      </a:r>
                      <a:endParaRPr lang="ru-RU" sz="11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Liberation Serif" panose="02020603050405020304" pitchFamily="18" charset="0"/>
                        </a:rPr>
                        <a:t>20,0</a:t>
                      </a:r>
                      <a:endParaRPr lang="ru-RU" sz="11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100" b="1" i="0" u="none" strike="noStrike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2435758"/>
                  </a:ext>
                </a:extLst>
              </a:tr>
              <a:tr h="356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"Профилактика правонарушений на территории Махнёвского муниципального образования на 2016-2021 годы"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8173376"/>
                  </a:ext>
                </a:extLst>
              </a:tr>
              <a:tr h="449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по формированию законопослушного поведения учащихся в общеобразовательных организациях Махнёвского муниципального образования на 2017-2022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4804689"/>
                  </a:ext>
                </a:extLst>
              </a:tr>
              <a:tr h="356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 «Развитие транспорта, дорожного хозяйства на территории Махнёвского муниципального образования на 2014-2021 годы»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306 844,6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304 870,7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99,4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4087238"/>
                  </a:ext>
                </a:extLst>
              </a:tr>
              <a:tr h="356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«Развитие информационного общества на территории  </a:t>
                      </a:r>
                      <a:r>
                        <a:rPr lang="ru-RU" sz="1000" u="none" strike="noStrike" dirty="0" err="1">
                          <a:effectLst/>
                          <a:latin typeface="Liberation Serif" panose="02020603050405020304" pitchFamily="18" charset="0"/>
                        </a:rPr>
                        <a:t>Махнёвском</a:t>
                      </a:r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 муниципальном образовании  на 2014-2021 годы»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942612"/>
                  </a:ext>
                </a:extLst>
              </a:tr>
              <a:tr h="356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«Поддержка малого и среднего предпринимательства и развитие торговли в </a:t>
                      </a:r>
                      <a:r>
                        <a:rPr lang="ru-RU" sz="1000" u="none" strike="noStrike" dirty="0" err="1">
                          <a:effectLst/>
                          <a:latin typeface="Liberation Serif" panose="02020603050405020304" pitchFamily="18" charset="0"/>
                        </a:rPr>
                        <a:t>Махнёвском</a:t>
                      </a:r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 муниципальном образовании на 2014-2021 годы»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4664938"/>
                  </a:ext>
                </a:extLst>
              </a:tr>
              <a:tr h="356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"О регулировании градостроительной деятельности на территории Махнёвского муниципального образования на 2014-2021 годы"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4979217"/>
                  </a:ext>
                </a:extLst>
              </a:tr>
              <a:tr h="356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«Развитие жилищно-коммунального хозяйства и благоустройства Махнёвского муниципального образования на 2014-2021 годы»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43 591,8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40 657,0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93,3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2961705"/>
                  </a:ext>
                </a:extLst>
              </a:tr>
              <a:tr h="356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"Формирование современной городской среды  на 2018-2024 годы"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1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1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1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4049075"/>
                  </a:ext>
                </a:extLst>
              </a:tr>
              <a:tr h="356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"Инженерное обустройство земельных участков под жилищное строительство в </a:t>
                      </a:r>
                      <a:r>
                        <a:rPr lang="ru-RU" sz="1000" u="none" strike="noStrike" dirty="0" err="1">
                          <a:effectLst/>
                          <a:latin typeface="Liberation Serif" panose="02020603050405020304" pitchFamily="18" charset="0"/>
                        </a:rPr>
                        <a:t>Махнёвском</a:t>
                      </a:r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 муниципальном образовании на 2019 – 2025 годы"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3348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0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058228"/>
              </p:ext>
            </p:extLst>
          </p:nvPr>
        </p:nvGraphicFramePr>
        <p:xfrm>
          <a:off x="522513" y="1"/>
          <a:ext cx="10889673" cy="689329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110044">
                  <a:extLst>
                    <a:ext uri="{9D8B030D-6E8A-4147-A177-3AD203B41FA5}">
                      <a16:colId xmlns:a16="http://schemas.microsoft.com/office/drawing/2014/main" val="1827151277"/>
                    </a:ext>
                  </a:extLst>
                </a:gridCol>
                <a:gridCol w="1416643">
                  <a:extLst>
                    <a:ext uri="{9D8B030D-6E8A-4147-A177-3AD203B41FA5}">
                      <a16:colId xmlns:a16="http://schemas.microsoft.com/office/drawing/2014/main" val="1252354357"/>
                    </a:ext>
                  </a:extLst>
                </a:gridCol>
                <a:gridCol w="1576785">
                  <a:extLst>
                    <a:ext uri="{9D8B030D-6E8A-4147-A177-3AD203B41FA5}">
                      <a16:colId xmlns:a16="http://schemas.microsoft.com/office/drawing/2014/main" val="339631115"/>
                    </a:ext>
                  </a:extLst>
                </a:gridCol>
                <a:gridCol w="1786201">
                  <a:extLst>
                    <a:ext uri="{9D8B030D-6E8A-4147-A177-3AD203B41FA5}">
                      <a16:colId xmlns:a16="http://schemas.microsoft.com/office/drawing/2014/main" val="1687360158"/>
                    </a:ext>
                  </a:extLst>
                </a:gridCol>
              </a:tblGrid>
              <a:tr h="307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Муниципальная программа «Экология и природные ресурсы Махнёвского муниципального образования на 2014 - 2021 годы»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584,9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464,2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79,4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7761539"/>
                  </a:ext>
                </a:extLst>
              </a:tr>
              <a:tr h="36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Муниципальная программа «Развитие системы образования Махнёвского муниципального образования на 2018-2024 годы»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182 533,8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175 041,7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95,9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3128151"/>
                  </a:ext>
                </a:extLst>
              </a:tr>
              <a:tr h="457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"Содействие созданию новых мест в общеобразовательных организациях Махнёвского муниципального образования в соответствии c прогнозируемой потребностью и современными условиями обучения на 2016-2025 годы"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7933199"/>
                  </a:ext>
                </a:extLst>
              </a:tr>
              <a:tr h="36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«Развитие культуры на территории Махнёвского муниципального образования на 2014-2024 годы»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31 615,9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30 413,2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96,2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7060278"/>
                  </a:ext>
                </a:extLst>
              </a:tr>
              <a:tr h="36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"Социальная поддержка населения Махнёвского МО на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2014-2024 </a:t>
                      </a:r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годы"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29 279,6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27 314,3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93,3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6971385"/>
                  </a:ext>
                </a:extLst>
              </a:tr>
              <a:tr h="36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"О дополнительных мерах социальной поддержки населения Махнёвского муниципального образования на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2014-2024 </a:t>
                      </a:r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годы"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97,8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8756139"/>
                  </a:ext>
                </a:extLst>
              </a:tr>
              <a:tr h="36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«комплексное </a:t>
                      </a:r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развитие сельских территорий Махнёвского муниципального образования до 2024 года»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8969504"/>
                  </a:ext>
                </a:extLst>
              </a:tr>
              <a:tr h="36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"Обеспечение эпизоотического и ветеринарно-санитарного благополучия на территории Махнёвского муниципального образования до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2024 </a:t>
                      </a:r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года"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133,9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120,1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89,7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013100"/>
                  </a:ext>
                </a:extLst>
              </a:tr>
              <a:tr h="36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"Развитие муниципальной службы и противодействие коррупции на территории  Махнёвского муниципального образования  на 2014 -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2024 </a:t>
                      </a:r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годы"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316,7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306,3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96,7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8314275"/>
                  </a:ext>
                </a:extLst>
              </a:tr>
              <a:tr h="457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«Управление муниципальными финансами Махнёвского муниципального образования  до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2024 </a:t>
                      </a:r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года» </a:t>
                      </a:r>
                      <a:b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</a:b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2 728,7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2 718,3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99,6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9157228"/>
                  </a:ext>
                </a:extLst>
              </a:tr>
              <a:tr h="457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"Внесение в Единый государственный реестр недвижимости сведений о границах населенных пунктов и территориальных зон Махнёвского муниципального образования на 2017-2024 годы"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4906611"/>
                  </a:ext>
                </a:extLst>
              </a:tr>
              <a:tr h="36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"Профилактика терроризма и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экстремизма </a:t>
                      </a:r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на территории Махнёвского муниципального образования на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2017-2024 </a:t>
                      </a:r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годы"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19,6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18,2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92,9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9539949"/>
                  </a:ext>
                </a:extLst>
              </a:tr>
              <a:tr h="457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«Переселение граждан из аварийного жилищного фонда и жилых помещений, признанных непригодными для проживания  на территории Махнёвского муниципального образования на 2018 -2024 годы»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800,0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682,5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85,3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5956383"/>
                  </a:ext>
                </a:extLst>
              </a:tr>
              <a:tr h="36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"Обеспечение жильем молодых семей на территории Махнёвского муниципального образования на 2018-2024 годы"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1 727,2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1 727,2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3130570"/>
                  </a:ext>
                </a:extLst>
              </a:tr>
              <a:tr h="36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  <a:latin typeface="Liberation Serif" panose="02020603050405020304" pitchFamily="18" charset="0"/>
                        </a:rPr>
                        <a:t>Муниципальноая</a:t>
                      </a:r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 программа  «Профилактика туберкулёза в </a:t>
                      </a:r>
                      <a:r>
                        <a:rPr lang="ru-RU" sz="1000" u="none" strike="noStrike" dirty="0" err="1">
                          <a:effectLst/>
                          <a:latin typeface="Liberation Serif" panose="02020603050405020304" pitchFamily="18" charset="0"/>
                        </a:rPr>
                        <a:t>Махнёвском</a:t>
                      </a:r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 муниципальном образовании на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2017-2024 </a:t>
                      </a:r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годы»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8590547"/>
                  </a:ext>
                </a:extLst>
              </a:tr>
              <a:tr h="36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«Защита прав потребителей в </a:t>
                      </a:r>
                      <a:r>
                        <a:rPr lang="ru-RU" sz="1000" u="none" strike="noStrike" dirty="0" err="1">
                          <a:effectLst/>
                          <a:latin typeface="Liberation Serif" panose="02020603050405020304" pitchFamily="18" charset="0"/>
                        </a:rPr>
                        <a:t>Махнёвском</a:t>
                      </a:r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 муниципальном образовании на 2018-2024 годы»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672153"/>
                  </a:ext>
                </a:extLst>
              </a:tr>
              <a:tr h="36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«Формирование законопослушного поведения участников дорожного движения в </a:t>
                      </a:r>
                      <a:r>
                        <a:rPr lang="ru-RU" sz="1000" u="none" strike="noStrike" dirty="0" err="1">
                          <a:effectLst/>
                          <a:latin typeface="Liberation Serif" panose="02020603050405020304" pitchFamily="18" charset="0"/>
                        </a:rPr>
                        <a:t>Махнёвском</a:t>
                      </a:r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 муниципальном образовании на </a:t>
                      </a:r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2018-2024 </a:t>
                      </a:r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годы»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0972749"/>
                  </a:ext>
                </a:extLst>
              </a:tr>
              <a:tr h="36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Муниципальная программа «Энергосбережение и повышение энергетической эффективности Махнёвского МО на 2018-2024 годы»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1 255,1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Liberation Serif" panose="02020603050405020304" pitchFamily="18" charset="0"/>
                        </a:rPr>
                        <a:t>3 434,4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3 200,4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7715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3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5238" y="-6546"/>
            <a:ext cx="7108166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Непрограммные расходы за 2022 год</a:t>
            </a:r>
            <a:endParaRPr lang="ru-RU" sz="2400" i="1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642268"/>
              </p:ext>
            </p:extLst>
          </p:nvPr>
        </p:nvGraphicFramePr>
        <p:xfrm>
          <a:off x="749114" y="557614"/>
          <a:ext cx="10094290" cy="562943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492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704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Liberation Serif" panose="02020603050405020304" pitchFamily="18" charset="0"/>
                        </a:rPr>
                        <a:t>Наименование</a:t>
                      </a:r>
                      <a:endParaRPr lang="ru-RU" sz="1300" dirty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Liberation Serif" panose="02020603050405020304" pitchFamily="18" charset="0"/>
                        </a:rPr>
                        <a:t>План</a:t>
                      </a:r>
                      <a:endParaRPr lang="ru-RU" sz="1300" dirty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Liberation Serif" panose="02020603050405020304" pitchFamily="18" charset="0"/>
                        </a:rPr>
                        <a:t>Исполнение</a:t>
                      </a:r>
                      <a:endParaRPr lang="ru-RU" sz="1300" dirty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Liberation Serif" panose="02020603050405020304" pitchFamily="18" charset="0"/>
                        </a:rPr>
                        <a:t>%</a:t>
                      </a:r>
                      <a:endParaRPr lang="ru-RU" sz="1300" dirty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 panose="02020603050405020304" pitchFamily="18" charset="0"/>
                        </a:rPr>
                        <a:t>Глава муниципального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1 685,0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Liberation Serif" panose="02020603050405020304" pitchFamily="18" charset="0"/>
                        </a:rPr>
                        <a:t>1 657,5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98,4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1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Председатель представительного органа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Liberation Serif" panose="02020603050405020304" pitchFamily="18" charset="0"/>
                        </a:rPr>
                        <a:t> муниципального образования, о</a:t>
                      </a:r>
                      <a:r>
                        <a:rPr lang="ru-RU" sz="1200" b="0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беспечение </a:t>
                      </a:r>
                      <a:r>
                        <a:rPr lang="ru-RU" sz="1200" b="0" i="0" u="none" strike="noStrike" dirty="0">
                          <a:effectLst/>
                          <a:latin typeface="Liberation Serif" panose="02020603050405020304" pitchFamily="18" charset="0"/>
                        </a:rPr>
                        <a:t>деятельности муниципальных органов (центральный аппарат</a:t>
                      </a:r>
                      <a:r>
                        <a:rPr lang="ru-RU" sz="1200" b="0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1 825,1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Liberation Serif" panose="02020603050405020304" pitchFamily="18" charset="0"/>
                        </a:rPr>
                        <a:t>1 825,1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 panose="02020603050405020304" pitchFamily="18" charset="0"/>
                        </a:rPr>
                        <a:t>Исполнение судебных </a:t>
                      </a:r>
                      <a:r>
                        <a:rPr lang="ru-RU" sz="1200" b="0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актов, оплата штрафных санкций УПФР, оплата административных штрафов, оплата иных платежей</a:t>
                      </a:r>
                      <a:endParaRPr lang="ru-RU" sz="1200" b="0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522,8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522,7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200" b="0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комиссариаты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313,2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303,6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Liberation Serif" panose="02020603050405020304" pitchFamily="18" charset="0"/>
                        </a:rPr>
                        <a:t>96,9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 panose="02020603050405020304" pitchFamily="18" charset="0"/>
                        </a:rPr>
                        <a:t>Резервные фонды местных администраций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309,3</a:t>
                      </a:r>
                      <a:endParaRPr lang="ru-RU" sz="13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162,8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52,6</a:t>
                      </a:r>
                      <a:endParaRPr lang="ru-RU" sz="13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 panose="02020603050405020304" pitchFamily="18" charset="0"/>
                        </a:rPr>
                        <a:t>Предоставление муниципальных гарантий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2 150,0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2 150,0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7134715"/>
                  </a:ext>
                </a:extLst>
              </a:tr>
              <a:tr h="532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 panose="02020603050405020304" pitchFamily="18" charset="0"/>
                        </a:rPr>
                        <a:t>Исполнение судебных актов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22,0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Liberation Serif" panose="02020603050405020304" pitchFamily="18" charset="0"/>
                        </a:rPr>
                        <a:t>22,0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3967948"/>
                  </a:ext>
                </a:extLst>
              </a:tr>
              <a:tr h="590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 panose="02020603050405020304" pitchFamily="18" charset="0"/>
                        </a:rPr>
                        <a:t>Субсидии организациям железнодорожного транспорта -  МУП «</a:t>
                      </a:r>
                      <a:r>
                        <a:rPr lang="ru-RU" sz="1200" b="0" i="0" u="none" strike="noStrike" dirty="0" err="1">
                          <a:effectLst/>
                          <a:latin typeface="Liberation Serif" panose="02020603050405020304" pitchFamily="18" charset="0"/>
                        </a:rPr>
                        <a:t>Алапаевская</a:t>
                      </a:r>
                      <a:r>
                        <a:rPr lang="ru-RU" sz="1200" b="0" i="0" u="none" strike="noStrike" dirty="0">
                          <a:effectLst/>
                          <a:latin typeface="Liberation Serif" panose="02020603050405020304" pitchFamily="18" charset="0"/>
                        </a:rPr>
                        <a:t> узкоколейная железная дорога»  на возмещение недополученных доходов по предоставлению льгот отдельным категориям граждан  на территории Махнёвского муниципального образования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Liberation Serif" panose="02020603050405020304" pitchFamily="18" charset="0"/>
                        </a:rPr>
                        <a:t>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Liberation Serif" panose="02020603050405020304" pitchFamily="18" charset="0"/>
                        </a:rPr>
                        <a:t>36,4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Liberation Serif" panose="02020603050405020304" pitchFamily="18" charset="0"/>
                        </a:rPr>
                        <a:t>391,4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3311406"/>
                  </a:ext>
                </a:extLst>
              </a:tr>
              <a:tr h="59090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Субсидии юридическим лицам (кроме некоммерческих организаций), индивидуальным предпринимателям, физическим лицам - производителям товаров, работ, услуг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Liberation Serif" panose="02020603050405020304" pitchFamily="18" charset="0"/>
                        </a:rPr>
                        <a:t>87,0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Liberation Serif" panose="02020603050405020304" pitchFamily="18" charset="0"/>
                        </a:rPr>
                        <a:t>87,0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047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3773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12192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31065" y="206063"/>
            <a:ext cx="1117886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КОНТАКТНАЯ ИНФОРМАЦИЯ: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u="sng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Финансовый отдел 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А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дминистрации Махнёвского муниципального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624621, Свердловская 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область, 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Алапаевский район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, </a:t>
            </a:r>
            <a:r>
              <a:rPr lang="ru-RU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пгт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. Махнёво, 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ул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. Победы,34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тел. : 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(34346)76-3-72, 76-4-68,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e-mail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: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foadmmahnevo@yandex.ru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График работы: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 </a:t>
            </a:r>
            <a:r>
              <a:rPr lang="ru-RU" sz="24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8-00 до 17-00 – </a:t>
            </a:r>
            <a:r>
              <a:rPr lang="ru-RU" sz="24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пн,вт,ср,чт</a:t>
            </a:r>
            <a:endParaRPr lang="ru-RU" sz="2400" b="1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ru-RU" sz="24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 8-00 до 16-00 – </a:t>
            </a:r>
            <a:r>
              <a:rPr lang="ru-RU" sz="24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пт</a:t>
            </a:r>
            <a:endParaRPr lang="ru-RU" sz="2400" b="1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ru-RU" sz="24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обед с 12-00 до 12-48</a:t>
            </a:r>
          </a:p>
          <a:p>
            <a:pPr algn="ctr"/>
            <a:r>
              <a:rPr lang="ru-RU" sz="24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Выходные дни – </a:t>
            </a:r>
            <a:r>
              <a:rPr lang="ru-RU" sz="24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сб</a:t>
            </a:r>
            <a:r>
              <a:rPr lang="ru-RU" sz="24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ru-RU" sz="2400" b="1" dirty="0" err="1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вс</a:t>
            </a:r>
            <a:endParaRPr lang="ru-RU" sz="2400" b="1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Официальный сайт: 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mahnevo.ru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Исполняющая обязанности начальника Финансового отдела Администрации Махнёвского муниципального образования: Козуб Светлана Александровна</a:t>
            </a:r>
            <a:endParaRPr lang="en-US" sz="2400" b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6721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4109" y="286327"/>
            <a:ext cx="8654473" cy="932874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</a:rPr>
              <a:t>ИСПОЛНЕНИЕ  БЮДЖЕТА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084945" y="1228436"/>
            <a:ext cx="2429164" cy="1246909"/>
            <a:chOff x="583118" y="1446797"/>
            <a:chExt cx="2035119" cy="101755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83118" y="1446797"/>
              <a:ext cx="2035119" cy="1017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583118" y="1446797"/>
              <a:ext cx="2035119" cy="1017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solidFill>
                    <a:schemeClr val="tx1"/>
                  </a:solidFill>
                </a:rPr>
                <a:t>По доходам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55855" y="1228436"/>
            <a:ext cx="2780145" cy="1246909"/>
            <a:chOff x="3045613" y="1446797"/>
            <a:chExt cx="2035119" cy="101755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045613" y="1446797"/>
              <a:ext cx="2035119" cy="1017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3045613" y="1446797"/>
              <a:ext cx="2035119" cy="1017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solidFill>
                    <a:schemeClr val="tx1"/>
                  </a:solidFill>
                </a:rPr>
                <a:t>По расходам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857672" y="1228437"/>
            <a:ext cx="3075709" cy="1246908"/>
            <a:chOff x="5508107" y="1446797"/>
            <a:chExt cx="2081173" cy="164768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508107" y="1446797"/>
              <a:ext cx="2081173" cy="164768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5508107" y="1446797"/>
              <a:ext cx="2081173" cy="164768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tx1"/>
                  </a:solidFill>
                </a:rPr>
                <a:t>Составление и утверждение  отчета об исполнении бюджета</a:t>
              </a:r>
            </a:p>
          </p:txBody>
        </p:sp>
      </p:grpSp>
      <p:sp>
        <p:nvSpPr>
          <p:cNvPr id="23" name="Трапеция 22"/>
          <p:cNvSpPr/>
          <p:nvPr/>
        </p:nvSpPr>
        <p:spPr>
          <a:xfrm>
            <a:off x="2974109" y="2650837"/>
            <a:ext cx="2540000" cy="3987469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216000" bIns="1152000" anchor="ctr"/>
          <a:lstStyle/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Обеспечение полного и своевременного  поступления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 в бюджет  отдельных </a:t>
            </a:r>
            <a:r>
              <a:rPr lang="ru-RU" sz="1200" b="1" dirty="0" smtClean="0">
                <a:solidFill>
                  <a:schemeClr val="bg1"/>
                </a:solidFill>
              </a:rPr>
              <a:t>видов </a:t>
            </a:r>
            <a:r>
              <a:rPr lang="ru-RU" sz="1200" b="1" dirty="0">
                <a:solidFill>
                  <a:schemeClr val="bg1"/>
                </a:solidFill>
              </a:rPr>
              <a:t>доходов,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в первую очередь налогов, сборов, доходов от использования имущества и других обязательных платежей  по каждому источнику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в соответствии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с утвержденным бюджетным планом </a:t>
            </a:r>
          </a:p>
        </p:txBody>
      </p:sp>
      <p:sp>
        <p:nvSpPr>
          <p:cNvPr id="26" name="Ромб 25"/>
          <p:cNvSpPr/>
          <p:nvPr/>
        </p:nvSpPr>
        <p:spPr>
          <a:xfrm>
            <a:off x="8926945" y="2650836"/>
            <a:ext cx="3075709" cy="3987470"/>
          </a:xfrm>
          <a:prstGeom prst="diamo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Являетс</a:t>
            </a:r>
            <a:r>
              <a:rPr lang="ru-RU" sz="1200" dirty="0">
                <a:solidFill>
                  <a:schemeClr val="bg1"/>
                </a:solidFill>
              </a:rPr>
              <a:t>я </a:t>
            </a:r>
            <a:r>
              <a:rPr lang="ru-RU" sz="1200" b="1" dirty="0">
                <a:solidFill>
                  <a:schemeClr val="bg1"/>
                </a:solidFill>
              </a:rPr>
              <a:t>важной формой  контроля над исполнением бюджета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5790704" y="2650837"/>
            <a:ext cx="2946896" cy="39874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Последовательное финансирование мероприятий, предусмотренных  решением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 о бюджете, 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в пределах утвержденных сумм, с целью исполнения  принятых муниципальным образованием расходных обязательств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00" y="197708"/>
            <a:ext cx="117490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75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0" y="0"/>
            <a:ext cx="12584544" cy="7002017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04290" y="360217"/>
            <a:ext cx="8968509" cy="923637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Составление и утверждение годового отчета об исполнении бюджета является важной формой контроля за исполнением бюджета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8945" y="1431637"/>
            <a:ext cx="8903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Этапы составления и утверждения отчета об исполнении бюджета: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308" y="1800968"/>
            <a:ext cx="1884217" cy="2336923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200" dirty="0"/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Отчет об исполнении бюджета составляется в установленном порядке на основании сводной бюджетной отчетности соответствующих главных администраторов бюджетных средств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7307" y="4137891"/>
            <a:ext cx="1884218" cy="181032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Составление отчета об исполнении бюджета за прошедший финансовый год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380509" y="2106679"/>
            <a:ext cx="2835564" cy="1874193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Представление отчета об исполнении бюджета в контрольный орган для осуществления внешней проверки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4473" y="4230255"/>
            <a:ext cx="2641600" cy="1295361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/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•До 1 марта текущего финансового года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33672" y="3703782"/>
            <a:ext cx="2641599" cy="7666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Представление отчета об исполнении бюджета и сопутствующих материалов в </a:t>
            </a:r>
            <a:r>
              <a:rPr lang="ru-RU" sz="1200" b="1" dirty="0" smtClean="0">
                <a:solidFill>
                  <a:schemeClr val="tx1"/>
                </a:solidFill>
              </a:rPr>
              <a:t>Думу Махнёвского </a:t>
            </a:r>
            <a:r>
              <a:rPr lang="ru-RU" sz="1200" b="1" dirty="0" err="1" smtClean="0">
                <a:solidFill>
                  <a:schemeClr val="tx1"/>
                </a:solidFill>
              </a:rPr>
              <a:t>мо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до 1 мая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64218" y="1995055"/>
            <a:ext cx="3011054" cy="1577962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•До 1 апреля текущего финансового года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9799782" y="4470400"/>
            <a:ext cx="2641599" cy="118225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Рассмотрение и утверждение отчета об  исполнении бюджета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964218" y="5030335"/>
            <a:ext cx="3094182" cy="1051337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96000" anchor="ctr"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sz="1100" dirty="0"/>
          </a:p>
          <a:p>
            <a:pPr algn="ctr">
              <a:defRPr/>
            </a:pPr>
            <a:r>
              <a:rPr lang="ru-RU" sz="1100" dirty="0"/>
              <a:t>•</a:t>
            </a:r>
            <a:r>
              <a:rPr lang="ru-RU" sz="1200" b="1" dirty="0">
                <a:solidFill>
                  <a:schemeClr val="tx1"/>
                </a:solidFill>
              </a:rPr>
              <a:t>Отчет об исполнении бюджета утверждается решением Думы муниципального образования</a:t>
            </a:r>
          </a:p>
        </p:txBody>
      </p:sp>
      <p:sp>
        <p:nvSpPr>
          <p:cNvPr id="18" name="Выгнутая вниз стрелка 17"/>
          <p:cNvSpPr/>
          <p:nvPr/>
        </p:nvSpPr>
        <p:spPr>
          <a:xfrm rot="20719428">
            <a:off x="2120655" y="5480130"/>
            <a:ext cx="2650719" cy="749568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0700375">
            <a:off x="5845282" y="1834899"/>
            <a:ext cx="2146370" cy="727500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2087250">
            <a:off x="9935305" y="3517012"/>
            <a:ext cx="1570719" cy="697144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7" y="49038"/>
            <a:ext cx="1111524" cy="170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1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graphicFrame>
        <p:nvGraphicFramePr>
          <p:cNvPr id="460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619962"/>
              </p:ext>
            </p:extLst>
          </p:nvPr>
        </p:nvGraphicFramePr>
        <p:xfrm>
          <a:off x="534163" y="190047"/>
          <a:ext cx="11329987" cy="592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0" name="Document" r:id="rId4" imgW="6983176" imgH="3651829" progId="Word.Document.8">
                  <p:embed/>
                </p:oleObj>
              </mc:Choice>
              <mc:Fallback>
                <p:oleObj name="Document" r:id="rId4" imgW="6983176" imgH="3651829" progId="Word.Document.8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63" y="190047"/>
                        <a:ext cx="11329987" cy="592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9" name="Picture 6" descr="106534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4380" y="3853544"/>
            <a:ext cx="6373090" cy="30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4699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graphicFrame>
        <p:nvGraphicFramePr>
          <p:cNvPr id="460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027803"/>
              </p:ext>
            </p:extLst>
          </p:nvPr>
        </p:nvGraphicFramePr>
        <p:xfrm>
          <a:off x="1449388" y="-214313"/>
          <a:ext cx="9250362" cy="492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4" name="Document" r:id="rId4" imgW="6862848" imgH="3662971" progId="Word.Document.8">
                  <p:embed/>
                </p:oleObj>
              </mc:Choice>
              <mc:Fallback>
                <p:oleObj name="Document" r:id="rId4" imgW="6862848" imgH="366297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-214313"/>
                        <a:ext cx="9250362" cy="4929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914" y="2267528"/>
            <a:ext cx="4378192" cy="3362036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9378500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5"/>
            <a:ext cx="8904287" cy="1143000"/>
          </a:xfrm>
        </p:spPr>
        <p:txBody>
          <a:bodyPr/>
          <a:lstStyle/>
          <a:p>
            <a:pPr algn="ctr" eaLnBrk="1" hangingPunct="1"/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Махнёвского муниципального 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2020-2022 </a:t>
            </a:r>
            <a:r>
              <a:rPr lang="ru-RU" altLang="ru-RU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56206473"/>
              </p:ext>
            </p:extLst>
          </p:nvPr>
        </p:nvGraphicFramePr>
        <p:xfrm>
          <a:off x="2684834" y="1235413"/>
          <a:ext cx="8739762" cy="484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1209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5"/>
            <a:ext cx="8904287" cy="1143000"/>
          </a:xfrm>
        </p:spPr>
        <p:txBody>
          <a:bodyPr/>
          <a:lstStyle/>
          <a:p>
            <a:pPr algn="ctr" eaLnBrk="1" hangingPunct="1"/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налоговых доходов по видам доходов за 20</a:t>
            </a:r>
            <a:r>
              <a:rPr lang="en-US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60579901"/>
              </p:ext>
            </p:extLst>
          </p:nvPr>
        </p:nvGraphicFramePr>
        <p:xfrm>
          <a:off x="629392" y="1245139"/>
          <a:ext cx="11115304" cy="5203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01379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5"/>
            <a:ext cx="8904287" cy="1143000"/>
          </a:xfrm>
        </p:spPr>
        <p:txBody>
          <a:bodyPr/>
          <a:lstStyle/>
          <a:p>
            <a:pPr algn="ctr" eaLnBrk="1" hangingPunct="1"/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неналоговых доходов по видам доходов за 20</a:t>
            </a:r>
            <a:r>
              <a:rPr lang="en-US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42250855"/>
              </p:ext>
            </p:extLst>
          </p:nvPr>
        </p:nvGraphicFramePr>
        <p:xfrm>
          <a:off x="486888" y="1245139"/>
          <a:ext cx="10904201" cy="541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4306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127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6"/>
            <a:ext cx="8904287" cy="619702"/>
          </a:xfrm>
        </p:spPr>
        <p:txBody>
          <a:bodyPr/>
          <a:lstStyle/>
          <a:p>
            <a:pPr algn="ctr" eaLnBrk="1" hangingPunct="1"/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безвозмездных поступлений за 20</a:t>
            </a:r>
            <a:r>
              <a:rPr lang="en-US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7274827"/>
              </p:ext>
            </p:extLst>
          </p:nvPr>
        </p:nvGraphicFramePr>
        <p:xfrm>
          <a:off x="106878" y="840509"/>
          <a:ext cx="11284211" cy="581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60589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4693</TotalTime>
  <Words>1378</Words>
  <Application>Microsoft Office PowerPoint</Application>
  <PresentationFormat>Широкоэкранный</PresentationFormat>
  <Paragraphs>324</Paragraphs>
  <Slides>19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Liberation Serif</vt:lpstr>
      <vt:lpstr>Times New Roman</vt:lpstr>
      <vt:lpstr>Тема Office</vt:lpstr>
      <vt:lpstr>Document</vt:lpstr>
      <vt:lpstr>Презентация PowerPoint</vt:lpstr>
      <vt:lpstr>ИСПОЛНЕНИЕ  БЮДЖЕТА</vt:lpstr>
      <vt:lpstr>Презентация PowerPoint</vt:lpstr>
      <vt:lpstr>Презентация PowerPoint</vt:lpstr>
      <vt:lpstr>Презентация PowerPoint</vt:lpstr>
      <vt:lpstr>Динамика доходов Махнёвского муниципального образования за 2020-2022 г.г.</vt:lpstr>
      <vt:lpstr>Динамика налоговых доходов по видам доходов за 2020-2022 г.г.</vt:lpstr>
      <vt:lpstr>Динамика неналоговых доходов по видам доходов за 2020-2022 г.г.</vt:lpstr>
      <vt:lpstr>Динамика безвозмездных поступлений за 2020-2022 г.г.</vt:lpstr>
      <vt:lpstr>Удельный вес основных доходных источников в общем поступлении налоговых и неналоговых доходов Махнёвского муниципального образования за 2022 год</vt:lpstr>
      <vt:lpstr>СТРУКТУРА БЕЗВОЗМЕЗДНЫХ ПОСТУПЛЕНИЙ В БЮДЖЕТ ЗА 2022 ГОД</vt:lpstr>
      <vt:lpstr>ИСПОЛНЕНИЕ БЮДЖЕТА ПО РАСХОДАМ ЗА 2022 ГОД</vt:lpstr>
      <vt:lpstr>Презентация PowerPoint</vt:lpstr>
      <vt:lpstr>Расходы бюджета Махнёвского муниципального образования по расходам за трехлетний период 2020-2022гг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Лукомская;Любовь Дворникова</dc:creator>
  <cp:lastModifiedBy>BUH-NEW1</cp:lastModifiedBy>
  <cp:revision>538</cp:revision>
  <cp:lastPrinted>2023-03-16T03:50:56Z</cp:lastPrinted>
  <dcterms:created xsi:type="dcterms:W3CDTF">2017-12-05T07:35:54Z</dcterms:created>
  <dcterms:modified xsi:type="dcterms:W3CDTF">2023-08-29T06:24:22Z</dcterms:modified>
</cp:coreProperties>
</file>