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1289" r:id="rId3"/>
    <p:sldId id="1296" r:id="rId4"/>
    <p:sldId id="1298" r:id="rId5"/>
    <p:sldId id="1306" r:id="rId6"/>
    <p:sldId id="1307" r:id="rId7"/>
    <p:sldId id="1308" r:id="rId8"/>
    <p:sldId id="1309" r:id="rId9"/>
    <p:sldId id="1310" r:id="rId10"/>
    <p:sldId id="1311" r:id="rId11"/>
    <p:sldId id="1312" r:id="rId12"/>
  </p:sldIdLst>
  <p:sldSz cx="13436600" cy="7562850"/>
  <p:notesSz cx="9918700" cy="6819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26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867"/>
    <a:srgbClr val="DB673A"/>
    <a:srgbClr val="DEE375"/>
    <a:srgbClr val="B9DA64"/>
    <a:srgbClr val="92D050"/>
    <a:srgbClr val="F9D779"/>
    <a:srgbClr val="F2E87E"/>
    <a:srgbClr val="D34F00"/>
    <a:srgbClr val="D14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90116" autoAdjust="0"/>
  </p:normalViewPr>
  <p:slideViewPr>
    <p:cSldViewPr snapToGrid="0">
      <p:cViewPr>
        <p:scale>
          <a:sx n="81" d="100"/>
          <a:sy n="81" d="100"/>
        </p:scale>
        <p:origin x="-822" y="-60"/>
      </p:cViewPr>
      <p:guideLst>
        <p:guide orient="horz" pos="2926"/>
        <p:guide pos="21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8416" cy="342141"/>
          </a:xfrm>
          <a:prstGeom prst="rect">
            <a:avLst/>
          </a:prstGeom>
        </p:spPr>
        <p:txBody>
          <a:bodyPr vert="horz" lIns="72878" tIns="36439" rIns="72878" bIns="36439" rtlCol="0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17940" y="0"/>
            <a:ext cx="4298416" cy="342141"/>
          </a:xfrm>
          <a:prstGeom prst="rect">
            <a:avLst/>
          </a:prstGeom>
        </p:spPr>
        <p:txBody>
          <a:bodyPr vert="horz" lIns="72878" tIns="36439" rIns="72878" bIns="36439" rtlCol="0"/>
          <a:lstStyle>
            <a:lvl1pPr algn="r">
              <a:defRPr sz="1000"/>
            </a:lvl1pPr>
          </a:lstStyle>
          <a:p>
            <a:fld id="{FB17B127-F78F-4755-871B-42F3FE96AEB3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77760"/>
            <a:ext cx="4298416" cy="342140"/>
          </a:xfrm>
          <a:prstGeom prst="rect">
            <a:avLst/>
          </a:prstGeom>
        </p:spPr>
        <p:txBody>
          <a:bodyPr vert="horz" lIns="72878" tIns="36439" rIns="72878" bIns="36439" rtlCol="0" anchor="b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17940" y="6477760"/>
            <a:ext cx="4298416" cy="342140"/>
          </a:xfrm>
          <a:prstGeom prst="rect">
            <a:avLst/>
          </a:prstGeom>
        </p:spPr>
        <p:txBody>
          <a:bodyPr vert="horz" lIns="72878" tIns="36439" rIns="72878" bIns="36439" rtlCol="0" anchor="b"/>
          <a:lstStyle>
            <a:lvl1pPr algn="r">
              <a:defRPr sz="1000"/>
            </a:lvl1pPr>
          </a:lstStyle>
          <a:p>
            <a:fld id="{C382DC09-678A-4F5F-BC97-BEE5E51C4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0638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8416" cy="342141"/>
          </a:xfrm>
          <a:prstGeom prst="rect">
            <a:avLst/>
          </a:prstGeom>
        </p:spPr>
        <p:txBody>
          <a:bodyPr vert="horz" lIns="72878" tIns="36439" rIns="72878" bIns="36439" rtlCol="0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7940" y="0"/>
            <a:ext cx="4298416" cy="342141"/>
          </a:xfrm>
          <a:prstGeom prst="rect">
            <a:avLst/>
          </a:prstGeom>
        </p:spPr>
        <p:txBody>
          <a:bodyPr vert="horz" lIns="72878" tIns="36439" rIns="72878" bIns="36439" rtlCol="0"/>
          <a:lstStyle>
            <a:lvl1pPr algn="r">
              <a:defRPr sz="1000"/>
            </a:lvl1pPr>
          </a:lstStyle>
          <a:p>
            <a:fld id="{291A2879-B6F6-4130-97A6-3ECC7886E3CF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2878" tIns="36439" rIns="72878" bIns="364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1402" y="3282543"/>
            <a:ext cx="7935897" cy="2685586"/>
          </a:xfrm>
          <a:prstGeom prst="rect">
            <a:avLst/>
          </a:prstGeom>
        </p:spPr>
        <p:txBody>
          <a:bodyPr vert="horz" lIns="72878" tIns="36439" rIns="72878" bIns="364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77760"/>
            <a:ext cx="4298416" cy="342140"/>
          </a:xfrm>
          <a:prstGeom prst="rect">
            <a:avLst/>
          </a:prstGeom>
        </p:spPr>
        <p:txBody>
          <a:bodyPr vert="horz" lIns="72878" tIns="36439" rIns="72878" bIns="36439" rtlCol="0" anchor="b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7940" y="6477760"/>
            <a:ext cx="4298416" cy="342140"/>
          </a:xfrm>
          <a:prstGeom prst="rect">
            <a:avLst/>
          </a:prstGeom>
        </p:spPr>
        <p:txBody>
          <a:bodyPr vert="horz" lIns="72878" tIns="36439" rIns="72878" bIns="36439" rtlCol="0" anchor="b"/>
          <a:lstStyle>
            <a:lvl1pPr algn="r">
              <a:defRPr sz="1000"/>
            </a:lvl1pPr>
          </a:lstStyle>
          <a:p>
            <a:fld id="{4E91EFE4-15BB-498C-B019-E4D4E1B75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481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971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787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989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68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849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758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549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947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30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3"/>
            <a:ext cx="1142650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0ACA4-5B53-4875-9264-DD8CA3E5F7CC}" type="datetime1">
              <a:rPr lang="en-US" smtClean="0"/>
              <a:t>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9D9D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20" dirty="0">
                <a:solidFill>
                  <a:srgbClr val="231F20"/>
                </a:solidFill>
              </a:rPr>
              <a:t>‹#›</a:t>
            </a:fld>
            <a:r>
              <a:rPr spc="20" dirty="0"/>
              <a:t>/27</a:t>
            </a:r>
            <a:endParaRPr sz="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B7A3B-3F70-443A-B7B1-CD7499EC66B6}" type="datetime1">
              <a:rPr lang="en-US" smtClean="0"/>
              <a:t>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9D9D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20" dirty="0">
                <a:solidFill>
                  <a:srgbClr val="231F20"/>
                </a:solidFill>
              </a:rPr>
              <a:t>‹#›</a:t>
            </a:fld>
            <a:r>
              <a:rPr spc="20" dirty="0"/>
              <a:t>/27</a:t>
            </a:r>
            <a:endParaRPr sz="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50883-F292-43A9-BF8C-255192F3EAB7}" type="datetime1">
              <a:rPr lang="en-US" smtClean="0"/>
              <a:t>2/20/2023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9D9D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20" dirty="0">
                <a:solidFill>
                  <a:srgbClr val="231F20"/>
                </a:solidFill>
              </a:rPr>
              <a:t>‹#›</a:t>
            </a:fld>
            <a:r>
              <a:rPr spc="20" dirty="0"/>
              <a:t>/27</a:t>
            </a:r>
            <a:endParaRPr sz="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3"/>
            <a:ext cx="13439990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882399" y="93605"/>
            <a:ext cx="1306233" cy="315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7F40A-7DF8-4937-A805-5C3F00884742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9D9D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20" dirty="0">
                <a:solidFill>
                  <a:srgbClr val="231F20"/>
                </a:solidFill>
              </a:rPr>
              <a:t>‹#›</a:t>
            </a:fld>
            <a:r>
              <a:rPr spc="20" dirty="0"/>
              <a:t>/27</a:t>
            </a:r>
            <a:endParaRPr sz="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B29D1-F287-4FE2-B86D-9A1BE75FF385}" type="datetime1">
              <a:rPr lang="en-US" smtClean="0"/>
              <a:t>2/20/2023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9D9D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20" dirty="0">
                <a:solidFill>
                  <a:srgbClr val="231F20"/>
                </a:solidFill>
              </a:rPr>
              <a:t>‹#›</a:t>
            </a:fld>
            <a:r>
              <a:rPr spc="20" dirty="0"/>
              <a:t>/27</a:t>
            </a:r>
            <a:endParaRPr sz="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82399" y="93605"/>
            <a:ext cx="1306233" cy="3164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3294" y="794524"/>
            <a:ext cx="496379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69299" y="2678741"/>
            <a:ext cx="6304350" cy="2978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F0660-4A67-4933-BE38-E10A5BFA4B8A}" type="datetime1">
              <a:rPr lang="en-US" smtClean="0"/>
              <a:t>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924293" y="7315657"/>
            <a:ext cx="325119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" b="0" i="0">
                <a:solidFill>
                  <a:srgbClr val="9D9D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20" dirty="0">
                <a:solidFill>
                  <a:srgbClr val="231F20"/>
                </a:solidFill>
              </a:rPr>
              <a:t>‹#›</a:t>
            </a:fld>
            <a:r>
              <a:rPr spc="20" dirty="0"/>
              <a:t>/27</a:t>
            </a:r>
            <a:endParaRPr sz="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3294" y="545348"/>
            <a:ext cx="3437963" cy="832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03294" y="2265513"/>
            <a:ext cx="10400734" cy="22256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75"/>
              </a:spcBef>
            </a:pPr>
            <a:r>
              <a:rPr lang="ru-RU" sz="4800" spc="-45" dirty="0">
                <a:solidFill>
                  <a:schemeClr val="tx1"/>
                </a:solidFill>
                <a:latin typeface="Myriad Pro" panose="020B0503030403020204" pitchFamily="34" charset="0"/>
              </a:rPr>
              <a:t>Рейтинг субъектов по заполнению </a:t>
            </a:r>
            <a:br>
              <a:rPr lang="ru-RU" sz="4800" spc="-45" dirty="0">
                <a:solidFill>
                  <a:schemeClr val="tx1"/>
                </a:solidFill>
                <a:latin typeface="Myriad Pro" panose="020B0503030403020204" pitchFamily="34" charset="0"/>
              </a:rPr>
            </a:br>
            <a:r>
              <a:rPr lang="ru-RU" sz="4800" spc="-45" dirty="0">
                <a:solidFill>
                  <a:schemeClr val="tx1"/>
                </a:solidFill>
                <a:latin typeface="Myriad Pro" panose="020B0503030403020204" pitchFamily="34" charset="0"/>
              </a:rPr>
              <a:t>реестра категорированных объектов на 31 января 2023</a:t>
            </a:r>
            <a:r>
              <a:rPr lang="en-US" sz="4800" spc="-45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ru-RU" sz="4800" spc="-45" dirty="0">
                <a:solidFill>
                  <a:schemeClr val="tx1"/>
                </a:solidFill>
                <a:latin typeface="Myriad Pro" panose="020B0503030403020204" pitchFamily="34" charset="0"/>
              </a:rPr>
              <a:t>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11622" y="5106563"/>
            <a:ext cx="4124978" cy="1504709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  <p:txBody>
          <a:bodyPr lIns="55986" tIns="55986" rIns="55986" bIns="55986" anchor="ctr"/>
          <a:lstStyle/>
          <a:p>
            <a:pPr algn="ctr" defTabSz="909784"/>
            <a:r>
              <a:rPr lang="ru-RU" sz="3527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rPr>
              <a:t> Январь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DE584C7-2372-4CDD-91DD-54A97E05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4395" y="935915"/>
            <a:ext cx="12597205" cy="594113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801600" y="687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4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F1ECFB6-3BD4-4A9A-9894-AA825A1F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201336"/>
              </p:ext>
            </p:extLst>
          </p:nvPr>
        </p:nvGraphicFramePr>
        <p:xfrm>
          <a:off x="430305" y="1249604"/>
          <a:ext cx="12145384" cy="5116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372">
                  <a:extLst>
                    <a:ext uri="{9D8B030D-6E8A-4147-A177-3AD203B41FA5}">
                      <a16:colId xmlns:a16="http://schemas.microsoft.com/office/drawing/2014/main" xmlns="" val="3764446015"/>
                    </a:ext>
                  </a:extLst>
                </a:gridCol>
                <a:gridCol w="5658189">
                  <a:extLst>
                    <a:ext uri="{9D8B030D-6E8A-4147-A177-3AD203B41FA5}">
                      <a16:colId xmlns:a16="http://schemas.microsoft.com/office/drawing/2014/main" xmlns="" val="2399941618"/>
                    </a:ext>
                  </a:extLst>
                </a:gridCol>
                <a:gridCol w="1654847">
                  <a:extLst>
                    <a:ext uri="{9D8B030D-6E8A-4147-A177-3AD203B41FA5}">
                      <a16:colId xmlns:a16="http://schemas.microsoft.com/office/drawing/2014/main" xmlns="" val="118574365"/>
                    </a:ext>
                  </a:extLst>
                </a:gridCol>
                <a:gridCol w="2411322">
                  <a:extLst>
                    <a:ext uri="{9D8B030D-6E8A-4147-A177-3AD203B41FA5}">
                      <a16:colId xmlns:a16="http://schemas.microsoft.com/office/drawing/2014/main" xmlns="" val="763424965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xmlns="" val="3416586194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xmlns="" val="3937523682"/>
                    </a:ext>
                  </a:extLst>
                </a:gridCol>
              </a:tblGrid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Субъект</a:t>
                      </a:r>
                      <a:endParaRPr lang="ru-RU" sz="2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&gt;1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5896249"/>
                  </a:ext>
                </a:extLst>
              </a:tr>
              <a:tr h="475871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Красноярский край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57,7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5611"/>
                  </a:ext>
                </a:extLst>
              </a:tr>
              <a:tr h="451822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Ульяновская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55,6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120626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Омская область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54,5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0266839"/>
                  </a:ext>
                </a:extLst>
              </a:tr>
              <a:tr h="46131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Мурманская область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53,7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130848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Воронежская область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2085416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8070" marR="8070" marT="8070" marB="0" anchor="ctr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Ленинградская область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96129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Иркутская область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124093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Адыгея (Адыгея)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591264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Калмыкия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256443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345123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Волгоградская область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48,6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36720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AEDEBD-F25F-44A8-A670-B432DFD63BC7}"/>
              </a:ext>
            </a:extLst>
          </p:cNvPr>
          <p:cNvSpPr txBox="1"/>
          <p:nvPr/>
        </p:nvSpPr>
        <p:spPr>
          <a:xfrm>
            <a:off x="0" y="7046327"/>
            <a:ext cx="6719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^</a:t>
            </a:r>
            <a:r>
              <a:rPr lang="en-US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en-US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рост;    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=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- те же значения;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 -</a:t>
            </a:r>
            <a:r>
              <a:rPr lang="ru-RU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-уменьшение</a:t>
            </a:r>
          </a:p>
        </p:txBody>
      </p:sp>
    </p:spTree>
    <p:extLst>
      <p:ext uri="{BB962C8B-B14F-4D97-AF65-F5344CB8AC3E}">
        <p14:creationId xmlns:p14="http://schemas.microsoft.com/office/powerpoint/2010/main" val="69891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DE584C7-2372-4CDD-91DD-54A97E05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4395" y="1420121"/>
            <a:ext cx="12597205" cy="512052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801600" y="687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4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F1ECFB6-3BD4-4A9A-9894-AA825A1F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832013"/>
              </p:ext>
            </p:extLst>
          </p:nvPr>
        </p:nvGraphicFramePr>
        <p:xfrm>
          <a:off x="430305" y="1773348"/>
          <a:ext cx="12145384" cy="4369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372">
                  <a:extLst>
                    <a:ext uri="{9D8B030D-6E8A-4147-A177-3AD203B41FA5}">
                      <a16:colId xmlns:a16="http://schemas.microsoft.com/office/drawing/2014/main" xmlns="" val="3764446015"/>
                    </a:ext>
                  </a:extLst>
                </a:gridCol>
                <a:gridCol w="5658189">
                  <a:extLst>
                    <a:ext uri="{9D8B030D-6E8A-4147-A177-3AD203B41FA5}">
                      <a16:colId xmlns:a16="http://schemas.microsoft.com/office/drawing/2014/main" xmlns="" val="2399941618"/>
                    </a:ext>
                  </a:extLst>
                </a:gridCol>
                <a:gridCol w="1654847">
                  <a:extLst>
                    <a:ext uri="{9D8B030D-6E8A-4147-A177-3AD203B41FA5}">
                      <a16:colId xmlns:a16="http://schemas.microsoft.com/office/drawing/2014/main" xmlns="" val="118574365"/>
                    </a:ext>
                  </a:extLst>
                </a:gridCol>
                <a:gridCol w="2411322">
                  <a:extLst>
                    <a:ext uri="{9D8B030D-6E8A-4147-A177-3AD203B41FA5}">
                      <a16:colId xmlns:a16="http://schemas.microsoft.com/office/drawing/2014/main" xmlns="" val="763424965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xmlns="" val="3416586194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xmlns="" val="516560236"/>
                    </a:ext>
                  </a:extLst>
                </a:gridCol>
              </a:tblGrid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Субъект</a:t>
                      </a:r>
                      <a:endParaRPr lang="ru-RU" sz="2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&gt;1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5896249"/>
                  </a:ext>
                </a:extLst>
              </a:tr>
              <a:tr h="475871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Новосибирская область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47,2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5611"/>
                  </a:ext>
                </a:extLst>
              </a:tr>
              <a:tr h="451822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Коми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42,9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120626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Мордовия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41,2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0266839"/>
                  </a:ext>
                </a:extLst>
              </a:tr>
              <a:tr h="46131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Забайкальский край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40,0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130848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8070" marR="8070" marT="8070" marB="0" anchor="b">
                    <a:solidFill>
                      <a:srgbClr val="F1B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Тверская область</a:t>
                      </a:r>
                    </a:p>
                  </a:txBody>
                  <a:tcPr marL="9525" marR="9525" marT="9525" marB="0" anchor="b">
                    <a:solidFill>
                      <a:srgbClr val="F1B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>
                    <a:solidFill>
                      <a:srgbClr val="F1B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rgbClr val="F1B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36,8</a:t>
                      </a:r>
                    </a:p>
                  </a:txBody>
                  <a:tcPr marL="9525" marR="9525" marT="9525" marB="0" anchor="b">
                    <a:solidFill>
                      <a:srgbClr val="F1B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F1B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2085416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8070" marR="8070" marT="8070" marB="0" anchor="ctr">
                    <a:solidFill>
                      <a:srgbClr val="F1B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Тыва</a:t>
                      </a:r>
                    </a:p>
                  </a:txBody>
                  <a:tcPr marL="9525" marR="9525" marT="9525" marB="0" anchor="b">
                    <a:solidFill>
                      <a:srgbClr val="F1B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1B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1B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33,3</a:t>
                      </a:r>
                    </a:p>
                  </a:txBody>
                  <a:tcPr marL="9525" marR="9525" marT="9525" marB="0" anchor="b">
                    <a:solidFill>
                      <a:srgbClr val="F1B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9525" marR="9525" marT="9525" marB="0" anchor="b">
                    <a:solidFill>
                      <a:srgbClr val="F1B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96129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8070" marR="8070" marT="8070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Дагестан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25,0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124093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8070" marR="8070" marT="8070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Г. Москва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22,7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345123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8070" marR="8070" marT="8070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Приморский край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18,8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05928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668676-74D7-41EC-BA23-FD0E57FC1F00}"/>
              </a:ext>
            </a:extLst>
          </p:cNvPr>
          <p:cNvSpPr txBox="1"/>
          <p:nvPr/>
        </p:nvSpPr>
        <p:spPr>
          <a:xfrm>
            <a:off x="0" y="7046327"/>
            <a:ext cx="6719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^</a:t>
            </a:r>
            <a:r>
              <a:rPr lang="en-US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en-US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рост;    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=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- те же значения;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 -</a:t>
            </a:r>
            <a:r>
              <a:rPr lang="ru-RU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-уменьшение</a:t>
            </a:r>
          </a:p>
        </p:txBody>
      </p:sp>
    </p:spTree>
    <p:extLst>
      <p:ext uri="{BB962C8B-B14F-4D97-AF65-F5344CB8AC3E}">
        <p14:creationId xmlns:p14="http://schemas.microsoft.com/office/powerpoint/2010/main" val="78602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2FB88F3-C95F-4EA2-811F-E4FBE0BD9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55599" y="2249917"/>
            <a:ext cx="8002356" cy="3063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958" y="420452"/>
            <a:ext cx="10649518" cy="984885"/>
          </a:xfrm>
        </p:spPr>
        <p:txBody>
          <a:bodyPr/>
          <a:lstStyle/>
          <a:p>
            <a:r>
              <a:rPr lang="ru-RU" sz="3200" spc="-10" dirty="0">
                <a:solidFill>
                  <a:srgbClr val="231F20"/>
                </a:solidFill>
                <a:latin typeface="Myriad Pro" panose="020B0503030403020204" pitchFamily="34" charset="0"/>
              </a:rPr>
              <a:t>Общее число опубликованных категорированных объектов, заведенных в Реестр объектов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801600" y="687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xmlns="" id="{702EA1F3-D8FF-414E-A0FD-C42A06058236}"/>
              </a:ext>
            </a:extLst>
          </p:cNvPr>
          <p:cNvSpPr txBox="1"/>
          <p:nvPr/>
        </p:nvSpPr>
        <p:spPr>
          <a:xfrm>
            <a:off x="4996656" y="6037576"/>
            <a:ext cx="1660121" cy="755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425"/>
              </a:lnSpc>
              <a:spcBef>
                <a:spcPts val="100"/>
              </a:spcBef>
            </a:pPr>
            <a:endParaRPr sz="4000" dirty="0">
              <a:solidFill>
                <a:srgbClr val="0077C8"/>
              </a:solidFill>
              <a:latin typeface="Myriad Pro" panose="020B0503030403020204" pitchFamily="34" charset="0"/>
              <a:cs typeface="Arial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9D355BEF-17A1-485D-BBF1-C8512C82EFCE}"/>
              </a:ext>
            </a:extLst>
          </p:cNvPr>
          <p:cNvSpPr/>
          <p:nvPr/>
        </p:nvSpPr>
        <p:spPr>
          <a:xfrm>
            <a:off x="3795507" y="3183086"/>
            <a:ext cx="4394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1394E9-4456-438C-9707-FCFD4A78E142}"/>
              </a:ext>
            </a:extLst>
          </p:cNvPr>
          <p:cNvSpPr txBox="1"/>
          <p:nvPr/>
        </p:nvSpPr>
        <p:spPr>
          <a:xfrm>
            <a:off x="3297702" y="3119705"/>
            <a:ext cx="6718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spc="-10" dirty="0">
                <a:solidFill>
                  <a:srgbClr val="231F20"/>
                </a:solidFill>
                <a:latin typeface="Myriad Pro" panose="020B0503030403020204" pitchFamily="34" charset="0"/>
                <a:ea typeface="+mj-ea"/>
                <a:cs typeface="Arial"/>
              </a:rPr>
              <a:t>3 337 359</a:t>
            </a:r>
          </a:p>
        </p:txBody>
      </p:sp>
    </p:spTree>
    <p:extLst>
      <p:ext uri="{BB962C8B-B14F-4D97-AF65-F5344CB8AC3E}">
        <p14:creationId xmlns:p14="http://schemas.microsoft.com/office/powerpoint/2010/main" val="122270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958" y="420452"/>
            <a:ext cx="10649518" cy="1107996"/>
          </a:xfrm>
        </p:spPr>
        <p:txBody>
          <a:bodyPr/>
          <a:lstStyle/>
          <a:p>
            <a:r>
              <a:rPr lang="ru-RU" sz="3600" spc="-10" dirty="0">
                <a:solidFill>
                  <a:srgbClr val="231F20"/>
                </a:solidFill>
                <a:latin typeface="Myriad Pro" panose="020B0503030403020204" pitchFamily="34" charset="0"/>
              </a:rPr>
              <a:t>Общие цифры по Единому реестру видов контроля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801600" y="687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B9DA1E6-704D-49B7-81D7-628E38DC2655}"/>
              </a:ext>
            </a:extLst>
          </p:cNvPr>
          <p:cNvSpPr/>
          <p:nvPr/>
        </p:nvSpPr>
        <p:spPr>
          <a:xfrm>
            <a:off x="6090826" y="2915400"/>
            <a:ext cx="6363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ru-RU" sz="2800" dirty="0">
                <a:latin typeface="Myriad Pro" panose="020B0503030403020204" pitchFamily="34" charset="0"/>
                <a:cs typeface="Arial" panose="020B0604020202020204" pitchFamily="34" charset="0"/>
                <a:sym typeface="Calibri"/>
              </a:rPr>
              <a:t>Всего карточек вида контроля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BE411B5-A5D4-4DFE-9867-DDC2995C5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1797" b="1542"/>
          <a:stretch/>
        </p:blipFill>
        <p:spPr>
          <a:xfrm>
            <a:off x="1214075" y="2194560"/>
            <a:ext cx="3971111" cy="34892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5305142-5B37-41DB-B7C3-68068C8A8B76}"/>
              </a:ext>
            </a:extLst>
          </p:cNvPr>
          <p:cNvSpPr txBox="1"/>
          <p:nvPr/>
        </p:nvSpPr>
        <p:spPr>
          <a:xfrm>
            <a:off x="1266557" y="2581096"/>
            <a:ext cx="39326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0070C0"/>
                </a:solidFill>
                <a:latin typeface="Myriad Pro" panose="020B0503030403020204" pitchFamily="34" charset="0"/>
              </a:rPr>
              <a:t>28 611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ABC516-58D0-4A76-890F-AAE5945C3A75}"/>
              </a:ext>
            </a:extLst>
          </p:cNvPr>
          <p:cNvSpPr txBox="1"/>
          <p:nvPr/>
        </p:nvSpPr>
        <p:spPr>
          <a:xfrm>
            <a:off x="1214075" y="4061372"/>
            <a:ext cx="3971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0070C0"/>
                </a:solidFill>
                <a:latin typeface="Myriad Pro" panose="020B0503030403020204" pitchFamily="34" charset="0"/>
              </a:rPr>
              <a:t>1 663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29EACC9-26DC-4236-95BE-E151D11C8F8C}"/>
              </a:ext>
            </a:extLst>
          </p:cNvPr>
          <p:cNvSpPr/>
          <p:nvPr/>
        </p:nvSpPr>
        <p:spPr>
          <a:xfrm>
            <a:off x="6090826" y="4277017"/>
            <a:ext cx="63631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ru-RU" sz="2800" dirty="0">
                <a:latin typeface="Myriad Pro" panose="020B0503030403020204" pitchFamily="34" charset="0"/>
                <a:cs typeface="Arial" panose="020B0604020202020204" pitchFamily="34" charset="0"/>
                <a:sym typeface="Calibri"/>
              </a:rPr>
              <a:t>Количество карточек с</a:t>
            </a:r>
            <a:r>
              <a:rPr lang="en-US" sz="2800" dirty="0">
                <a:latin typeface="Myriad Pro" panose="020B0503030403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ru-RU" sz="2800" dirty="0">
                <a:latin typeface="Myriad Pro" panose="020B0503030403020204" pitchFamily="34" charset="0"/>
                <a:cs typeface="Arial" panose="020B0604020202020204" pitchFamily="34" charset="0"/>
                <a:sym typeface="Calibri"/>
              </a:rPr>
              <a:t>планами и более чем 1 категорированным объектом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646CA40A-30EC-4BAF-A67A-DED0408540C4}"/>
              </a:ext>
            </a:extLst>
          </p:cNvPr>
          <p:cNvSpPr/>
          <p:nvPr/>
        </p:nvSpPr>
        <p:spPr>
          <a:xfrm>
            <a:off x="5746033" y="4601075"/>
            <a:ext cx="161365" cy="182880"/>
          </a:xfrm>
          <a:prstGeom prst="ellipse">
            <a:avLst/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  <p:txBody>
          <a:bodyPr lIns="55986" tIns="55986" rIns="55986" bIns="55986" anchor="ctr"/>
          <a:lstStyle/>
          <a:p>
            <a:pPr algn="ctr" defTabSz="909784"/>
            <a:endParaRPr lang="ru-RU" sz="3527">
              <a:solidFill>
                <a:srgbClr val="FFFFFF"/>
              </a:solidFill>
              <a:latin typeface="Helvetica Neue Medium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32346F0B-9DEB-487F-9FD7-5CE39C13F5BD}"/>
              </a:ext>
            </a:extLst>
          </p:cNvPr>
          <p:cNvSpPr/>
          <p:nvPr/>
        </p:nvSpPr>
        <p:spPr>
          <a:xfrm>
            <a:off x="5746033" y="3102954"/>
            <a:ext cx="161365" cy="182880"/>
          </a:xfrm>
          <a:prstGeom prst="ellipse">
            <a:avLst/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  <p:txBody>
          <a:bodyPr lIns="55986" tIns="55986" rIns="55986" bIns="55986" anchor="ctr"/>
          <a:lstStyle/>
          <a:p>
            <a:pPr algn="ctr" defTabSz="909784"/>
            <a:endParaRPr lang="ru-RU" sz="3527">
              <a:solidFill>
                <a:srgbClr val="FFFFFF"/>
              </a:solidFill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5221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DE584C7-2372-4CDD-91DD-54A97E05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4395" y="1627995"/>
            <a:ext cx="12597205" cy="53752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395" y="217338"/>
            <a:ext cx="10649518" cy="861774"/>
          </a:xfrm>
        </p:spPr>
        <p:txBody>
          <a:bodyPr/>
          <a:lstStyle/>
          <a:p>
            <a:r>
              <a:rPr lang="ru-RU" sz="2800" spc="-10" dirty="0">
                <a:solidFill>
                  <a:srgbClr val="231F20"/>
                </a:solidFill>
                <a:latin typeface="Myriad Pro" panose="020B0503030403020204" pitchFamily="34" charset="0"/>
              </a:rPr>
              <a:t>Список регионов по количеству карточек </a:t>
            </a:r>
            <a:br>
              <a:rPr lang="ru-RU" sz="2800" spc="-10" dirty="0">
                <a:solidFill>
                  <a:srgbClr val="231F20"/>
                </a:solidFill>
                <a:latin typeface="Myriad Pro" panose="020B0503030403020204" pitchFamily="34" charset="0"/>
              </a:rPr>
            </a:br>
            <a:r>
              <a:rPr lang="ru-RU" sz="2800" spc="-10" dirty="0">
                <a:solidFill>
                  <a:srgbClr val="231F20"/>
                </a:solidFill>
                <a:latin typeface="Myriad Pro" panose="020B0503030403020204" pitchFamily="34" charset="0"/>
              </a:rPr>
              <a:t>с более чем 1 опубликованным объектом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801600" y="687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4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F1ECFB6-3BD4-4A9A-9894-AA825A1F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621414"/>
              </p:ext>
            </p:extLst>
          </p:nvPr>
        </p:nvGraphicFramePr>
        <p:xfrm>
          <a:off x="430305" y="2127251"/>
          <a:ext cx="12145383" cy="4376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372">
                  <a:extLst>
                    <a:ext uri="{9D8B030D-6E8A-4147-A177-3AD203B41FA5}">
                      <a16:colId xmlns:a16="http://schemas.microsoft.com/office/drawing/2014/main" xmlns="" val="3764446015"/>
                    </a:ext>
                  </a:extLst>
                </a:gridCol>
                <a:gridCol w="5351002">
                  <a:extLst>
                    <a:ext uri="{9D8B030D-6E8A-4147-A177-3AD203B41FA5}">
                      <a16:colId xmlns:a16="http://schemas.microsoft.com/office/drawing/2014/main" xmlns="" val="2399941618"/>
                    </a:ext>
                  </a:extLst>
                </a:gridCol>
                <a:gridCol w="2100762">
                  <a:extLst>
                    <a:ext uri="{9D8B030D-6E8A-4147-A177-3AD203B41FA5}">
                      <a16:colId xmlns:a16="http://schemas.microsoft.com/office/drawing/2014/main" xmlns="" val="118574365"/>
                    </a:ext>
                  </a:extLst>
                </a:gridCol>
                <a:gridCol w="2272593">
                  <a:extLst>
                    <a:ext uri="{9D8B030D-6E8A-4147-A177-3AD203B41FA5}">
                      <a16:colId xmlns:a16="http://schemas.microsoft.com/office/drawing/2014/main" xmlns="" val="763424965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xmlns="" val="3416586194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xmlns="" val="666832226"/>
                    </a:ext>
                  </a:extLst>
                </a:gridCol>
              </a:tblGrid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Субъект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&gt;1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5896249"/>
                  </a:ext>
                </a:extLst>
              </a:tr>
              <a:tr h="475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Тамбовская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=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5611"/>
                  </a:ext>
                </a:extLst>
              </a:tr>
              <a:tr h="451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Архангельская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=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120626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Калужская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0266839"/>
                  </a:ext>
                </a:extLst>
              </a:tr>
              <a:tr h="461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Рязанская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130848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Псковская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=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2085416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Республика Алтай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96129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г. Санкт-Петербург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96,6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124093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Ставропольский край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94,7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591264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Тульская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94,7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256443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Хабаровский край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92,0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3451235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AF6A8DE-195A-4DB1-9C36-84FEDE82EB83}"/>
              </a:ext>
            </a:extLst>
          </p:cNvPr>
          <p:cNvSpPr txBox="1">
            <a:spLocks/>
          </p:cNvSpPr>
          <p:nvPr/>
        </p:nvSpPr>
        <p:spPr>
          <a:xfrm>
            <a:off x="7992933" y="460492"/>
            <a:ext cx="5110354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400" kern="0" spc="-10" dirty="0">
                <a:solidFill>
                  <a:srgbClr val="231F20"/>
                </a:solidFill>
                <a:latin typeface="Myriad Pro" panose="020B0503030403020204" pitchFamily="34" charset="0"/>
              </a:rPr>
              <a:t>С учетом уровней: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kern="0" spc="-10" dirty="0">
                <a:solidFill>
                  <a:srgbClr val="231F20"/>
                </a:solidFill>
                <a:latin typeface="Myriad Pro" panose="020B0503030403020204" pitchFamily="34" charset="0"/>
              </a:rPr>
              <a:t>Муниципальный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kern="0" spc="-10" dirty="0">
                <a:solidFill>
                  <a:srgbClr val="231F20"/>
                </a:solidFill>
                <a:latin typeface="Myriad Pro" panose="020B0503030403020204" pitchFamily="34" charset="0"/>
              </a:rPr>
              <a:t>Региональный (собственный)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kern="0" spc="-10" dirty="0">
                <a:solidFill>
                  <a:srgbClr val="231F20"/>
                </a:solidFill>
                <a:latin typeface="Myriad Pro" panose="020B0503030403020204" pitchFamily="34" charset="0"/>
              </a:rPr>
              <a:t>Региональный (совместно с РФ)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kern="0" spc="-10" dirty="0">
                <a:solidFill>
                  <a:srgbClr val="231F20"/>
                </a:solidFill>
                <a:latin typeface="Myriad Pro" panose="020B0503030403020204" pitchFamily="34" charset="0"/>
              </a:rPr>
              <a:t>Федеральный, переданный в субъекты РФ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F100DA-072D-49AE-8DB4-0A7972FDED4D}"/>
              </a:ext>
            </a:extLst>
          </p:cNvPr>
          <p:cNvSpPr txBox="1"/>
          <p:nvPr/>
        </p:nvSpPr>
        <p:spPr>
          <a:xfrm>
            <a:off x="0" y="7046327"/>
            <a:ext cx="6719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^</a:t>
            </a:r>
            <a:r>
              <a:rPr lang="en-US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en-US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рост;    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=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- те же значения;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 -</a:t>
            </a:r>
            <a:r>
              <a:rPr lang="ru-RU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-уменьшение</a:t>
            </a:r>
          </a:p>
        </p:txBody>
      </p:sp>
    </p:spTree>
    <p:extLst>
      <p:ext uri="{BB962C8B-B14F-4D97-AF65-F5344CB8AC3E}">
        <p14:creationId xmlns:p14="http://schemas.microsoft.com/office/powerpoint/2010/main" val="355754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DE584C7-2372-4CDD-91DD-54A97E05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4395" y="1000843"/>
            <a:ext cx="12597205" cy="60023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801600" y="687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4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F1ECFB6-3BD4-4A9A-9894-AA825A1F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95374"/>
              </p:ext>
            </p:extLst>
          </p:nvPr>
        </p:nvGraphicFramePr>
        <p:xfrm>
          <a:off x="204396" y="1533192"/>
          <a:ext cx="12597204" cy="4811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172">
                  <a:extLst>
                    <a:ext uri="{9D8B030D-6E8A-4147-A177-3AD203B41FA5}">
                      <a16:colId xmlns:a16="http://schemas.microsoft.com/office/drawing/2014/main" xmlns="" val="3764446015"/>
                    </a:ext>
                  </a:extLst>
                </a:gridCol>
                <a:gridCol w="5868680">
                  <a:extLst>
                    <a:ext uri="{9D8B030D-6E8A-4147-A177-3AD203B41FA5}">
                      <a16:colId xmlns:a16="http://schemas.microsoft.com/office/drawing/2014/main" xmlns="" val="2399941618"/>
                    </a:ext>
                  </a:extLst>
                </a:gridCol>
                <a:gridCol w="1860298">
                  <a:extLst>
                    <a:ext uri="{9D8B030D-6E8A-4147-A177-3AD203B41FA5}">
                      <a16:colId xmlns:a16="http://schemas.microsoft.com/office/drawing/2014/main" xmlns="" val="118574365"/>
                    </a:ext>
                  </a:extLst>
                </a:gridCol>
                <a:gridCol w="2357136">
                  <a:extLst>
                    <a:ext uri="{9D8B030D-6E8A-4147-A177-3AD203B41FA5}">
                      <a16:colId xmlns:a16="http://schemas.microsoft.com/office/drawing/2014/main" xmlns="" val="763424965"/>
                    </a:ext>
                  </a:extLst>
                </a:gridCol>
                <a:gridCol w="993459">
                  <a:extLst>
                    <a:ext uri="{9D8B030D-6E8A-4147-A177-3AD203B41FA5}">
                      <a16:colId xmlns:a16="http://schemas.microsoft.com/office/drawing/2014/main" xmlns="" val="3416586194"/>
                    </a:ext>
                  </a:extLst>
                </a:gridCol>
                <a:gridCol w="993459">
                  <a:extLst>
                    <a:ext uri="{9D8B030D-6E8A-4147-A177-3AD203B41FA5}">
                      <a16:colId xmlns:a16="http://schemas.microsoft.com/office/drawing/2014/main" xmlns="" val="466963346"/>
                    </a:ext>
                  </a:extLst>
                </a:gridCol>
              </a:tblGrid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Субъект</a:t>
                      </a:r>
                      <a:endParaRPr lang="ru-RU" sz="2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&gt;1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5896249"/>
                  </a:ext>
                </a:extLst>
              </a:tr>
              <a:tr h="475871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Калининградская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91,7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5611"/>
                  </a:ext>
                </a:extLst>
              </a:tr>
              <a:tr h="451822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Еврейская автономная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91,7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120626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Новгородская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91,3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0266839"/>
                  </a:ext>
                </a:extLst>
              </a:tr>
              <a:tr h="46131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Курская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91,0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130848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Смоленская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90,0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2085416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Крым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87,5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96129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Липецкая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87,5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124093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Алтайский край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591264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Курганская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86,4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256443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Брянская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86,2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345123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Нижегородская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85,7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36720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E00EA2-557C-4BC5-B605-0D7E215193AB}"/>
              </a:ext>
            </a:extLst>
          </p:cNvPr>
          <p:cNvSpPr txBox="1"/>
          <p:nvPr/>
        </p:nvSpPr>
        <p:spPr>
          <a:xfrm>
            <a:off x="0" y="7046327"/>
            <a:ext cx="6719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^</a:t>
            </a:r>
            <a:r>
              <a:rPr lang="en-US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en-US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рост;    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=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- те же значения;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 -</a:t>
            </a:r>
            <a:r>
              <a:rPr lang="ru-RU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-уменьшение</a:t>
            </a:r>
          </a:p>
        </p:txBody>
      </p:sp>
    </p:spTree>
    <p:extLst>
      <p:ext uri="{BB962C8B-B14F-4D97-AF65-F5344CB8AC3E}">
        <p14:creationId xmlns:p14="http://schemas.microsoft.com/office/powerpoint/2010/main" val="402842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DE584C7-2372-4CDD-91DD-54A97E05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4395" y="1000843"/>
            <a:ext cx="12597205" cy="60023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801600" y="687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4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F1ECFB6-3BD4-4A9A-9894-AA825A1F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56603"/>
              </p:ext>
            </p:extLst>
          </p:nvPr>
        </p:nvGraphicFramePr>
        <p:xfrm>
          <a:off x="430305" y="1596281"/>
          <a:ext cx="12145383" cy="4811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372">
                  <a:extLst>
                    <a:ext uri="{9D8B030D-6E8A-4147-A177-3AD203B41FA5}">
                      <a16:colId xmlns:a16="http://schemas.microsoft.com/office/drawing/2014/main" xmlns="" val="3764446015"/>
                    </a:ext>
                  </a:extLst>
                </a:gridCol>
                <a:gridCol w="5658189">
                  <a:extLst>
                    <a:ext uri="{9D8B030D-6E8A-4147-A177-3AD203B41FA5}">
                      <a16:colId xmlns:a16="http://schemas.microsoft.com/office/drawing/2014/main" xmlns="" val="2399941618"/>
                    </a:ext>
                  </a:extLst>
                </a:gridCol>
                <a:gridCol w="1793575">
                  <a:extLst>
                    <a:ext uri="{9D8B030D-6E8A-4147-A177-3AD203B41FA5}">
                      <a16:colId xmlns:a16="http://schemas.microsoft.com/office/drawing/2014/main" xmlns="" val="118574365"/>
                    </a:ext>
                  </a:extLst>
                </a:gridCol>
                <a:gridCol w="2272593">
                  <a:extLst>
                    <a:ext uri="{9D8B030D-6E8A-4147-A177-3AD203B41FA5}">
                      <a16:colId xmlns:a16="http://schemas.microsoft.com/office/drawing/2014/main" xmlns="" val="763424965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xmlns="" val="3416586194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xmlns="" val="1608101894"/>
                    </a:ext>
                  </a:extLst>
                </a:gridCol>
              </a:tblGrid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Субъект</a:t>
                      </a:r>
                      <a:endParaRPr lang="ru-RU" sz="2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&gt;1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5896249"/>
                  </a:ext>
                </a:extLst>
              </a:tr>
              <a:tr h="475871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Магаданская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85,7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5611"/>
                  </a:ext>
                </a:extLst>
              </a:tr>
              <a:tr h="451822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Марий Эл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84,4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120626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Татарстан (Татарстан)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84,2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0266839"/>
                  </a:ext>
                </a:extLst>
              </a:tr>
              <a:tr h="46131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Костромская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83,8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130848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Орловская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83,3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2085416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Хакасия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82,8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96129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Челябинская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82,1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124093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Кабардино-Балкарская Республика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81,8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591264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Кемеровская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81,5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256443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Амурская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81,3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345123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Тюменская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36720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979B53-8F97-4C1A-91D3-7D73D556E45B}"/>
              </a:ext>
            </a:extLst>
          </p:cNvPr>
          <p:cNvSpPr txBox="1"/>
          <p:nvPr/>
        </p:nvSpPr>
        <p:spPr>
          <a:xfrm>
            <a:off x="0" y="7046327"/>
            <a:ext cx="6719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^</a:t>
            </a:r>
            <a:r>
              <a:rPr lang="en-US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en-US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рост;    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=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- те же значения;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 -</a:t>
            </a:r>
            <a:r>
              <a:rPr lang="ru-RU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-уменьшение</a:t>
            </a:r>
          </a:p>
        </p:txBody>
      </p:sp>
    </p:spTree>
    <p:extLst>
      <p:ext uri="{BB962C8B-B14F-4D97-AF65-F5344CB8AC3E}">
        <p14:creationId xmlns:p14="http://schemas.microsoft.com/office/powerpoint/2010/main" val="2072607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DE584C7-2372-4CDD-91DD-54A97E05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4395" y="1000843"/>
            <a:ext cx="12597205" cy="60023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801600" y="687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4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F1ECFB6-3BD4-4A9A-9894-AA825A1F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282889"/>
              </p:ext>
            </p:extLst>
          </p:nvPr>
        </p:nvGraphicFramePr>
        <p:xfrm>
          <a:off x="430305" y="1596281"/>
          <a:ext cx="12145383" cy="4811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025">
                  <a:extLst>
                    <a:ext uri="{9D8B030D-6E8A-4147-A177-3AD203B41FA5}">
                      <a16:colId xmlns:a16="http://schemas.microsoft.com/office/drawing/2014/main" xmlns="" val="3764446015"/>
                    </a:ext>
                  </a:extLst>
                </a:gridCol>
                <a:gridCol w="5733536">
                  <a:extLst>
                    <a:ext uri="{9D8B030D-6E8A-4147-A177-3AD203B41FA5}">
                      <a16:colId xmlns:a16="http://schemas.microsoft.com/office/drawing/2014/main" xmlns="" val="2399941618"/>
                    </a:ext>
                  </a:extLst>
                </a:gridCol>
                <a:gridCol w="1793575">
                  <a:extLst>
                    <a:ext uri="{9D8B030D-6E8A-4147-A177-3AD203B41FA5}">
                      <a16:colId xmlns:a16="http://schemas.microsoft.com/office/drawing/2014/main" xmlns="" val="118574365"/>
                    </a:ext>
                  </a:extLst>
                </a:gridCol>
                <a:gridCol w="2272593">
                  <a:extLst>
                    <a:ext uri="{9D8B030D-6E8A-4147-A177-3AD203B41FA5}">
                      <a16:colId xmlns:a16="http://schemas.microsoft.com/office/drawing/2014/main" xmlns="" val="763424965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xmlns="" val="3416586194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xmlns="" val="3567550151"/>
                    </a:ext>
                  </a:extLst>
                </a:gridCol>
              </a:tblGrid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Субъект</a:t>
                      </a:r>
                      <a:endParaRPr lang="ru-RU" sz="2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&gt;1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5896249"/>
                  </a:ext>
                </a:extLst>
              </a:tr>
              <a:tr h="475871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Белгородская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5611"/>
                  </a:ext>
                </a:extLst>
              </a:tr>
              <a:tr h="451822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Сахалинская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78,6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120626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Самарская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78,1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0266839"/>
                  </a:ext>
                </a:extLst>
              </a:tr>
              <a:tr h="46131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г. Севастополь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77,8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130848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Ярославская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77,8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2085416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Ямало-Ненецкий автономный округ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75,9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96129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Вологодская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124093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Московская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591264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Чукотский автономный округ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256443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Кировская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345123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Камчатский край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36720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F4A3DC-2394-4B3C-9A5A-4EC2F1EF6C9A}"/>
              </a:ext>
            </a:extLst>
          </p:cNvPr>
          <p:cNvSpPr txBox="1"/>
          <p:nvPr/>
        </p:nvSpPr>
        <p:spPr>
          <a:xfrm>
            <a:off x="0" y="7046327"/>
            <a:ext cx="6719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^</a:t>
            </a:r>
            <a:r>
              <a:rPr lang="en-US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en-US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рост;    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=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- те же значения;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 -</a:t>
            </a:r>
            <a:r>
              <a:rPr lang="ru-RU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-уменьшение</a:t>
            </a:r>
          </a:p>
        </p:txBody>
      </p:sp>
    </p:spTree>
    <p:extLst>
      <p:ext uri="{BB962C8B-B14F-4D97-AF65-F5344CB8AC3E}">
        <p14:creationId xmlns:p14="http://schemas.microsoft.com/office/powerpoint/2010/main" val="24447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DE584C7-2372-4CDD-91DD-54A97E05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4395" y="1000843"/>
            <a:ext cx="12597205" cy="60023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801600" y="687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4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F1ECFB6-3BD4-4A9A-9894-AA825A1F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212293"/>
              </p:ext>
            </p:extLst>
          </p:nvPr>
        </p:nvGraphicFramePr>
        <p:xfrm>
          <a:off x="430305" y="1596281"/>
          <a:ext cx="12145383" cy="4811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372">
                  <a:extLst>
                    <a:ext uri="{9D8B030D-6E8A-4147-A177-3AD203B41FA5}">
                      <a16:colId xmlns:a16="http://schemas.microsoft.com/office/drawing/2014/main" xmlns="" val="3764446015"/>
                    </a:ext>
                  </a:extLst>
                </a:gridCol>
                <a:gridCol w="5658189">
                  <a:extLst>
                    <a:ext uri="{9D8B030D-6E8A-4147-A177-3AD203B41FA5}">
                      <a16:colId xmlns:a16="http://schemas.microsoft.com/office/drawing/2014/main" xmlns="" val="2399941618"/>
                    </a:ext>
                  </a:extLst>
                </a:gridCol>
                <a:gridCol w="1793575">
                  <a:extLst>
                    <a:ext uri="{9D8B030D-6E8A-4147-A177-3AD203B41FA5}">
                      <a16:colId xmlns:a16="http://schemas.microsoft.com/office/drawing/2014/main" xmlns="" val="118574365"/>
                    </a:ext>
                  </a:extLst>
                </a:gridCol>
                <a:gridCol w="2272593">
                  <a:extLst>
                    <a:ext uri="{9D8B030D-6E8A-4147-A177-3AD203B41FA5}">
                      <a16:colId xmlns:a16="http://schemas.microsoft.com/office/drawing/2014/main" xmlns="" val="763424965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xmlns="" val="3416586194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xmlns="" val="841080542"/>
                    </a:ext>
                  </a:extLst>
                </a:gridCol>
              </a:tblGrid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Субъект</a:t>
                      </a:r>
                      <a:endParaRPr lang="ru-RU" sz="2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&gt;1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5896249"/>
                  </a:ext>
                </a:extLst>
              </a:tr>
              <a:tr h="475871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Карачаево-Черкесская Республика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5611"/>
                  </a:ext>
                </a:extLst>
              </a:tr>
              <a:tr h="451822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Бурятия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120626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Пермский край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74,3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0266839"/>
                  </a:ext>
                </a:extLst>
              </a:tr>
              <a:tr h="46131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Ростовская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73,3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130848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Ханты-Мансийский автономный округ - Югра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73,3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2085416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Удмуртская Республика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73,0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96129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Саха (Якутия)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72,7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124093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Краснодарский край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72,0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591264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Чувашская Республика - Чувашия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71,4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256443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Ненецкий автономный округ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71,4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345123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Карелия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70,0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36720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698A78-0ACB-4636-B4D3-9209FCCBFBBD}"/>
              </a:ext>
            </a:extLst>
          </p:cNvPr>
          <p:cNvSpPr txBox="1"/>
          <p:nvPr/>
        </p:nvSpPr>
        <p:spPr>
          <a:xfrm>
            <a:off x="0" y="7046327"/>
            <a:ext cx="6719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^</a:t>
            </a:r>
            <a:r>
              <a:rPr lang="en-US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en-US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рост;    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=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- те же значения;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 -</a:t>
            </a:r>
            <a:r>
              <a:rPr lang="ru-RU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-уменьшение</a:t>
            </a:r>
          </a:p>
        </p:txBody>
      </p:sp>
    </p:spTree>
    <p:extLst>
      <p:ext uri="{BB962C8B-B14F-4D97-AF65-F5344CB8AC3E}">
        <p14:creationId xmlns:p14="http://schemas.microsoft.com/office/powerpoint/2010/main" val="378429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DE584C7-2372-4CDD-91DD-54A97E05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4395" y="900965"/>
            <a:ext cx="12597205" cy="60555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801600" y="687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4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F1ECFB6-3BD4-4A9A-9894-AA825A1F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220733"/>
              </p:ext>
            </p:extLst>
          </p:nvPr>
        </p:nvGraphicFramePr>
        <p:xfrm>
          <a:off x="430305" y="1429527"/>
          <a:ext cx="12145384" cy="5116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372">
                  <a:extLst>
                    <a:ext uri="{9D8B030D-6E8A-4147-A177-3AD203B41FA5}">
                      <a16:colId xmlns:a16="http://schemas.microsoft.com/office/drawing/2014/main" xmlns="" val="3764446015"/>
                    </a:ext>
                  </a:extLst>
                </a:gridCol>
                <a:gridCol w="5658189">
                  <a:extLst>
                    <a:ext uri="{9D8B030D-6E8A-4147-A177-3AD203B41FA5}">
                      <a16:colId xmlns:a16="http://schemas.microsoft.com/office/drawing/2014/main" xmlns="" val="2399941618"/>
                    </a:ext>
                  </a:extLst>
                </a:gridCol>
                <a:gridCol w="1654847">
                  <a:extLst>
                    <a:ext uri="{9D8B030D-6E8A-4147-A177-3AD203B41FA5}">
                      <a16:colId xmlns:a16="http://schemas.microsoft.com/office/drawing/2014/main" xmlns="" val="118574365"/>
                    </a:ext>
                  </a:extLst>
                </a:gridCol>
                <a:gridCol w="2411322">
                  <a:extLst>
                    <a:ext uri="{9D8B030D-6E8A-4147-A177-3AD203B41FA5}">
                      <a16:colId xmlns:a16="http://schemas.microsoft.com/office/drawing/2014/main" xmlns="" val="763424965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xmlns="" val="3416586194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xmlns="" val="2519648644"/>
                    </a:ext>
                  </a:extLst>
                </a:gridCol>
              </a:tblGrid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Субъект</a:t>
                      </a:r>
                      <a:endParaRPr lang="ru-RU" sz="2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&gt;1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5896249"/>
                  </a:ext>
                </a:extLst>
              </a:tr>
              <a:tr h="475871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Астраханская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69,2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5611"/>
                  </a:ext>
                </a:extLst>
              </a:tr>
              <a:tr h="451822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Томская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68,8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120626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Саратовская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66,7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0266839"/>
                  </a:ext>
                </a:extLst>
              </a:tr>
              <a:tr h="46131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Башкортостан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66,7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130848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Северная Осетия - Алания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66,7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2085416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8070" marR="8070" marT="8070" marB="0" anchor="ctr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Чеченская Республика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66,7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96129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Свердловская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66,1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124093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Владимирская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64,7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591264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Ивановская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64,3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256443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Оренбургская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62,5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345123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Пензенская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36720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EE20A6-8EE8-4253-858C-9EE7B02ED566}"/>
              </a:ext>
            </a:extLst>
          </p:cNvPr>
          <p:cNvSpPr txBox="1"/>
          <p:nvPr/>
        </p:nvSpPr>
        <p:spPr>
          <a:xfrm>
            <a:off x="0" y="7046327"/>
            <a:ext cx="6719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^</a:t>
            </a:r>
            <a:r>
              <a:rPr lang="en-US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en-US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рост;    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=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- те же значения;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 -</a:t>
            </a:r>
            <a:r>
              <a:rPr lang="ru-RU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-уменьшение</a:t>
            </a:r>
          </a:p>
        </p:txBody>
      </p:sp>
    </p:spTree>
    <p:extLst>
      <p:ext uri="{BB962C8B-B14F-4D97-AF65-F5344CB8AC3E}">
        <p14:creationId xmlns:p14="http://schemas.microsoft.com/office/powerpoint/2010/main" val="2726582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9869</TotalTime>
  <Words>877</Words>
  <Application>Microsoft Office PowerPoint</Application>
  <PresentationFormat>Произвольный</PresentationFormat>
  <Paragraphs>583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Рейтинг субъектов по заполнению  реестра категорированных объектов на 31 января 2023 г.</vt:lpstr>
      <vt:lpstr>Общее число опубликованных категорированных объектов, заведенных в Реестр объектов</vt:lpstr>
      <vt:lpstr>Общие цифры по Единому реестру видов контроля</vt:lpstr>
      <vt:lpstr>Список регионов по количеству карточек  с более чем 1 опубликованным объектом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Трансформация обязательных  требований и контроля (надзора)</dc:title>
  <dc:creator>Наталия Волкович</dc:creator>
  <cp:lastModifiedBy>User</cp:lastModifiedBy>
  <cp:revision>466</cp:revision>
  <cp:lastPrinted>2022-05-20T10:41:17Z</cp:lastPrinted>
  <dcterms:created xsi:type="dcterms:W3CDTF">2021-11-19T23:03:57Z</dcterms:created>
  <dcterms:modified xsi:type="dcterms:W3CDTF">2023-02-20T04:12:53Z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2021-11-20T00:00:00Z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2021-11-19T00:00:00Z</vt:filetime>
  </property>
</Properties>
</file>