
<file path=[Content_Types].xml><?xml version="1.0" encoding="utf-8"?>
<Types xmlns="http://schemas.openxmlformats.org/package/2006/content-types">
  <Default Extension="png" ContentType="image/png"/>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0" r:id="rId3"/>
    <p:sldId id="257" r:id="rId4"/>
    <p:sldId id="258" r:id="rId5"/>
    <p:sldId id="259" r:id="rId6"/>
    <p:sldId id="261" r:id="rId7"/>
    <p:sldId id="262" r:id="rId8"/>
    <p:sldId id="268" r:id="rId9"/>
    <p:sldId id="270" r:id="rId10"/>
    <p:sldId id="271" r:id="rId11"/>
    <p:sldId id="272" r:id="rId12"/>
    <p:sldId id="273" r:id="rId13"/>
    <p:sldId id="263" r:id="rId14"/>
    <p:sldId id="269" r:id="rId15"/>
    <p:sldId id="265" r:id="rId16"/>
    <p:sldId id="266" r:id="rId17"/>
    <p:sldId id="267" r:id="rId18"/>
    <p:sldId id="275" r:id="rId19"/>
    <p:sldId id="264" r:id="rId20"/>
    <p:sldId id="274" r:id="rId21"/>
    <p:sldId id="277" r:id="rId22"/>
    <p:sldId id="278" r:id="rId23"/>
    <p:sldId id="276"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04" r:id="rId43"/>
    <p:sldId id="297" r:id="rId44"/>
    <p:sldId id="298" r:id="rId45"/>
    <p:sldId id="299" r:id="rId46"/>
    <p:sldId id="305" r:id="rId47"/>
    <p:sldId id="300" r:id="rId48"/>
    <p:sldId id="301" r:id="rId49"/>
    <p:sldId id="302" r:id="rId50"/>
    <p:sldId id="303" r:id="rId5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20F650-DB8B-4E7B-B385-4707F82DFC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29551B7-0592-440D-872D-6E8A84D7F03F}">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baseline="0" dirty="0" smtClean="0">
              <a:solidFill>
                <a:schemeClr val="accent1">
                  <a:lumMod val="50000"/>
                </a:schemeClr>
              </a:solidFill>
            </a:rPr>
            <a:t>Основные направления бюджетной </a:t>
          </a:r>
          <a:br>
            <a:rPr lang="ru-RU" b="1" baseline="0" dirty="0" smtClean="0">
              <a:solidFill>
                <a:schemeClr val="accent1">
                  <a:lumMod val="50000"/>
                </a:schemeClr>
              </a:solidFill>
            </a:rPr>
          </a:br>
          <a:r>
            <a:rPr lang="ru-RU" b="1" baseline="0" dirty="0" smtClean="0">
              <a:solidFill>
                <a:schemeClr val="accent1">
                  <a:lumMod val="50000"/>
                </a:schemeClr>
              </a:solidFill>
            </a:rPr>
            <a:t>и налоговой политики в 2013 году</a:t>
          </a:r>
          <a:endParaRPr lang="ru-RU" b="1" baseline="0" dirty="0">
            <a:solidFill>
              <a:schemeClr val="accent1">
                <a:lumMod val="50000"/>
              </a:schemeClr>
            </a:solidFill>
          </a:endParaRPr>
        </a:p>
      </dgm:t>
    </dgm:pt>
    <dgm:pt modelId="{96EB3104-19EB-477D-B44A-0B511D955185}" type="parTrans" cxnId="{B8863BA7-5131-41AA-B7B3-C1075A9E14DB}">
      <dgm:prSet/>
      <dgm:spPr/>
      <dgm:t>
        <a:bodyPr/>
        <a:lstStyle/>
        <a:p>
          <a:endParaRPr lang="ru-RU"/>
        </a:p>
      </dgm:t>
    </dgm:pt>
    <dgm:pt modelId="{68CF1F00-27C1-48D7-8182-40031CCDF4C4}" type="sibTrans" cxnId="{B8863BA7-5131-41AA-B7B3-C1075A9E14DB}">
      <dgm:prSet/>
      <dgm:spPr/>
      <dgm:t>
        <a:bodyPr/>
        <a:lstStyle/>
        <a:p>
          <a:endParaRPr lang="ru-RU"/>
        </a:p>
      </dgm:t>
    </dgm:pt>
    <dgm:pt modelId="{CEEC10BF-CE37-46A2-8634-1901C676A261}" type="pres">
      <dgm:prSet presAssocID="{9A20F650-DB8B-4E7B-B385-4707F82DFC1A}" presName="linear" presStyleCnt="0">
        <dgm:presLayoutVars>
          <dgm:animLvl val="lvl"/>
          <dgm:resizeHandles val="exact"/>
        </dgm:presLayoutVars>
      </dgm:prSet>
      <dgm:spPr/>
      <dgm:t>
        <a:bodyPr/>
        <a:lstStyle/>
        <a:p>
          <a:endParaRPr lang="ru-RU"/>
        </a:p>
      </dgm:t>
    </dgm:pt>
    <dgm:pt modelId="{662A7E61-2A0F-43C6-90D2-5DBEDF2A0FE3}" type="pres">
      <dgm:prSet presAssocID="{E29551B7-0592-440D-872D-6E8A84D7F03F}" presName="parentText" presStyleLbl="node1" presStyleIdx="0" presStyleCnt="1" custScaleY="77892">
        <dgm:presLayoutVars>
          <dgm:chMax val="0"/>
          <dgm:bulletEnabled val="1"/>
        </dgm:presLayoutVars>
      </dgm:prSet>
      <dgm:spPr/>
      <dgm:t>
        <a:bodyPr/>
        <a:lstStyle/>
        <a:p>
          <a:endParaRPr lang="ru-RU"/>
        </a:p>
      </dgm:t>
    </dgm:pt>
  </dgm:ptLst>
  <dgm:cxnLst>
    <dgm:cxn modelId="{00281A3D-A3D7-45A0-B3C3-51D2EBA4E72E}" type="presOf" srcId="{9A20F650-DB8B-4E7B-B385-4707F82DFC1A}" destId="{CEEC10BF-CE37-46A2-8634-1901C676A261}" srcOrd="0" destOrd="0" presId="urn:microsoft.com/office/officeart/2005/8/layout/vList2"/>
    <dgm:cxn modelId="{B8863BA7-5131-41AA-B7B3-C1075A9E14DB}" srcId="{9A20F650-DB8B-4E7B-B385-4707F82DFC1A}" destId="{E29551B7-0592-440D-872D-6E8A84D7F03F}" srcOrd="0" destOrd="0" parTransId="{96EB3104-19EB-477D-B44A-0B511D955185}" sibTransId="{68CF1F00-27C1-48D7-8182-40031CCDF4C4}"/>
    <dgm:cxn modelId="{12FE7AA4-3601-439A-9D76-59F9FDFA75A1}" type="presOf" srcId="{E29551B7-0592-440D-872D-6E8A84D7F03F}" destId="{662A7E61-2A0F-43C6-90D2-5DBEDF2A0FE3}" srcOrd="0" destOrd="0" presId="urn:microsoft.com/office/officeart/2005/8/layout/vList2"/>
    <dgm:cxn modelId="{A1755755-FEA7-4DC1-A688-A71742928EDA}" type="presParOf" srcId="{CEEC10BF-CE37-46A2-8634-1901C676A261}" destId="{662A7E61-2A0F-43C6-90D2-5DBEDF2A0F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972D01-61FA-4194-B329-C940BDD823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77831B0-C792-4671-BAFB-29110626AC72}">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baseline="0" dirty="0" smtClean="0">
              <a:solidFill>
                <a:schemeClr val="accent1">
                  <a:lumMod val="50000"/>
                </a:schemeClr>
              </a:solidFill>
            </a:rPr>
            <a:t>Поступления налоговых доходов в бюджет Махнёвского муниципального образования в 2013 году</a:t>
          </a:r>
          <a:endParaRPr lang="ru-RU" b="1" baseline="0" dirty="0">
            <a:solidFill>
              <a:schemeClr val="accent1">
                <a:lumMod val="50000"/>
              </a:schemeClr>
            </a:solidFill>
          </a:endParaRPr>
        </a:p>
      </dgm:t>
    </dgm:pt>
    <dgm:pt modelId="{520C6298-6DE5-47FD-9A00-049BE6F42ECA}" type="parTrans" cxnId="{D996F309-AEF1-42AB-B3F6-6928B9FE6CD6}">
      <dgm:prSet/>
      <dgm:spPr/>
      <dgm:t>
        <a:bodyPr/>
        <a:lstStyle/>
        <a:p>
          <a:endParaRPr lang="ru-RU"/>
        </a:p>
      </dgm:t>
    </dgm:pt>
    <dgm:pt modelId="{AB8270A7-B94C-4EA1-B287-DCFAEB9F9ADD}" type="sibTrans" cxnId="{D996F309-AEF1-42AB-B3F6-6928B9FE6CD6}">
      <dgm:prSet/>
      <dgm:spPr/>
      <dgm:t>
        <a:bodyPr/>
        <a:lstStyle/>
        <a:p>
          <a:endParaRPr lang="ru-RU"/>
        </a:p>
      </dgm:t>
    </dgm:pt>
    <dgm:pt modelId="{CAD8E848-1911-4684-86A3-23EB253ABF35}" type="pres">
      <dgm:prSet presAssocID="{68972D01-61FA-4194-B329-C940BDD82319}" presName="linear" presStyleCnt="0">
        <dgm:presLayoutVars>
          <dgm:animLvl val="lvl"/>
          <dgm:resizeHandles val="exact"/>
        </dgm:presLayoutVars>
      </dgm:prSet>
      <dgm:spPr/>
      <dgm:t>
        <a:bodyPr/>
        <a:lstStyle/>
        <a:p>
          <a:endParaRPr lang="ru-RU"/>
        </a:p>
      </dgm:t>
    </dgm:pt>
    <dgm:pt modelId="{9A847C1B-4514-4695-B844-0C58ABABE250}" type="pres">
      <dgm:prSet presAssocID="{E77831B0-C792-4671-BAFB-29110626AC72}" presName="parentText" presStyleLbl="node1" presStyleIdx="0" presStyleCnt="1">
        <dgm:presLayoutVars>
          <dgm:chMax val="0"/>
          <dgm:bulletEnabled val="1"/>
        </dgm:presLayoutVars>
      </dgm:prSet>
      <dgm:spPr/>
      <dgm:t>
        <a:bodyPr/>
        <a:lstStyle/>
        <a:p>
          <a:endParaRPr lang="ru-RU"/>
        </a:p>
      </dgm:t>
    </dgm:pt>
  </dgm:ptLst>
  <dgm:cxnLst>
    <dgm:cxn modelId="{D996F309-AEF1-42AB-B3F6-6928B9FE6CD6}" srcId="{68972D01-61FA-4194-B329-C940BDD82319}" destId="{E77831B0-C792-4671-BAFB-29110626AC72}" srcOrd="0" destOrd="0" parTransId="{520C6298-6DE5-47FD-9A00-049BE6F42ECA}" sibTransId="{AB8270A7-B94C-4EA1-B287-DCFAEB9F9ADD}"/>
    <dgm:cxn modelId="{E3E7D8B1-B9F3-4818-B0C6-BEBDF092AEF7}" type="presOf" srcId="{E77831B0-C792-4671-BAFB-29110626AC72}" destId="{9A847C1B-4514-4695-B844-0C58ABABE250}" srcOrd="0" destOrd="0" presId="urn:microsoft.com/office/officeart/2005/8/layout/vList2"/>
    <dgm:cxn modelId="{640ACEF1-EFC7-46E9-B0EF-663283AA6243}" type="presOf" srcId="{68972D01-61FA-4194-B329-C940BDD82319}" destId="{CAD8E848-1911-4684-86A3-23EB253ABF35}" srcOrd="0" destOrd="0" presId="urn:microsoft.com/office/officeart/2005/8/layout/vList2"/>
    <dgm:cxn modelId="{662DFAA2-CAC1-4A69-9D38-FEC63E86FA8C}" type="presParOf" srcId="{CAD8E848-1911-4684-86A3-23EB253ABF35}" destId="{9A847C1B-4514-4695-B844-0C58ABABE25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76309B-1146-4C45-AEA4-4CA4CD93F3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27C1799-D227-4B88-A1EF-C3E8EC7A6A6D}">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baseline="0" dirty="0" smtClean="0">
              <a:solidFill>
                <a:schemeClr val="accent1">
                  <a:lumMod val="50000"/>
                </a:schemeClr>
              </a:solidFill>
            </a:rPr>
            <a:t>Динамика налоговых поступлений в бюджет  Махнёвского МО 2012-2013гг.</a:t>
          </a:r>
          <a:endParaRPr lang="ru-RU" b="1" baseline="0" dirty="0">
            <a:solidFill>
              <a:schemeClr val="accent1">
                <a:lumMod val="50000"/>
              </a:schemeClr>
            </a:solidFill>
          </a:endParaRPr>
        </a:p>
      </dgm:t>
    </dgm:pt>
    <dgm:pt modelId="{5D6C2A2A-A838-4ABD-969F-AABF9CF0DB35}" type="parTrans" cxnId="{75F55267-F259-4C8E-BF24-BF306D0C3B53}">
      <dgm:prSet/>
      <dgm:spPr/>
      <dgm:t>
        <a:bodyPr/>
        <a:lstStyle/>
        <a:p>
          <a:endParaRPr lang="ru-RU"/>
        </a:p>
      </dgm:t>
    </dgm:pt>
    <dgm:pt modelId="{BF3CCD6F-C161-4B06-9072-960DDBC5B9D4}" type="sibTrans" cxnId="{75F55267-F259-4C8E-BF24-BF306D0C3B53}">
      <dgm:prSet/>
      <dgm:spPr/>
      <dgm:t>
        <a:bodyPr/>
        <a:lstStyle/>
        <a:p>
          <a:endParaRPr lang="ru-RU"/>
        </a:p>
      </dgm:t>
    </dgm:pt>
    <dgm:pt modelId="{6E2ACDCD-5C51-42F8-BE7B-E1D6784781FF}" type="pres">
      <dgm:prSet presAssocID="{0A76309B-1146-4C45-AEA4-4CA4CD93F387}" presName="linear" presStyleCnt="0">
        <dgm:presLayoutVars>
          <dgm:animLvl val="lvl"/>
          <dgm:resizeHandles val="exact"/>
        </dgm:presLayoutVars>
      </dgm:prSet>
      <dgm:spPr/>
      <dgm:t>
        <a:bodyPr/>
        <a:lstStyle/>
        <a:p>
          <a:endParaRPr lang="ru-RU"/>
        </a:p>
      </dgm:t>
    </dgm:pt>
    <dgm:pt modelId="{30008AC0-5F48-49BD-AD31-140525B53830}" type="pres">
      <dgm:prSet presAssocID="{E27C1799-D227-4B88-A1EF-C3E8EC7A6A6D}" presName="parentText" presStyleLbl="node1" presStyleIdx="0" presStyleCnt="1">
        <dgm:presLayoutVars>
          <dgm:chMax val="0"/>
          <dgm:bulletEnabled val="1"/>
        </dgm:presLayoutVars>
      </dgm:prSet>
      <dgm:spPr/>
      <dgm:t>
        <a:bodyPr/>
        <a:lstStyle/>
        <a:p>
          <a:endParaRPr lang="ru-RU"/>
        </a:p>
      </dgm:t>
    </dgm:pt>
  </dgm:ptLst>
  <dgm:cxnLst>
    <dgm:cxn modelId="{75F55267-F259-4C8E-BF24-BF306D0C3B53}" srcId="{0A76309B-1146-4C45-AEA4-4CA4CD93F387}" destId="{E27C1799-D227-4B88-A1EF-C3E8EC7A6A6D}" srcOrd="0" destOrd="0" parTransId="{5D6C2A2A-A838-4ABD-969F-AABF9CF0DB35}" sibTransId="{BF3CCD6F-C161-4B06-9072-960DDBC5B9D4}"/>
    <dgm:cxn modelId="{A2816BB8-424E-4408-AD79-2FF20E5F40AB}" type="presOf" srcId="{0A76309B-1146-4C45-AEA4-4CA4CD93F387}" destId="{6E2ACDCD-5C51-42F8-BE7B-E1D6784781FF}" srcOrd="0" destOrd="0" presId="urn:microsoft.com/office/officeart/2005/8/layout/vList2"/>
    <dgm:cxn modelId="{5761DAF6-96A4-40FF-B66D-64FF83FB4582}" type="presOf" srcId="{E27C1799-D227-4B88-A1EF-C3E8EC7A6A6D}" destId="{30008AC0-5F48-49BD-AD31-140525B53830}" srcOrd="0" destOrd="0" presId="urn:microsoft.com/office/officeart/2005/8/layout/vList2"/>
    <dgm:cxn modelId="{E6120719-184E-4D75-85EE-679A32CF5A9B}" type="presParOf" srcId="{6E2ACDCD-5C51-42F8-BE7B-E1D6784781FF}" destId="{30008AC0-5F48-49BD-AD31-140525B5383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E4E02D-FF80-4437-AA98-4F5A9114215B}"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ru-RU"/>
        </a:p>
      </dgm:t>
    </dgm:pt>
    <dgm:pt modelId="{945D1C7B-8685-4877-9865-ABE7D0721A5F}">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rot lat="0" lon="0" rev="7500000"/>
          </a:lightRig>
        </a:scene3d>
        <a:sp3d>
          <a:bevelT prst="angle"/>
        </a:sp3d>
      </dgm:spPr>
      <dgm:t>
        <a:bodyPr/>
        <a:lstStyle/>
        <a:p>
          <a:pPr algn="ctr" rtl="0"/>
          <a:r>
            <a:rPr lang="ru-RU" b="1" baseline="0" dirty="0" smtClean="0">
              <a:solidFill>
                <a:schemeClr val="accent1">
                  <a:lumMod val="50000"/>
                </a:schemeClr>
              </a:solidFill>
            </a:rPr>
            <a:t>Характеристика доходной части бюджета Махнёвского муниципального образования </a:t>
          </a:r>
          <a:br>
            <a:rPr lang="ru-RU" b="1" baseline="0" dirty="0" smtClean="0">
              <a:solidFill>
                <a:schemeClr val="accent1">
                  <a:lumMod val="50000"/>
                </a:schemeClr>
              </a:solidFill>
            </a:rPr>
          </a:br>
          <a:r>
            <a:rPr lang="ru-RU" b="1" baseline="0" dirty="0" smtClean="0">
              <a:solidFill>
                <a:schemeClr val="accent1">
                  <a:lumMod val="50000"/>
                </a:schemeClr>
              </a:solidFill>
            </a:rPr>
            <a:t>за 2011-2013 годы</a:t>
          </a:r>
          <a:endParaRPr lang="ru-RU" dirty="0">
            <a:solidFill>
              <a:schemeClr val="accent1">
                <a:lumMod val="50000"/>
              </a:schemeClr>
            </a:solidFill>
          </a:endParaRPr>
        </a:p>
      </dgm:t>
    </dgm:pt>
    <dgm:pt modelId="{D9DE6ABF-00EC-4BC8-82B9-ACE90EA5188E}" type="parTrans" cxnId="{059E51B2-276E-4A29-A3D0-27C2862B410A}">
      <dgm:prSet/>
      <dgm:spPr/>
      <dgm:t>
        <a:bodyPr/>
        <a:lstStyle/>
        <a:p>
          <a:endParaRPr lang="ru-RU"/>
        </a:p>
      </dgm:t>
    </dgm:pt>
    <dgm:pt modelId="{E9957058-54D1-4808-B0C2-F2C8D340044E}" type="sibTrans" cxnId="{059E51B2-276E-4A29-A3D0-27C2862B410A}">
      <dgm:prSet/>
      <dgm:spPr/>
      <dgm:t>
        <a:bodyPr/>
        <a:lstStyle/>
        <a:p>
          <a:endParaRPr lang="ru-RU"/>
        </a:p>
      </dgm:t>
    </dgm:pt>
    <dgm:pt modelId="{3F774103-4890-4315-92C2-ABF0F9B7795D}" type="pres">
      <dgm:prSet presAssocID="{DBE4E02D-FF80-4437-AA98-4F5A9114215B}" presName="linear" presStyleCnt="0">
        <dgm:presLayoutVars>
          <dgm:animLvl val="lvl"/>
          <dgm:resizeHandles val="exact"/>
        </dgm:presLayoutVars>
      </dgm:prSet>
      <dgm:spPr/>
      <dgm:t>
        <a:bodyPr/>
        <a:lstStyle/>
        <a:p>
          <a:endParaRPr lang="ru-RU"/>
        </a:p>
      </dgm:t>
    </dgm:pt>
    <dgm:pt modelId="{A61BD812-42B6-4B63-832D-AF8E4CA79B41}" type="pres">
      <dgm:prSet presAssocID="{945D1C7B-8685-4877-9865-ABE7D0721A5F}" presName="parentText" presStyleLbl="node1" presStyleIdx="0" presStyleCnt="1">
        <dgm:presLayoutVars>
          <dgm:chMax val="0"/>
          <dgm:bulletEnabled val="1"/>
        </dgm:presLayoutVars>
      </dgm:prSet>
      <dgm:spPr/>
      <dgm:t>
        <a:bodyPr/>
        <a:lstStyle/>
        <a:p>
          <a:endParaRPr lang="ru-RU"/>
        </a:p>
      </dgm:t>
    </dgm:pt>
  </dgm:ptLst>
  <dgm:cxnLst>
    <dgm:cxn modelId="{FD5CE825-DEC8-40C9-A920-C1188C98EB72}" type="presOf" srcId="{945D1C7B-8685-4877-9865-ABE7D0721A5F}" destId="{A61BD812-42B6-4B63-832D-AF8E4CA79B41}" srcOrd="0" destOrd="0" presId="urn:microsoft.com/office/officeart/2005/8/layout/vList2"/>
    <dgm:cxn modelId="{557582F1-E5D9-4426-BEC6-375082207688}" type="presOf" srcId="{DBE4E02D-FF80-4437-AA98-4F5A9114215B}" destId="{3F774103-4890-4315-92C2-ABF0F9B7795D}" srcOrd="0" destOrd="0" presId="urn:microsoft.com/office/officeart/2005/8/layout/vList2"/>
    <dgm:cxn modelId="{059E51B2-276E-4A29-A3D0-27C2862B410A}" srcId="{DBE4E02D-FF80-4437-AA98-4F5A9114215B}" destId="{945D1C7B-8685-4877-9865-ABE7D0721A5F}" srcOrd="0" destOrd="0" parTransId="{D9DE6ABF-00EC-4BC8-82B9-ACE90EA5188E}" sibTransId="{E9957058-54D1-4808-B0C2-F2C8D340044E}"/>
    <dgm:cxn modelId="{4CD9B949-8952-4447-B26C-176281F39DF6}" type="presParOf" srcId="{3F774103-4890-4315-92C2-ABF0F9B7795D}" destId="{A61BD812-42B6-4B63-832D-AF8E4CA79B4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9F6C23B-9C24-4D5B-B249-5F8D7A82C0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B7B408F-D051-47B5-B7D7-6C36229A9031}">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baseline="0" dirty="0" smtClean="0">
              <a:solidFill>
                <a:schemeClr val="accent1">
                  <a:lumMod val="50000"/>
                </a:schemeClr>
              </a:solidFill>
            </a:rPr>
            <a:t>Динамика поступления налоговых и неналоговых доходов в бюджет Махнёвского муниципального образования за 2009-2013гг.</a:t>
          </a:r>
          <a:r>
            <a:rPr lang="ru-RU" b="1" baseline="0" dirty="0" smtClean="0"/>
            <a:t/>
          </a:r>
          <a:br>
            <a:rPr lang="ru-RU" b="1" baseline="0" dirty="0" smtClean="0"/>
          </a:br>
          <a:endParaRPr lang="ru-RU" b="1" baseline="0" dirty="0"/>
        </a:p>
      </dgm:t>
    </dgm:pt>
    <dgm:pt modelId="{1EFCA135-9C57-49BE-B3F7-AB3E649A1921}" type="parTrans" cxnId="{08FB72E8-6558-4BF5-BD1D-2DAB15A712E6}">
      <dgm:prSet/>
      <dgm:spPr/>
      <dgm:t>
        <a:bodyPr/>
        <a:lstStyle/>
        <a:p>
          <a:endParaRPr lang="ru-RU"/>
        </a:p>
      </dgm:t>
    </dgm:pt>
    <dgm:pt modelId="{AAA1022F-BFA2-41A4-918F-49274181DC44}" type="sibTrans" cxnId="{08FB72E8-6558-4BF5-BD1D-2DAB15A712E6}">
      <dgm:prSet/>
      <dgm:spPr/>
      <dgm:t>
        <a:bodyPr/>
        <a:lstStyle/>
        <a:p>
          <a:endParaRPr lang="ru-RU"/>
        </a:p>
      </dgm:t>
    </dgm:pt>
    <dgm:pt modelId="{0CCF62F3-C814-4027-955C-9788C3B27218}" type="pres">
      <dgm:prSet presAssocID="{79F6C23B-9C24-4D5B-B249-5F8D7A82C0F4}" presName="linear" presStyleCnt="0">
        <dgm:presLayoutVars>
          <dgm:animLvl val="lvl"/>
          <dgm:resizeHandles val="exact"/>
        </dgm:presLayoutVars>
      </dgm:prSet>
      <dgm:spPr/>
      <dgm:t>
        <a:bodyPr/>
        <a:lstStyle/>
        <a:p>
          <a:endParaRPr lang="ru-RU"/>
        </a:p>
      </dgm:t>
    </dgm:pt>
    <dgm:pt modelId="{26745B23-0F38-472D-8CD4-97CBE4D32B65}" type="pres">
      <dgm:prSet presAssocID="{3B7B408F-D051-47B5-B7D7-6C36229A9031}" presName="parentText" presStyleLbl="node1" presStyleIdx="0" presStyleCnt="1">
        <dgm:presLayoutVars>
          <dgm:chMax val="0"/>
          <dgm:bulletEnabled val="1"/>
        </dgm:presLayoutVars>
      </dgm:prSet>
      <dgm:spPr/>
      <dgm:t>
        <a:bodyPr/>
        <a:lstStyle/>
        <a:p>
          <a:endParaRPr lang="ru-RU"/>
        </a:p>
      </dgm:t>
    </dgm:pt>
  </dgm:ptLst>
  <dgm:cxnLst>
    <dgm:cxn modelId="{08FB72E8-6558-4BF5-BD1D-2DAB15A712E6}" srcId="{79F6C23B-9C24-4D5B-B249-5F8D7A82C0F4}" destId="{3B7B408F-D051-47B5-B7D7-6C36229A9031}" srcOrd="0" destOrd="0" parTransId="{1EFCA135-9C57-49BE-B3F7-AB3E649A1921}" sibTransId="{AAA1022F-BFA2-41A4-918F-49274181DC44}"/>
    <dgm:cxn modelId="{6CFA300D-A89E-4D81-BD64-101DB841972B}" type="presOf" srcId="{79F6C23B-9C24-4D5B-B249-5F8D7A82C0F4}" destId="{0CCF62F3-C814-4027-955C-9788C3B27218}" srcOrd="0" destOrd="0" presId="urn:microsoft.com/office/officeart/2005/8/layout/vList2"/>
    <dgm:cxn modelId="{2BD8B373-FB78-46ED-88DC-1A83E3A023CC}" type="presOf" srcId="{3B7B408F-D051-47B5-B7D7-6C36229A9031}" destId="{26745B23-0F38-472D-8CD4-97CBE4D32B65}" srcOrd="0" destOrd="0" presId="urn:microsoft.com/office/officeart/2005/8/layout/vList2"/>
    <dgm:cxn modelId="{2312D9B5-AA0C-48AA-B22C-EC43B5233962}" type="presParOf" srcId="{0CCF62F3-C814-4027-955C-9788C3B27218}" destId="{26745B23-0F38-472D-8CD4-97CBE4D32B6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492C2E0-9227-4D86-9470-20371D1CD5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7B08DEA-A9B7-42D6-9D99-C2DDFC6F4375}">
      <dgm:prSet custT="1">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sz="2400" b="1" baseline="0" dirty="0" smtClean="0">
              <a:solidFill>
                <a:schemeClr val="accent1">
                  <a:lumMod val="50000"/>
                </a:schemeClr>
              </a:solidFill>
            </a:rPr>
            <a:t>Структура безвозмездных поступлений </a:t>
          </a:r>
        </a:p>
        <a:p>
          <a:pPr algn="ctr" rtl="0"/>
          <a:r>
            <a:rPr lang="ru-RU" sz="2400" b="1" baseline="0" dirty="0" smtClean="0">
              <a:solidFill>
                <a:schemeClr val="accent1">
                  <a:lumMod val="50000"/>
                </a:schemeClr>
              </a:solidFill>
            </a:rPr>
            <a:t>в 2013 году</a:t>
          </a:r>
          <a:endParaRPr lang="ru-RU" sz="2400" b="1" baseline="0" dirty="0">
            <a:solidFill>
              <a:schemeClr val="accent1">
                <a:lumMod val="50000"/>
              </a:schemeClr>
            </a:solidFill>
          </a:endParaRPr>
        </a:p>
      </dgm:t>
    </dgm:pt>
    <dgm:pt modelId="{9F24C1F2-47D3-424F-805C-185C36586FB4}" type="parTrans" cxnId="{2C27202E-074C-4965-9641-FAAD491F68B8}">
      <dgm:prSet/>
      <dgm:spPr/>
      <dgm:t>
        <a:bodyPr/>
        <a:lstStyle/>
        <a:p>
          <a:endParaRPr lang="ru-RU"/>
        </a:p>
      </dgm:t>
    </dgm:pt>
    <dgm:pt modelId="{8EB9E813-6070-4BC0-82C3-AB3B70878907}" type="sibTrans" cxnId="{2C27202E-074C-4965-9641-FAAD491F68B8}">
      <dgm:prSet/>
      <dgm:spPr/>
      <dgm:t>
        <a:bodyPr/>
        <a:lstStyle/>
        <a:p>
          <a:endParaRPr lang="ru-RU"/>
        </a:p>
      </dgm:t>
    </dgm:pt>
    <dgm:pt modelId="{5AE7CFEB-5231-4A85-A0E4-5964CAB87EFA}" type="pres">
      <dgm:prSet presAssocID="{E492C2E0-9227-4D86-9470-20371D1CD5AB}" presName="linear" presStyleCnt="0">
        <dgm:presLayoutVars>
          <dgm:animLvl val="lvl"/>
          <dgm:resizeHandles val="exact"/>
        </dgm:presLayoutVars>
      </dgm:prSet>
      <dgm:spPr/>
      <dgm:t>
        <a:bodyPr/>
        <a:lstStyle/>
        <a:p>
          <a:endParaRPr lang="ru-RU"/>
        </a:p>
      </dgm:t>
    </dgm:pt>
    <dgm:pt modelId="{C3930FC9-084E-4ABD-A287-6ED48FF293D8}" type="pres">
      <dgm:prSet presAssocID="{27B08DEA-A9B7-42D6-9D99-C2DDFC6F4375}" presName="parentText" presStyleLbl="node1" presStyleIdx="0" presStyleCnt="1">
        <dgm:presLayoutVars>
          <dgm:chMax val="0"/>
          <dgm:bulletEnabled val="1"/>
        </dgm:presLayoutVars>
      </dgm:prSet>
      <dgm:spPr/>
      <dgm:t>
        <a:bodyPr/>
        <a:lstStyle/>
        <a:p>
          <a:endParaRPr lang="ru-RU"/>
        </a:p>
      </dgm:t>
    </dgm:pt>
  </dgm:ptLst>
  <dgm:cxnLst>
    <dgm:cxn modelId="{640F2B0D-963E-41E7-A08B-222410789D8E}" type="presOf" srcId="{E492C2E0-9227-4D86-9470-20371D1CD5AB}" destId="{5AE7CFEB-5231-4A85-A0E4-5964CAB87EFA}" srcOrd="0" destOrd="0" presId="urn:microsoft.com/office/officeart/2005/8/layout/vList2"/>
    <dgm:cxn modelId="{2C27202E-074C-4965-9641-FAAD491F68B8}" srcId="{E492C2E0-9227-4D86-9470-20371D1CD5AB}" destId="{27B08DEA-A9B7-42D6-9D99-C2DDFC6F4375}" srcOrd="0" destOrd="0" parTransId="{9F24C1F2-47D3-424F-805C-185C36586FB4}" sibTransId="{8EB9E813-6070-4BC0-82C3-AB3B70878907}"/>
    <dgm:cxn modelId="{800D7F8A-0F5E-4FAC-AF9A-46F2689B4DB0}" type="presOf" srcId="{27B08DEA-A9B7-42D6-9D99-C2DDFC6F4375}" destId="{C3930FC9-084E-4ABD-A287-6ED48FF293D8}" srcOrd="0" destOrd="0" presId="urn:microsoft.com/office/officeart/2005/8/layout/vList2"/>
    <dgm:cxn modelId="{F32AF256-498D-45E5-8F08-E0571C844ED1}" type="presParOf" srcId="{5AE7CFEB-5231-4A85-A0E4-5964CAB87EFA}" destId="{C3930FC9-084E-4ABD-A287-6ED48FF293D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6131816-32A7-43E5-810E-410A0620D1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E179AEB-89EB-4CEB-BD79-A8C957F306B7}">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dirty="0" smtClean="0">
              <a:solidFill>
                <a:schemeClr val="accent1">
                  <a:lumMod val="50000"/>
                </a:schemeClr>
              </a:solidFill>
            </a:rPr>
            <a:t>Безвозмездные поступления в бюджет муниципального образования в 2013 году</a:t>
          </a:r>
          <a:endParaRPr lang="ru-RU" b="1" baseline="0" dirty="0">
            <a:solidFill>
              <a:schemeClr val="accent1">
                <a:lumMod val="50000"/>
              </a:schemeClr>
            </a:solidFill>
          </a:endParaRPr>
        </a:p>
      </dgm:t>
    </dgm:pt>
    <dgm:pt modelId="{B01DA036-3F3C-4222-9A0C-C2BB5CAC9266}" type="parTrans" cxnId="{AE94FE13-395D-4268-B730-6AA2CC9AF435}">
      <dgm:prSet/>
      <dgm:spPr/>
      <dgm:t>
        <a:bodyPr/>
        <a:lstStyle/>
        <a:p>
          <a:endParaRPr lang="ru-RU"/>
        </a:p>
      </dgm:t>
    </dgm:pt>
    <dgm:pt modelId="{7AC97AC3-6CD6-4515-8B59-832DCBD827E7}" type="sibTrans" cxnId="{AE94FE13-395D-4268-B730-6AA2CC9AF435}">
      <dgm:prSet/>
      <dgm:spPr/>
      <dgm:t>
        <a:bodyPr/>
        <a:lstStyle/>
        <a:p>
          <a:endParaRPr lang="ru-RU"/>
        </a:p>
      </dgm:t>
    </dgm:pt>
    <dgm:pt modelId="{BD5A2752-1B37-45D0-A473-FC5C757725E9}" type="pres">
      <dgm:prSet presAssocID="{56131816-32A7-43E5-810E-410A0620D1E2}" presName="linear" presStyleCnt="0">
        <dgm:presLayoutVars>
          <dgm:animLvl val="lvl"/>
          <dgm:resizeHandles val="exact"/>
        </dgm:presLayoutVars>
      </dgm:prSet>
      <dgm:spPr/>
      <dgm:t>
        <a:bodyPr/>
        <a:lstStyle/>
        <a:p>
          <a:endParaRPr lang="ru-RU"/>
        </a:p>
      </dgm:t>
    </dgm:pt>
    <dgm:pt modelId="{61F17FBE-D33C-4DE0-B3E1-1F4AFAE6A07B}" type="pres">
      <dgm:prSet presAssocID="{CE179AEB-89EB-4CEB-BD79-A8C957F306B7}" presName="parentText" presStyleLbl="node1" presStyleIdx="0" presStyleCnt="1" custLinFactNeighborX="-348" custLinFactNeighborY="-50">
        <dgm:presLayoutVars>
          <dgm:chMax val="0"/>
          <dgm:bulletEnabled val="1"/>
        </dgm:presLayoutVars>
      </dgm:prSet>
      <dgm:spPr/>
      <dgm:t>
        <a:bodyPr/>
        <a:lstStyle/>
        <a:p>
          <a:endParaRPr lang="ru-RU"/>
        </a:p>
      </dgm:t>
    </dgm:pt>
  </dgm:ptLst>
  <dgm:cxnLst>
    <dgm:cxn modelId="{AE94FE13-395D-4268-B730-6AA2CC9AF435}" srcId="{56131816-32A7-43E5-810E-410A0620D1E2}" destId="{CE179AEB-89EB-4CEB-BD79-A8C957F306B7}" srcOrd="0" destOrd="0" parTransId="{B01DA036-3F3C-4222-9A0C-C2BB5CAC9266}" sibTransId="{7AC97AC3-6CD6-4515-8B59-832DCBD827E7}"/>
    <dgm:cxn modelId="{8EC9EFC3-206D-4361-B387-09753AE92518}" type="presOf" srcId="{56131816-32A7-43E5-810E-410A0620D1E2}" destId="{BD5A2752-1B37-45D0-A473-FC5C757725E9}" srcOrd="0" destOrd="0" presId="urn:microsoft.com/office/officeart/2005/8/layout/vList2"/>
    <dgm:cxn modelId="{FE31E5DC-21D1-44CA-8415-FB60630E7C60}" type="presOf" srcId="{CE179AEB-89EB-4CEB-BD79-A8C957F306B7}" destId="{61F17FBE-D33C-4DE0-B3E1-1F4AFAE6A07B}" srcOrd="0" destOrd="0" presId="urn:microsoft.com/office/officeart/2005/8/layout/vList2"/>
    <dgm:cxn modelId="{24DD53FC-E6E3-4560-B339-A918E06E6093}" type="presParOf" srcId="{BD5A2752-1B37-45D0-A473-FC5C757725E9}" destId="{61F17FBE-D33C-4DE0-B3E1-1F4AFAE6A07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B523E9B-64AD-4CF7-AB6A-31A689520C5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7B0798E-A949-4C56-838F-C59854EBA67E}">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baseline="0" dirty="0" smtClean="0">
              <a:solidFill>
                <a:schemeClr val="accent1">
                  <a:lumMod val="50000"/>
                </a:schemeClr>
              </a:solidFill>
            </a:rPr>
            <a:t>Динамика безвозмездных поступлений в бюджет муниципального образования в 2012-2013гг.</a:t>
          </a:r>
          <a:endParaRPr lang="ru-RU" b="1" baseline="0" dirty="0">
            <a:solidFill>
              <a:schemeClr val="accent1">
                <a:lumMod val="50000"/>
              </a:schemeClr>
            </a:solidFill>
          </a:endParaRPr>
        </a:p>
      </dgm:t>
    </dgm:pt>
    <dgm:pt modelId="{F17BB6EF-62D4-474F-8CCF-44F5104C3A90}" type="parTrans" cxnId="{7905CC41-9388-497D-9ED5-27512AE352C8}">
      <dgm:prSet/>
      <dgm:spPr/>
      <dgm:t>
        <a:bodyPr/>
        <a:lstStyle/>
        <a:p>
          <a:endParaRPr lang="ru-RU"/>
        </a:p>
      </dgm:t>
    </dgm:pt>
    <dgm:pt modelId="{A148B48E-A10B-4BEA-869F-1E6C191EE8DE}" type="sibTrans" cxnId="{7905CC41-9388-497D-9ED5-27512AE352C8}">
      <dgm:prSet/>
      <dgm:spPr/>
      <dgm:t>
        <a:bodyPr/>
        <a:lstStyle/>
        <a:p>
          <a:endParaRPr lang="ru-RU"/>
        </a:p>
      </dgm:t>
    </dgm:pt>
    <dgm:pt modelId="{F1AD4629-FCA1-4C79-A515-E3A8DB84B95D}" type="pres">
      <dgm:prSet presAssocID="{BB523E9B-64AD-4CF7-AB6A-31A689520C53}" presName="linear" presStyleCnt="0">
        <dgm:presLayoutVars>
          <dgm:animLvl val="lvl"/>
          <dgm:resizeHandles val="exact"/>
        </dgm:presLayoutVars>
      </dgm:prSet>
      <dgm:spPr/>
      <dgm:t>
        <a:bodyPr/>
        <a:lstStyle/>
        <a:p>
          <a:endParaRPr lang="ru-RU"/>
        </a:p>
      </dgm:t>
    </dgm:pt>
    <dgm:pt modelId="{E659C123-6286-49DF-B904-4FA70109B16B}" type="pres">
      <dgm:prSet presAssocID="{C7B0798E-A949-4C56-838F-C59854EBA67E}" presName="parentText" presStyleLbl="node1" presStyleIdx="0" presStyleCnt="1" custLinFactNeighborX="-356" custLinFactNeighborY="-4290">
        <dgm:presLayoutVars>
          <dgm:chMax val="0"/>
          <dgm:bulletEnabled val="1"/>
        </dgm:presLayoutVars>
      </dgm:prSet>
      <dgm:spPr/>
      <dgm:t>
        <a:bodyPr/>
        <a:lstStyle/>
        <a:p>
          <a:endParaRPr lang="ru-RU"/>
        </a:p>
      </dgm:t>
    </dgm:pt>
  </dgm:ptLst>
  <dgm:cxnLst>
    <dgm:cxn modelId="{8458EED3-4061-4ADB-AE20-45D29563CC48}" type="presOf" srcId="{C7B0798E-A949-4C56-838F-C59854EBA67E}" destId="{E659C123-6286-49DF-B904-4FA70109B16B}" srcOrd="0" destOrd="0" presId="urn:microsoft.com/office/officeart/2005/8/layout/vList2"/>
    <dgm:cxn modelId="{E7E8A059-84C4-4922-86D4-7952F5A7BFC0}" type="presOf" srcId="{BB523E9B-64AD-4CF7-AB6A-31A689520C53}" destId="{F1AD4629-FCA1-4C79-A515-E3A8DB84B95D}" srcOrd="0" destOrd="0" presId="urn:microsoft.com/office/officeart/2005/8/layout/vList2"/>
    <dgm:cxn modelId="{7905CC41-9388-497D-9ED5-27512AE352C8}" srcId="{BB523E9B-64AD-4CF7-AB6A-31A689520C53}" destId="{C7B0798E-A949-4C56-838F-C59854EBA67E}" srcOrd="0" destOrd="0" parTransId="{F17BB6EF-62D4-474F-8CCF-44F5104C3A90}" sibTransId="{A148B48E-A10B-4BEA-869F-1E6C191EE8DE}"/>
    <dgm:cxn modelId="{9C9490DA-4B60-4B48-BA09-130BBE69D1EE}" type="presParOf" srcId="{F1AD4629-FCA1-4C79-A515-E3A8DB84B95D}" destId="{E659C123-6286-49DF-B904-4FA70109B16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B8B2EAA-9000-4298-8D15-23F47036F6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F957215-BF4A-403C-B76E-D2F6353D3238}">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dirty="0" smtClean="0">
              <a:solidFill>
                <a:schemeClr val="accent1">
                  <a:lumMod val="50000"/>
                </a:schemeClr>
              </a:solidFill>
            </a:rPr>
            <a:t>Динамика безвозмездных поступлений в бюджет муниципального образования за 2009-2013гг.</a:t>
          </a:r>
          <a:r>
            <a:rPr lang="ru-RU" b="1" dirty="0" smtClean="0"/>
            <a:t/>
          </a:r>
          <a:br>
            <a:rPr lang="ru-RU" b="1" dirty="0" smtClean="0"/>
          </a:br>
          <a:endParaRPr lang="ru-RU" b="1" dirty="0"/>
        </a:p>
      </dgm:t>
    </dgm:pt>
    <dgm:pt modelId="{B9231C8E-B6DF-4EDE-B3C9-146EA35FCBE7}" type="parTrans" cxnId="{C363EF41-B3D0-40D1-987F-D94A0FFF1B67}">
      <dgm:prSet/>
      <dgm:spPr/>
      <dgm:t>
        <a:bodyPr/>
        <a:lstStyle/>
        <a:p>
          <a:endParaRPr lang="ru-RU"/>
        </a:p>
      </dgm:t>
    </dgm:pt>
    <dgm:pt modelId="{A0F259E8-9BBB-41DD-8DB9-B01109A086E8}" type="sibTrans" cxnId="{C363EF41-B3D0-40D1-987F-D94A0FFF1B67}">
      <dgm:prSet/>
      <dgm:spPr/>
      <dgm:t>
        <a:bodyPr/>
        <a:lstStyle/>
        <a:p>
          <a:endParaRPr lang="ru-RU"/>
        </a:p>
      </dgm:t>
    </dgm:pt>
    <dgm:pt modelId="{44AA64FB-9ABD-439C-B8B0-27C3EFAB3A48}" type="pres">
      <dgm:prSet presAssocID="{2B8B2EAA-9000-4298-8D15-23F47036F6E5}" presName="linear" presStyleCnt="0">
        <dgm:presLayoutVars>
          <dgm:animLvl val="lvl"/>
          <dgm:resizeHandles val="exact"/>
        </dgm:presLayoutVars>
      </dgm:prSet>
      <dgm:spPr/>
      <dgm:t>
        <a:bodyPr/>
        <a:lstStyle/>
        <a:p>
          <a:endParaRPr lang="ru-RU"/>
        </a:p>
      </dgm:t>
    </dgm:pt>
    <dgm:pt modelId="{CA488607-65B4-4864-9ECC-77B8F281EDB7}" type="pres">
      <dgm:prSet presAssocID="{7F957215-BF4A-403C-B76E-D2F6353D3238}" presName="parentText" presStyleLbl="node1" presStyleIdx="0" presStyleCnt="1">
        <dgm:presLayoutVars>
          <dgm:chMax val="0"/>
          <dgm:bulletEnabled val="1"/>
        </dgm:presLayoutVars>
      </dgm:prSet>
      <dgm:spPr/>
      <dgm:t>
        <a:bodyPr/>
        <a:lstStyle/>
        <a:p>
          <a:endParaRPr lang="ru-RU"/>
        </a:p>
      </dgm:t>
    </dgm:pt>
  </dgm:ptLst>
  <dgm:cxnLst>
    <dgm:cxn modelId="{C363EF41-B3D0-40D1-987F-D94A0FFF1B67}" srcId="{2B8B2EAA-9000-4298-8D15-23F47036F6E5}" destId="{7F957215-BF4A-403C-B76E-D2F6353D3238}" srcOrd="0" destOrd="0" parTransId="{B9231C8E-B6DF-4EDE-B3C9-146EA35FCBE7}" sibTransId="{A0F259E8-9BBB-41DD-8DB9-B01109A086E8}"/>
    <dgm:cxn modelId="{42874EEB-F13E-4916-80C4-296A6E902F0E}" type="presOf" srcId="{7F957215-BF4A-403C-B76E-D2F6353D3238}" destId="{CA488607-65B4-4864-9ECC-77B8F281EDB7}" srcOrd="0" destOrd="0" presId="urn:microsoft.com/office/officeart/2005/8/layout/vList2"/>
    <dgm:cxn modelId="{FB8868E3-0991-4DC7-A546-AD9254034612}" type="presOf" srcId="{2B8B2EAA-9000-4298-8D15-23F47036F6E5}" destId="{44AA64FB-9ABD-439C-B8B0-27C3EFAB3A48}" srcOrd="0" destOrd="0" presId="urn:microsoft.com/office/officeart/2005/8/layout/vList2"/>
    <dgm:cxn modelId="{25533771-6147-44E2-9D2F-D26E36626EC7}" type="presParOf" srcId="{44AA64FB-9ABD-439C-B8B0-27C3EFAB3A48}" destId="{CA488607-65B4-4864-9ECC-77B8F281EDB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F51D7AB-29EF-4E4B-AB18-5EE472C39E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DA3CB7D-ECF6-4D51-AD53-5F0D6708A467}">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baseline="0" dirty="0" smtClean="0">
              <a:solidFill>
                <a:schemeClr val="accent1">
                  <a:lumMod val="50000"/>
                </a:schemeClr>
              </a:solidFill>
            </a:rPr>
            <a:t>Недоимка по налоговым доходам </a:t>
          </a:r>
          <a:endParaRPr lang="ru-RU" b="1" baseline="0" dirty="0">
            <a:solidFill>
              <a:schemeClr val="accent1">
                <a:lumMod val="50000"/>
              </a:schemeClr>
            </a:solidFill>
          </a:endParaRPr>
        </a:p>
      </dgm:t>
    </dgm:pt>
    <dgm:pt modelId="{CE99951E-DFDE-4F37-84C5-0EEE217470CC}" type="parTrans" cxnId="{6271D763-9519-40F5-A81E-7F582899E2F8}">
      <dgm:prSet/>
      <dgm:spPr/>
      <dgm:t>
        <a:bodyPr/>
        <a:lstStyle/>
        <a:p>
          <a:endParaRPr lang="ru-RU"/>
        </a:p>
      </dgm:t>
    </dgm:pt>
    <dgm:pt modelId="{6A90782D-25B9-4368-BDD9-0016E78B24F2}" type="sibTrans" cxnId="{6271D763-9519-40F5-A81E-7F582899E2F8}">
      <dgm:prSet/>
      <dgm:spPr/>
      <dgm:t>
        <a:bodyPr/>
        <a:lstStyle/>
        <a:p>
          <a:endParaRPr lang="ru-RU"/>
        </a:p>
      </dgm:t>
    </dgm:pt>
    <dgm:pt modelId="{23071E9E-76F5-4DC8-9C69-56709476C99D}" type="pres">
      <dgm:prSet presAssocID="{AF51D7AB-29EF-4E4B-AB18-5EE472C39E70}" presName="linear" presStyleCnt="0">
        <dgm:presLayoutVars>
          <dgm:animLvl val="lvl"/>
          <dgm:resizeHandles val="exact"/>
        </dgm:presLayoutVars>
      </dgm:prSet>
      <dgm:spPr/>
      <dgm:t>
        <a:bodyPr/>
        <a:lstStyle/>
        <a:p>
          <a:endParaRPr lang="ru-RU"/>
        </a:p>
      </dgm:t>
    </dgm:pt>
    <dgm:pt modelId="{A4D29CFA-D510-427C-88D8-6DB4BC505102}" type="pres">
      <dgm:prSet presAssocID="{FDA3CB7D-ECF6-4D51-AD53-5F0D6708A467}" presName="parentText" presStyleLbl="node1" presStyleIdx="0" presStyleCnt="1">
        <dgm:presLayoutVars>
          <dgm:chMax val="0"/>
          <dgm:bulletEnabled val="1"/>
        </dgm:presLayoutVars>
      </dgm:prSet>
      <dgm:spPr/>
      <dgm:t>
        <a:bodyPr/>
        <a:lstStyle/>
        <a:p>
          <a:endParaRPr lang="ru-RU"/>
        </a:p>
      </dgm:t>
    </dgm:pt>
  </dgm:ptLst>
  <dgm:cxnLst>
    <dgm:cxn modelId="{400B5039-1F26-4270-8498-78849AB67922}" type="presOf" srcId="{FDA3CB7D-ECF6-4D51-AD53-5F0D6708A467}" destId="{A4D29CFA-D510-427C-88D8-6DB4BC505102}" srcOrd="0" destOrd="0" presId="urn:microsoft.com/office/officeart/2005/8/layout/vList2"/>
    <dgm:cxn modelId="{6271D763-9519-40F5-A81E-7F582899E2F8}" srcId="{AF51D7AB-29EF-4E4B-AB18-5EE472C39E70}" destId="{FDA3CB7D-ECF6-4D51-AD53-5F0D6708A467}" srcOrd="0" destOrd="0" parTransId="{CE99951E-DFDE-4F37-84C5-0EEE217470CC}" sibTransId="{6A90782D-25B9-4368-BDD9-0016E78B24F2}"/>
    <dgm:cxn modelId="{19E274E9-00DA-4509-9DDD-43B1FE94C22B}" type="presOf" srcId="{AF51D7AB-29EF-4E4B-AB18-5EE472C39E70}" destId="{23071E9E-76F5-4DC8-9C69-56709476C99D}" srcOrd="0" destOrd="0" presId="urn:microsoft.com/office/officeart/2005/8/layout/vList2"/>
    <dgm:cxn modelId="{D5801173-64FF-4CF7-977E-92A0C2483B46}" type="presParOf" srcId="{23071E9E-76F5-4DC8-9C69-56709476C99D}" destId="{A4D29CFA-D510-427C-88D8-6DB4BC50510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1B9DF4D-195A-48B2-B0F8-19833CE3021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47DC1CD-8F22-45E1-B88E-B7E67AB49E38}">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a:sp3d>
      </dgm:spPr>
      <dgm:t>
        <a:bodyPr/>
        <a:lstStyle/>
        <a:p>
          <a:pPr algn="ctr" rtl="0"/>
          <a:r>
            <a:rPr lang="ru-RU" b="1" baseline="0" dirty="0" smtClean="0">
              <a:solidFill>
                <a:schemeClr val="accent1">
                  <a:lumMod val="50000"/>
                </a:schemeClr>
              </a:solidFill>
            </a:rPr>
            <a:t>Объем налоговых и неналоговых доходов в расчете на 1 жителя </a:t>
          </a:r>
          <a:endParaRPr lang="ru-RU" b="1" baseline="0" dirty="0">
            <a:solidFill>
              <a:schemeClr val="accent1">
                <a:lumMod val="50000"/>
              </a:schemeClr>
            </a:solidFill>
          </a:endParaRPr>
        </a:p>
      </dgm:t>
    </dgm:pt>
    <dgm:pt modelId="{D9AD4D3E-8B09-46B6-A887-059B450E3DD1}" type="parTrans" cxnId="{D7AF1AF9-80A6-4EE8-B566-897F1DF540C0}">
      <dgm:prSet/>
      <dgm:spPr/>
      <dgm:t>
        <a:bodyPr/>
        <a:lstStyle/>
        <a:p>
          <a:endParaRPr lang="ru-RU"/>
        </a:p>
      </dgm:t>
    </dgm:pt>
    <dgm:pt modelId="{49F1A77A-310A-4778-A3ED-35578FD476A6}" type="sibTrans" cxnId="{D7AF1AF9-80A6-4EE8-B566-897F1DF540C0}">
      <dgm:prSet/>
      <dgm:spPr/>
      <dgm:t>
        <a:bodyPr/>
        <a:lstStyle/>
        <a:p>
          <a:endParaRPr lang="ru-RU"/>
        </a:p>
      </dgm:t>
    </dgm:pt>
    <dgm:pt modelId="{A6E74FAA-09BB-4409-8F1E-F13869D635CA}" type="pres">
      <dgm:prSet presAssocID="{E1B9DF4D-195A-48B2-B0F8-19833CE30212}" presName="linear" presStyleCnt="0">
        <dgm:presLayoutVars>
          <dgm:animLvl val="lvl"/>
          <dgm:resizeHandles val="exact"/>
        </dgm:presLayoutVars>
      </dgm:prSet>
      <dgm:spPr/>
      <dgm:t>
        <a:bodyPr/>
        <a:lstStyle/>
        <a:p>
          <a:endParaRPr lang="ru-RU"/>
        </a:p>
      </dgm:t>
    </dgm:pt>
    <dgm:pt modelId="{985D4479-579D-4B8E-8F62-BB9DA462D79E}" type="pres">
      <dgm:prSet presAssocID="{C47DC1CD-8F22-45E1-B88E-B7E67AB49E38}" presName="parentText" presStyleLbl="node1" presStyleIdx="0" presStyleCnt="1" custLinFactNeighborX="-348" custLinFactNeighborY="-6431">
        <dgm:presLayoutVars>
          <dgm:chMax val="0"/>
          <dgm:bulletEnabled val="1"/>
        </dgm:presLayoutVars>
      </dgm:prSet>
      <dgm:spPr/>
      <dgm:t>
        <a:bodyPr/>
        <a:lstStyle/>
        <a:p>
          <a:endParaRPr lang="ru-RU"/>
        </a:p>
      </dgm:t>
    </dgm:pt>
  </dgm:ptLst>
  <dgm:cxnLst>
    <dgm:cxn modelId="{D7AF1AF9-80A6-4EE8-B566-897F1DF540C0}" srcId="{E1B9DF4D-195A-48B2-B0F8-19833CE30212}" destId="{C47DC1CD-8F22-45E1-B88E-B7E67AB49E38}" srcOrd="0" destOrd="0" parTransId="{D9AD4D3E-8B09-46B6-A887-059B450E3DD1}" sibTransId="{49F1A77A-310A-4778-A3ED-35578FD476A6}"/>
    <dgm:cxn modelId="{E941AB75-9424-4654-A7AE-0845E52FC539}" type="presOf" srcId="{E1B9DF4D-195A-48B2-B0F8-19833CE30212}" destId="{A6E74FAA-09BB-4409-8F1E-F13869D635CA}" srcOrd="0" destOrd="0" presId="urn:microsoft.com/office/officeart/2005/8/layout/vList2"/>
    <dgm:cxn modelId="{076B223D-0FC0-450C-AE58-F0D06E79C9C7}" type="presOf" srcId="{C47DC1CD-8F22-45E1-B88E-B7E67AB49E38}" destId="{985D4479-579D-4B8E-8F62-BB9DA462D79E}" srcOrd="0" destOrd="0" presId="urn:microsoft.com/office/officeart/2005/8/layout/vList2"/>
    <dgm:cxn modelId="{CD01846D-1625-4B5A-B584-2752B298D4CA}" type="presParOf" srcId="{A6E74FAA-09BB-4409-8F1E-F13869D635CA}" destId="{985D4479-579D-4B8E-8F62-BB9DA462D79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9082FC-D865-4129-B420-D7A79512E244}" type="doc">
      <dgm:prSet loTypeId="urn:microsoft.com/office/officeart/2005/8/layout/default#1" loCatId="list" qsTypeId="urn:microsoft.com/office/officeart/2005/8/quickstyle/3d9" qsCatId="3D" csTypeId="urn:microsoft.com/office/officeart/2005/8/colors/colorful3" csCatId="colorful"/>
      <dgm:spPr/>
      <dgm:t>
        <a:bodyPr/>
        <a:lstStyle/>
        <a:p>
          <a:endParaRPr lang="ru-RU"/>
        </a:p>
      </dgm:t>
    </dgm:pt>
    <dgm:pt modelId="{990110A5-5C98-435B-8875-ECA8B561684E}">
      <dgm:prSet custT="1"/>
      <dgm:spPr/>
      <dgm:t>
        <a:bodyPr/>
        <a:lstStyle/>
        <a:p>
          <a:pPr rtl="0"/>
          <a:r>
            <a:rPr lang="ru-RU" sz="1600" b="1" dirty="0" smtClean="0"/>
            <a:t>1. </a:t>
          </a:r>
          <a:r>
            <a:rPr lang="ru-RU" sz="1800" b="1" dirty="0" smtClean="0"/>
            <a:t>Обеспечение</a:t>
          </a:r>
          <a:r>
            <a:rPr lang="ru-RU" sz="1600" b="1" dirty="0" smtClean="0"/>
            <a:t> </a:t>
          </a:r>
          <a:r>
            <a:rPr lang="ru-RU" sz="1800" b="1" dirty="0" smtClean="0"/>
            <a:t>сбалансированности</a:t>
          </a:r>
          <a:r>
            <a:rPr lang="ru-RU" sz="1600" b="1" dirty="0" smtClean="0"/>
            <a:t> и </a:t>
          </a:r>
          <a:r>
            <a:rPr lang="ru-RU" sz="1800" b="1" dirty="0" smtClean="0"/>
            <a:t>устойчивости бюджета;</a:t>
          </a:r>
          <a:endParaRPr lang="ru-RU" sz="1800" b="1" dirty="0"/>
        </a:p>
      </dgm:t>
    </dgm:pt>
    <dgm:pt modelId="{CE6AD785-A5F0-4C55-9B23-62532D8A4EAC}" type="parTrans" cxnId="{0C1145FC-8E97-4758-9D84-EE768632285D}">
      <dgm:prSet/>
      <dgm:spPr/>
      <dgm:t>
        <a:bodyPr/>
        <a:lstStyle/>
        <a:p>
          <a:endParaRPr lang="ru-RU"/>
        </a:p>
      </dgm:t>
    </dgm:pt>
    <dgm:pt modelId="{5B0CBB00-BFA9-40DD-B58D-1F9435C74635}" type="sibTrans" cxnId="{0C1145FC-8E97-4758-9D84-EE768632285D}">
      <dgm:prSet/>
      <dgm:spPr/>
      <dgm:t>
        <a:bodyPr/>
        <a:lstStyle/>
        <a:p>
          <a:endParaRPr lang="ru-RU"/>
        </a:p>
      </dgm:t>
    </dgm:pt>
    <dgm:pt modelId="{138FB2E5-0A87-4041-AF76-DCD3889334D8}">
      <dgm:prSet custT="1"/>
      <dgm:spPr/>
      <dgm:t>
        <a:bodyPr/>
        <a:lstStyle/>
        <a:p>
          <a:pPr rtl="0"/>
          <a:r>
            <a:rPr lang="ru-RU" sz="1600" b="1" dirty="0" smtClean="0"/>
            <a:t>2. </a:t>
          </a:r>
          <a:r>
            <a:rPr lang="ru-RU" sz="1800" b="1" dirty="0" smtClean="0"/>
            <a:t>Сохранение и развитие доходного потенциала;</a:t>
          </a:r>
          <a:endParaRPr lang="ru-RU" sz="1800" b="1" dirty="0"/>
        </a:p>
      </dgm:t>
    </dgm:pt>
    <dgm:pt modelId="{183AAD5E-816D-4BF5-B800-13A367AE3A0E}" type="parTrans" cxnId="{19C620EF-C17C-4FFB-B7BA-D7AD6412CDBF}">
      <dgm:prSet/>
      <dgm:spPr/>
      <dgm:t>
        <a:bodyPr/>
        <a:lstStyle/>
        <a:p>
          <a:endParaRPr lang="ru-RU"/>
        </a:p>
      </dgm:t>
    </dgm:pt>
    <dgm:pt modelId="{F64FF925-39A4-4E80-A2F1-32F0434A7CE4}" type="sibTrans" cxnId="{19C620EF-C17C-4FFB-B7BA-D7AD6412CDBF}">
      <dgm:prSet/>
      <dgm:spPr/>
      <dgm:t>
        <a:bodyPr/>
        <a:lstStyle/>
        <a:p>
          <a:endParaRPr lang="ru-RU"/>
        </a:p>
      </dgm:t>
    </dgm:pt>
    <dgm:pt modelId="{39133383-A087-42BE-8413-79C70AE00AB8}">
      <dgm:prSet custT="1"/>
      <dgm:spPr/>
      <dgm:t>
        <a:bodyPr/>
        <a:lstStyle/>
        <a:p>
          <a:pPr rtl="0"/>
          <a:r>
            <a:rPr lang="ru-RU" sz="1800" b="1" dirty="0" smtClean="0"/>
            <a:t>3. Безусловное исполнение расходных обязательств, установленных законодательством Российской Федерации и Свердловской области, а именно:</a:t>
          </a:r>
          <a:endParaRPr lang="ru-RU" sz="1800" b="1" dirty="0"/>
        </a:p>
      </dgm:t>
    </dgm:pt>
    <dgm:pt modelId="{B510A4B5-0017-4F1D-951C-97BFEE3967BA}" type="parTrans" cxnId="{26D688C5-1B02-45DD-8F11-19577A7D1155}">
      <dgm:prSet/>
      <dgm:spPr/>
      <dgm:t>
        <a:bodyPr/>
        <a:lstStyle/>
        <a:p>
          <a:endParaRPr lang="ru-RU"/>
        </a:p>
      </dgm:t>
    </dgm:pt>
    <dgm:pt modelId="{9D5CDBE2-7C1F-45C9-A1CA-1A29E28914F0}" type="sibTrans" cxnId="{26D688C5-1B02-45DD-8F11-19577A7D1155}">
      <dgm:prSet/>
      <dgm:spPr/>
      <dgm:t>
        <a:bodyPr/>
        <a:lstStyle/>
        <a:p>
          <a:endParaRPr lang="ru-RU"/>
        </a:p>
      </dgm:t>
    </dgm:pt>
    <dgm:pt modelId="{00A520E4-3E10-4700-889E-628706151EC4}">
      <dgm:prSet custT="1"/>
      <dgm:spPr/>
      <dgm:t>
        <a:bodyPr/>
        <a:lstStyle/>
        <a:p>
          <a:pPr rtl="0"/>
          <a:r>
            <a:rPr lang="ru-RU" sz="1800" b="1" dirty="0" smtClean="0"/>
            <a:t>- своевременная выплата заработной платы работникам организаций бюджетной сферы;</a:t>
          </a:r>
          <a:endParaRPr lang="ru-RU" sz="1800" b="1" dirty="0"/>
        </a:p>
      </dgm:t>
    </dgm:pt>
    <dgm:pt modelId="{CD3FE5A8-D999-4129-B049-A2A226F4B3FB}" type="parTrans" cxnId="{645F5399-1E50-474F-93B9-AC2CE1CF749D}">
      <dgm:prSet/>
      <dgm:spPr/>
      <dgm:t>
        <a:bodyPr/>
        <a:lstStyle/>
        <a:p>
          <a:endParaRPr lang="ru-RU"/>
        </a:p>
      </dgm:t>
    </dgm:pt>
    <dgm:pt modelId="{0A67E194-89F5-4DD8-BC7C-5E1A1A3EC07F}" type="sibTrans" cxnId="{645F5399-1E50-474F-93B9-AC2CE1CF749D}">
      <dgm:prSet/>
      <dgm:spPr/>
      <dgm:t>
        <a:bodyPr/>
        <a:lstStyle/>
        <a:p>
          <a:endParaRPr lang="ru-RU"/>
        </a:p>
      </dgm:t>
    </dgm:pt>
    <dgm:pt modelId="{DF397DBF-450A-475E-BC62-3698623B7F58}">
      <dgm:prSet custT="1"/>
      <dgm:spPr/>
      <dgm:t>
        <a:bodyPr/>
        <a:lstStyle/>
        <a:p>
          <a:pPr rtl="0"/>
          <a:r>
            <a:rPr lang="ru-RU" sz="1800" b="1" dirty="0" smtClean="0"/>
            <a:t>- предоставление гарантированных государством мер социальной поддержки населению.</a:t>
          </a:r>
          <a:endParaRPr lang="ru-RU" sz="1800" b="1" dirty="0"/>
        </a:p>
      </dgm:t>
    </dgm:pt>
    <dgm:pt modelId="{C9C3FA40-78D4-4042-8150-FB8590A43146}" type="parTrans" cxnId="{EC8E7A08-5155-4EB8-891B-08A7749BD34D}">
      <dgm:prSet/>
      <dgm:spPr/>
      <dgm:t>
        <a:bodyPr/>
        <a:lstStyle/>
        <a:p>
          <a:endParaRPr lang="ru-RU"/>
        </a:p>
      </dgm:t>
    </dgm:pt>
    <dgm:pt modelId="{CB00C4C0-7202-4827-869D-CED77B66F48A}" type="sibTrans" cxnId="{EC8E7A08-5155-4EB8-891B-08A7749BD34D}">
      <dgm:prSet/>
      <dgm:spPr/>
      <dgm:t>
        <a:bodyPr/>
        <a:lstStyle/>
        <a:p>
          <a:endParaRPr lang="ru-RU"/>
        </a:p>
      </dgm:t>
    </dgm:pt>
    <dgm:pt modelId="{310F5E51-1560-44DD-9DF8-324F6B36A63D}">
      <dgm:prSet custT="1"/>
      <dgm:spPr/>
      <dgm:t>
        <a:bodyPr/>
        <a:lstStyle/>
        <a:p>
          <a:pPr rtl="0"/>
          <a:r>
            <a:rPr lang="ru-RU" sz="1800" b="1" dirty="0" smtClean="0"/>
            <a:t>4. Выполнение поручений Президента Российской Федерации, содержащихся в указах от 7 мая 2012 года</a:t>
          </a:r>
          <a:r>
            <a:rPr lang="ru-RU" sz="1600" b="1" dirty="0" smtClean="0"/>
            <a:t>.</a:t>
          </a:r>
          <a:endParaRPr lang="ru-RU" sz="1600" b="1" dirty="0"/>
        </a:p>
      </dgm:t>
    </dgm:pt>
    <dgm:pt modelId="{C4C4796E-EE83-4AB7-BBE6-EAA75E231D80}" type="parTrans" cxnId="{6C0653B6-D6C0-46D1-ABCC-4AF8ABBA4747}">
      <dgm:prSet/>
      <dgm:spPr/>
      <dgm:t>
        <a:bodyPr/>
        <a:lstStyle/>
        <a:p>
          <a:endParaRPr lang="ru-RU"/>
        </a:p>
      </dgm:t>
    </dgm:pt>
    <dgm:pt modelId="{32E67F52-52B5-4776-968F-9E755A2D97A4}" type="sibTrans" cxnId="{6C0653B6-D6C0-46D1-ABCC-4AF8ABBA4747}">
      <dgm:prSet/>
      <dgm:spPr/>
      <dgm:t>
        <a:bodyPr/>
        <a:lstStyle/>
        <a:p>
          <a:endParaRPr lang="ru-RU"/>
        </a:p>
      </dgm:t>
    </dgm:pt>
    <dgm:pt modelId="{631BD1DE-04A1-4D4B-B7FC-A8FA02760741}" type="pres">
      <dgm:prSet presAssocID="{269082FC-D865-4129-B420-D7A79512E244}" presName="diagram" presStyleCnt="0">
        <dgm:presLayoutVars>
          <dgm:dir/>
          <dgm:resizeHandles val="exact"/>
        </dgm:presLayoutVars>
      </dgm:prSet>
      <dgm:spPr/>
      <dgm:t>
        <a:bodyPr/>
        <a:lstStyle/>
        <a:p>
          <a:endParaRPr lang="ru-RU"/>
        </a:p>
      </dgm:t>
    </dgm:pt>
    <dgm:pt modelId="{4200480D-4B0D-43A5-9FB7-37D20FF4FBE2}" type="pres">
      <dgm:prSet presAssocID="{990110A5-5C98-435B-8875-ECA8B561684E}" presName="node" presStyleLbl="node1" presStyleIdx="0" presStyleCnt="6">
        <dgm:presLayoutVars>
          <dgm:bulletEnabled val="1"/>
        </dgm:presLayoutVars>
      </dgm:prSet>
      <dgm:spPr/>
      <dgm:t>
        <a:bodyPr/>
        <a:lstStyle/>
        <a:p>
          <a:endParaRPr lang="ru-RU"/>
        </a:p>
      </dgm:t>
    </dgm:pt>
    <dgm:pt modelId="{706B4E61-0515-48B4-A5D0-742D878106FA}" type="pres">
      <dgm:prSet presAssocID="{5B0CBB00-BFA9-40DD-B58D-1F9435C74635}" presName="sibTrans" presStyleCnt="0"/>
      <dgm:spPr/>
    </dgm:pt>
    <dgm:pt modelId="{F0C8B1AC-4280-42B8-A2D6-5ABB367714B8}" type="pres">
      <dgm:prSet presAssocID="{138FB2E5-0A87-4041-AF76-DCD3889334D8}" presName="node" presStyleLbl="node1" presStyleIdx="1" presStyleCnt="6">
        <dgm:presLayoutVars>
          <dgm:bulletEnabled val="1"/>
        </dgm:presLayoutVars>
      </dgm:prSet>
      <dgm:spPr/>
      <dgm:t>
        <a:bodyPr/>
        <a:lstStyle/>
        <a:p>
          <a:endParaRPr lang="ru-RU"/>
        </a:p>
      </dgm:t>
    </dgm:pt>
    <dgm:pt modelId="{7904AC32-8FE4-45C5-BAEB-B5452330C3A3}" type="pres">
      <dgm:prSet presAssocID="{F64FF925-39A4-4E80-A2F1-32F0434A7CE4}" presName="sibTrans" presStyleCnt="0"/>
      <dgm:spPr/>
    </dgm:pt>
    <dgm:pt modelId="{A2DB1DB9-6A0C-4769-9FD9-0FB020DBE3F0}" type="pres">
      <dgm:prSet presAssocID="{39133383-A087-42BE-8413-79C70AE00AB8}" presName="node" presStyleLbl="node1" presStyleIdx="2" presStyleCnt="6">
        <dgm:presLayoutVars>
          <dgm:bulletEnabled val="1"/>
        </dgm:presLayoutVars>
      </dgm:prSet>
      <dgm:spPr/>
      <dgm:t>
        <a:bodyPr/>
        <a:lstStyle/>
        <a:p>
          <a:endParaRPr lang="ru-RU"/>
        </a:p>
      </dgm:t>
    </dgm:pt>
    <dgm:pt modelId="{DF8BAE2C-F909-4F3B-BF34-DEDA609D17CE}" type="pres">
      <dgm:prSet presAssocID="{9D5CDBE2-7C1F-45C9-A1CA-1A29E28914F0}" presName="sibTrans" presStyleCnt="0"/>
      <dgm:spPr/>
    </dgm:pt>
    <dgm:pt modelId="{BAEF8BEA-C4BD-4FE8-A687-9F374D73F71E}" type="pres">
      <dgm:prSet presAssocID="{00A520E4-3E10-4700-889E-628706151EC4}" presName="node" presStyleLbl="node1" presStyleIdx="3" presStyleCnt="6">
        <dgm:presLayoutVars>
          <dgm:bulletEnabled val="1"/>
        </dgm:presLayoutVars>
      </dgm:prSet>
      <dgm:spPr/>
      <dgm:t>
        <a:bodyPr/>
        <a:lstStyle/>
        <a:p>
          <a:endParaRPr lang="ru-RU"/>
        </a:p>
      </dgm:t>
    </dgm:pt>
    <dgm:pt modelId="{A149AFEE-27D2-4CA4-A4BC-2D369316DD26}" type="pres">
      <dgm:prSet presAssocID="{0A67E194-89F5-4DD8-BC7C-5E1A1A3EC07F}" presName="sibTrans" presStyleCnt="0"/>
      <dgm:spPr/>
    </dgm:pt>
    <dgm:pt modelId="{CFB1AA91-6DC9-4BE3-A663-421C5C388C0B}" type="pres">
      <dgm:prSet presAssocID="{DF397DBF-450A-475E-BC62-3698623B7F58}" presName="node" presStyleLbl="node1" presStyleIdx="4" presStyleCnt="6">
        <dgm:presLayoutVars>
          <dgm:bulletEnabled val="1"/>
        </dgm:presLayoutVars>
      </dgm:prSet>
      <dgm:spPr/>
      <dgm:t>
        <a:bodyPr/>
        <a:lstStyle/>
        <a:p>
          <a:endParaRPr lang="ru-RU"/>
        </a:p>
      </dgm:t>
    </dgm:pt>
    <dgm:pt modelId="{A21CB3FD-976A-4121-BB94-93B69FB07BAD}" type="pres">
      <dgm:prSet presAssocID="{CB00C4C0-7202-4827-869D-CED77B66F48A}" presName="sibTrans" presStyleCnt="0"/>
      <dgm:spPr/>
    </dgm:pt>
    <dgm:pt modelId="{F0DE2DBB-A251-4CFA-8BC2-C58ED9FD614B}" type="pres">
      <dgm:prSet presAssocID="{310F5E51-1560-44DD-9DF8-324F6B36A63D}" presName="node" presStyleLbl="node1" presStyleIdx="5" presStyleCnt="6">
        <dgm:presLayoutVars>
          <dgm:bulletEnabled val="1"/>
        </dgm:presLayoutVars>
      </dgm:prSet>
      <dgm:spPr/>
      <dgm:t>
        <a:bodyPr/>
        <a:lstStyle/>
        <a:p>
          <a:endParaRPr lang="ru-RU"/>
        </a:p>
      </dgm:t>
    </dgm:pt>
  </dgm:ptLst>
  <dgm:cxnLst>
    <dgm:cxn modelId="{0C1145FC-8E97-4758-9D84-EE768632285D}" srcId="{269082FC-D865-4129-B420-D7A79512E244}" destId="{990110A5-5C98-435B-8875-ECA8B561684E}" srcOrd="0" destOrd="0" parTransId="{CE6AD785-A5F0-4C55-9B23-62532D8A4EAC}" sibTransId="{5B0CBB00-BFA9-40DD-B58D-1F9435C74635}"/>
    <dgm:cxn modelId="{26D688C5-1B02-45DD-8F11-19577A7D1155}" srcId="{269082FC-D865-4129-B420-D7A79512E244}" destId="{39133383-A087-42BE-8413-79C70AE00AB8}" srcOrd="2" destOrd="0" parTransId="{B510A4B5-0017-4F1D-951C-97BFEE3967BA}" sibTransId="{9D5CDBE2-7C1F-45C9-A1CA-1A29E28914F0}"/>
    <dgm:cxn modelId="{CD71A18C-8764-438D-94C5-09EFBE2AB1AA}" type="presOf" srcId="{310F5E51-1560-44DD-9DF8-324F6B36A63D}" destId="{F0DE2DBB-A251-4CFA-8BC2-C58ED9FD614B}" srcOrd="0" destOrd="0" presId="urn:microsoft.com/office/officeart/2005/8/layout/default#1"/>
    <dgm:cxn modelId="{A05E5C17-74AE-4C5E-8BB7-55E5CB1C1620}" type="presOf" srcId="{39133383-A087-42BE-8413-79C70AE00AB8}" destId="{A2DB1DB9-6A0C-4769-9FD9-0FB020DBE3F0}" srcOrd="0" destOrd="0" presId="urn:microsoft.com/office/officeart/2005/8/layout/default#1"/>
    <dgm:cxn modelId="{04DF2FEB-262A-4603-9EA0-B8D560CE3808}" type="presOf" srcId="{DF397DBF-450A-475E-BC62-3698623B7F58}" destId="{CFB1AA91-6DC9-4BE3-A663-421C5C388C0B}" srcOrd="0" destOrd="0" presId="urn:microsoft.com/office/officeart/2005/8/layout/default#1"/>
    <dgm:cxn modelId="{8C4A1872-CC91-4900-B9B7-39FDCB1124FC}" type="presOf" srcId="{138FB2E5-0A87-4041-AF76-DCD3889334D8}" destId="{F0C8B1AC-4280-42B8-A2D6-5ABB367714B8}" srcOrd="0" destOrd="0" presId="urn:microsoft.com/office/officeart/2005/8/layout/default#1"/>
    <dgm:cxn modelId="{C4E0E448-F029-403B-AC8B-76F9C884996D}" type="presOf" srcId="{269082FC-D865-4129-B420-D7A79512E244}" destId="{631BD1DE-04A1-4D4B-B7FC-A8FA02760741}" srcOrd="0" destOrd="0" presId="urn:microsoft.com/office/officeart/2005/8/layout/default#1"/>
    <dgm:cxn modelId="{EC8E7A08-5155-4EB8-891B-08A7749BD34D}" srcId="{269082FC-D865-4129-B420-D7A79512E244}" destId="{DF397DBF-450A-475E-BC62-3698623B7F58}" srcOrd="4" destOrd="0" parTransId="{C9C3FA40-78D4-4042-8150-FB8590A43146}" sibTransId="{CB00C4C0-7202-4827-869D-CED77B66F48A}"/>
    <dgm:cxn modelId="{6C0653B6-D6C0-46D1-ABCC-4AF8ABBA4747}" srcId="{269082FC-D865-4129-B420-D7A79512E244}" destId="{310F5E51-1560-44DD-9DF8-324F6B36A63D}" srcOrd="5" destOrd="0" parTransId="{C4C4796E-EE83-4AB7-BBE6-EAA75E231D80}" sibTransId="{32E67F52-52B5-4776-968F-9E755A2D97A4}"/>
    <dgm:cxn modelId="{19C620EF-C17C-4FFB-B7BA-D7AD6412CDBF}" srcId="{269082FC-D865-4129-B420-D7A79512E244}" destId="{138FB2E5-0A87-4041-AF76-DCD3889334D8}" srcOrd="1" destOrd="0" parTransId="{183AAD5E-816D-4BF5-B800-13A367AE3A0E}" sibTransId="{F64FF925-39A4-4E80-A2F1-32F0434A7CE4}"/>
    <dgm:cxn modelId="{9333E734-8786-4780-86EB-C39BF43E09DB}" type="presOf" srcId="{00A520E4-3E10-4700-889E-628706151EC4}" destId="{BAEF8BEA-C4BD-4FE8-A687-9F374D73F71E}" srcOrd="0" destOrd="0" presId="urn:microsoft.com/office/officeart/2005/8/layout/default#1"/>
    <dgm:cxn modelId="{57E035CC-F86C-446F-982F-2D77DFA7764A}" type="presOf" srcId="{990110A5-5C98-435B-8875-ECA8B561684E}" destId="{4200480D-4B0D-43A5-9FB7-37D20FF4FBE2}" srcOrd="0" destOrd="0" presId="urn:microsoft.com/office/officeart/2005/8/layout/default#1"/>
    <dgm:cxn modelId="{645F5399-1E50-474F-93B9-AC2CE1CF749D}" srcId="{269082FC-D865-4129-B420-D7A79512E244}" destId="{00A520E4-3E10-4700-889E-628706151EC4}" srcOrd="3" destOrd="0" parTransId="{CD3FE5A8-D999-4129-B049-A2A226F4B3FB}" sibTransId="{0A67E194-89F5-4DD8-BC7C-5E1A1A3EC07F}"/>
    <dgm:cxn modelId="{815C2DF9-F605-40D8-92BD-9551CE626900}" type="presParOf" srcId="{631BD1DE-04A1-4D4B-B7FC-A8FA02760741}" destId="{4200480D-4B0D-43A5-9FB7-37D20FF4FBE2}" srcOrd="0" destOrd="0" presId="urn:microsoft.com/office/officeart/2005/8/layout/default#1"/>
    <dgm:cxn modelId="{0EF61287-7BA6-4672-9E9C-DB3E0A2FCCBF}" type="presParOf" srcId="{631BD1DE-04A1-4D4B-B7FC-A8FA02760741}" destId="{706B4E61-0515-48B4-A5D0-742D878106FA}" srcOrd="1" destOrd="0" presId="urn:microsoft.com/office/officeart/2005/8/layout/default#1"/>
    <dgm:cxn modelId="{8E58FB2B-4CB8-4E6E-B3C0-82DC891439C3}" type="presParOf" srcId="{631BD1DE-04A1-4D4B-B7FC-A8FA02760741}" destId="{F0C8B1AC-4280-42B8-A2D6-5ABB367714B8}" srcOrd="2" destOrd="0" presId="urn:microsoft.com/office/officeart/2005/8/layout/default#1"/>
    <dgm:cxn modelId="{DFB21F28-AF5B-4D32-96AF-A071064DB256}" type="presParOf" srcId="{631BD1DE-04A1-4D4B-B7FC-A8FA02760741}" destId="{7904AC32-8FE4-45C5-BAEB-B5452330C3A3}" srcOrd="3" destOrd="0" presId="urn:microsoft.com/office/officeart/2005/8/layout/default#1"/>
    <dgm:cxn modelId="{BE92590D-89CD-4D16-ABCE-11D6366FF23E}" type="presParOf" srcId="{631BD1DE-04A1-4D4B-B7FC-A8FA02760741}" destId="{A2DB1DB9-6A0C-4769-9FD9-0FB020DBE3F0}" srcOrd="4" destOrd="0" presId="urn:microsoft.com/office/officeart/2005/8/layout/default#1"/>
    <dgm:cxn modelId="{F8110DC2-10C5-4C0E-8CCD-B0B188F799CC}" type="presParOf" srcId="{631BD1DE-04A1-4D4B-B7FC-A8FA02760741}" destId="{DF8BAE2C-F909-4F3B-BF34-DEDA609D17CE}" srcOrd="5" destOrd="0" presId="urn:microsoft.com/office/officeart/2005/8/layout/default#1"/>
    <dgm:cxn modelId="{EB872258-58B0-476D-8898-FFF3180133CF}" type="presParOf" srcId="{631BD1DE-04A1-4D4B-B7FC-A8FA02760741}" destId="{BAEF8BEA-C4BD-4FE8-A687-9F374D73F71E}" srcOrd="6" destOrd="0" presId="urn:microsoft.com/office/officeart/2005/8/layout/default#1"/>
    <dgm:cxn modelId="{CF7D9021-7E08-4DE0-A015-BFC184847EBA}" type="presParOf" srcId="{631BD1DE-04A1-4D4B-B7FC-A8FA02760741}" destId="{A149AFEE-27D2-4CA4-A4BC-2D369316DD26}" srcOrd="7" destOrd="0" presId="urn:microsoft.com/office/officeart/2005/8/layout/default#1"/>
    <dgm:cxn modelId="{4FA4BD5E-F572-444E-8290-4B06DA4DAA21}" type="presParOf" srcId="{631BD1DE-04A1-4D4B-B7FC-A8FA02760741}" destId="{CFB1AA91-6DC9-4BE3-A663-421C5C388C0B}" srcOrd="8" destOrd="0" presId="urn:microsoft.com/office/officeart/2005/8/layout/default#1"/>
    <dgm:cxn modelId="{038BE9B1-102E-41E3-9702-EB6AC0416998}" type="presParOf" srcId="{631BD1DE-04A1-4D4B-B7FC-A8FA02760741}" destId="{A21CB3FD-976A-4121-BB94-93B69FB07BAD}" srcOrd="9" destOrd="0" presId="urn:microsoft.com/office/officeart/2005/8/layout/default#1"/>
    <dgm:cxn modelId="{68604C0E-E018-4980-BAA1-A6FE9FCF35BA}" type="presParOf" srcId="{631BD1DE-04A1-4D4B-B7FC-A8FA02760741}" destId="{F0DE2DBB-A251-4CFA-8BC2-C58ED9FD614B}" srcOrd="10" destOrd="0" presId="urn:microsoft.com/office/officeart/2005/8/layout/defaul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66018C6-9F3E-4E13-9E6F-2E707B634A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0FB3484-6B8F-4222-8E2A-0A984BDFB618}">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dirty="0" smtClean="0">
              <a:solidFill>
                <a:schemeClr val="accent1">
                  <a:lumMod val="50000"/>
                </a:schemeClr>
              </a:solidFill>
            </a:rPr>
            <a:t>Источники финансирования дефицита бюджета</a:t>
          </a:r>
          <a:br>
            <a:rPr lang="ru-RU" b="1" dirty="0" smtClean="0">
              <a:solidFill>
                <a:schemeClr val="accent1">
                  <a:lumMod val="50000"/>
                </a:schemeClr>
              </a:solidFill>
            </a:rPr>
          </a:br>
          <a:endParaRPr lang="ru-RU" b="1" dirty="0">
            <a:solidFill>
              <a:schemeClr val="accent1">
                <a:lumMod val="50000"/>
              </a:schemeClr>
            </a:solidFill>
          </a:endParaRPr>
        </a:p>
      </dgm:t>
    </dgm:pt>
    <dgm:pt modelId="{B5C181E7-5932-44DB-B436-35EEB9274570}" type="parTrans" cxnId="{560E1200-B3C8-4B7A-B851-C73F2FF0BAC5}">
      <dgm:prSet/>
      <dgm:spPr/>
      <dgm:t>
        <a:bodyPr/>
        <a:lstStyle/>
        <a:p>
          <a:endParaRPr lang="ru-RU"/>
        </a:p>
      </dgm:t>
    </dgm:pt>
    <dgm:pt modelId="{563CC7E7-6486-4A0D-B234-E66FFFE6272F}" type="sibTrans" cxnId="{560E1200-B3C8-4B7A-B851-C73F2FF0BAC5}">
      <dgm:prSet/>
      <dgm:spPr/>
      <dgm:t>
        <a:bodyPr/>
        <a:lstStyle/>
        <a:p>
          <a:endParaRPr lang="ru-RU"/>
        </a:p>
      </dgm:t>
    </dgm:pt>
    <dgm:pt modelId="{90E86882-C3F0-423E-9C39-601C03F98CE8}" type="pres">
      <dgm:prSet presAssocID="{A66018C6-9F3E-4E13-9E6F-2E707B634A35}" presName="linear" presStyleCnt="0">
        <dgm:presLayoutVars>
          <dgm:animLvl val="lvl"/>
          <dgm:resizeHandles val="exact"/>
        </dgm:presLayoutVars>
      </dgm:prSet>
      <dgm:spPr/>
      <dgm:t>
        <a:bodyPr/>
        <a:lstStyle/>
        <a:p>
          <a:endParaRPr lang="ru-RU"/>
        </a:p>
      </dgm:t>
    </dgm:pt>
    <dgm:pt modelId="{CF0F2B4B-E870-4D58-A711-7141CC9A682C}" type="pres">
      <dgm:prSet presAssocID="{30FB3484-6B8F-4222-8E2A-0A984BDFB618}" presName="parentText" presStyleLbl="node1" presStyleIdx="0" presStyleCnt="1">
        <dgm:presLayoutVars>
          <dgm:chMax val="0"/>
          <dgm:bulletEnabled val="1"/>
        </dgm:presLayoutVars>
      </dgm:prSet>
      <dgm:spPr/>
      <dgm:t>
        <a:bodyPr/>
        <a:lstStyle/>
        <a:p>
          <a:endParaRPr lang="ru-RU"/>
        </a:p>
      </dgm:t>
    </dgm:pt>
  </dgm:ptLst>
  <dgm:cxnLst>
    <dgm:cxn modelId="{F71B2497-A692-4FE5-B7A0-762D3FBAAD70}" type="presOf" srcId="{30FB3484-6B8F-4222-8E2A-0A984BDFB618}" destId="{CF0F2B4B-E870-4D58-A711-7141CC9A682C}" srcOrd="0" destOrd="0" presId="urn:microsoft.com/office/officeart/2005/8/layout/vList2"/>
    <dgm:cxn modelId="{DBADE07B-3DBB-4178-9B51-A5619E7D95BF}" type="presOf" srcId="{A66018C6-9F3E-4E13-9E6F-2E707B634A35}" destId="{90E86882-C3F0-423E-9C39-601C03F98CE8}" srcOrd="0" destOrd="0" presId="urn:microsoft.com/office/officeart/2005/8/layout/vList2"/>
    <dgm:cxn modelId="{560E1200-B3C8-4B7A-B851-C73F2FF0BAC5}" srcId="{A66018C6-9F3E-4E13-9E6F-2E707B634A35}" destId="{30FB3484-6B8F-4222-8E2A-0A984BDFB618}" srcOrd="0" destOrd="0" parTransId="{B5C181E7-5932-44DB-B436-35EEB9274570}" sibTransId="{563CC7E7-6486-4A0D-B234-E66FFFE6272F}"/>
    <dgm:cxn modelId="{2F16F337-F79F-4277-9835-6D49AD2ED723}" type="presParOf" srcId="{90E86882-C3F0-423E-9C39-601C03F98CE8}" destId="{CF0F2B4B-E870-4D58-A711-7141CC9A682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90CF7D0-9D0B-466F-94E6-FFD7ABB403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7DDBC20-0AC3-4DA1-BDD4-DCDBE38362AB}">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i="1" dirty="0" smtClean="0">
              <a:solidFill>
                <a:schemeClr val="accent1">
                  <a:lumMod val="50000"/>
                </a:schemeClr>
              </a:solidFill>
            </a:rPr>
            <a:t>Информация о поступлении из источников внутреннего финансирования дефицита бюджета Махнёвского муниципального образования в 2013 году</a:t>
          </a:r>
          <a:endParaRPr lang="ru-RU" b="1" dirty="0">
            <a:solidFill>
              <a:schemeClr val="accent1">
                <a:lumMod val="50000"/>
              </a:schemeClr>
            </a:solidFill>
          </a:endParaRPr>
        </a:p>
      </dgm:t>
    </dgm:pt>
    <dgm:pt modelId="{60CFE192-4863-4BAD-9D36-0C647EB835D7}" type="parTrans" cxnId="{041B7E01-C9A6-4419-B0B5-728AE1B0FDB8}">
      <dgm:prSet/>
      <dgm:spPr/>
      <dgm:t>
        <a:bodyPr/>
        <a:lstStyle/>
        <a:p>
          <a:endParaRPr lang="ru-RU"/>
        </a:p>
      </dgm:t>
    </dgm:pt>
    <dgm:pt modelId="{39DCFF66-E0C7-4E38-825E-582B827737C6}" type="sibTrans" cxnId="{041B7E01-C9A6-4419-B0B5-728AE1B0FDB8}">
      <dgm:prSet/>
      <dgm:spPr/>
      <dgm:t>
        <a:bodyPr/>
        <a:lstStyle/>
        <a:p>
          <a:endParaRPr lang="ru-RU"/>
        </a:p>
      </dgm:t>
    </dgm:pt>
    <dgm:pt modelId="{C69F2927-E57F-482D-8A50-EBF905C83D4F}" type="pres">
      <dgm:prSet presAssocID="{E90CF7D0-9D0B-466F-94E6-FFD7ABB403F0}" presName="linear" presStyleCnt="0">
        <dgm:presLayoutVars>
          <dgm:animLvl val="lvl"/>
          <dgm:resizeHandles val="exact"/>
        </dgm:presLayoutVars>
      </dgm:prSet>
      <dgm:spPr/>
      <dgm:t>
        <a:bodyPr/>
        <a:lstStyle/>
        <a:p>
          <a:endParaRPr lang="ru-RU"/>
        </a:p>
      </dgm:t>
    </dgm:pt>
    <dgm:pt modelId="{67F3FBE5-056A-4366-82D4-73DD22185507}" type="pres">
      <dgm:prSet presAssocID="{77DDBC20-0AC3-4DA1-BDD4-DCDBE38362AB}" presName="parentText" presStyleLbl="node1" presStyleIdx="0" presStyleCnt="1">
        <dgm:presLayoutVars>
          <dgm:chMax val="0"/>
          <dgm:bulletEnabled val="1"/>
        </dgm:presLayoutVars>
      </dgm:prSet>
      <dgm:spPr/>
      <dgm:t>
        <a:bodyPr/>
        <a:lstStyle/>
        <a:p>
          <a:endParaRPr lang="ru-RU"/>
        </a:p>
      </dgm:t>
    </dgm:pt>
  </dgm:ptLst>
  <dgm:cxnLst>
    <dgm:cxn modelId="{041B7E01-C9A6-4419-B0B5-728AE1B0FDB8}" srcId="{E90CF7D0-9D0B-466F-94E6-FFD7ABB403F0}" destId="{77DDBC20-0AC3-4DA1-BDD4-DCDBE38362AB}" srcOrd="0" destOrd="0" parTransId="{60CFE192-4863-4BAD-9D36-0C647EB835D7}" sibTransId="{39DCFF66-E0C7-4E38-825E-582B827737C6}"/>
    <dgm:cxn modelId="{7B75BC33-BAC7-489B-AA84-5256E6284707}" type="presOf" srcId="{E90CF7D0-9D0B-466F-94E6-FFD7ABB403F0}" destId="{C69F2927-E57F-482D-8A50-EBF905C83D4F}" srcOrd="0" destOrd="0" presId="urn:microsoft.com/office/officeart/2005/8/layout/vList2"/>
    <dgm:cxn modelId="{CAED0B9A-381D-44C0-A34E-60C5560D0D53}" type="presOf" srcId="{77DDBC20-0AC3-4DA1-BDD4-DCDBE38362AB}" destId="{67F3FBE5-056A-4366-82D4-73DD22185507}" srcOrd="0" destOrd="0" presId="urn:microsoft.com/office/officeart/2005/8/layout/vList2"/>
    <dgm:cxn modelId="{635C3786-24F0-49FD-ADDC-531DA1A0D48A}" type="presParOf" srcId="{C69F2927-E57F-482D-8A50-EBF905C83D4F}" destId="{67F3FBE5-056A-4366-82D4-73DD2218550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756A739-A75A-48BD-80F4-B1682E55BF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82C91D8-C232-45F8-8829-451E64DAA9A8}">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dirty="0" smtClean="0">
              <a:solidFill>
                <a:schemeClr val="accent1">
                  <a:lumMod val="50000"/>
                </a:schemeClr>
              </a:solidFill>
            </a:rPr>
            <a:t>Динамика поступлений</a:t>
          </a:r>
          <a:r>
            <a:rPr lang="ru-RU" b="1" i="1" dirty="0" smtClean="0">
              <a:solidFill>
                <a:schemeClr val="accent1">
                  <a:lumMod val="50000"/>
                </a:schemeClr>
              </a:solidFill>
            </a:rPr>
            <a:t> </a:t>
          </a:r>
          <a:r>
            <a:rPr lang="ru-RU" b="1" i="0" dirty="0" smtClean="0">
              <a:solidFill>
                <a:schemeClr val="accent1">
                  <a:lumMod val="50000"/>
                </a:schemeClr>
              </a:solidFill>
            </a:rPr>
            <a:t>из источников внутреннего финансирования дефицита бюджета Махнёвского муниципального образования в2012- 2013 гг.</a:t>
          </a:r>
          <a:r>
            <a:rPr lang="ru-RU" b="1" dirty="0" smtClean="0">
              <a:solidFill>
                <a:schemeClr val="accent1">
                  <a:lumMod val="50000"/>
                </a:schemeClr>
              </a:solidFill>
            </a:rPr>
            <a:t/>
          </a:r>
          <a:br>
            <a:rPr lang="ru-RU" b="1" dirty="0" smtClean="0">
              <a:solidFill>
                <a:schemeClr val="accent1">
                  <a:lumMod val="50000"/>
                </a:schemeClr>
              </a:solidFill>
            </a:rPr>
          </a:br>
          <a:r>
            <a:rPr lang="ru-RU" b="1" dirty="0" smtClean="0">
              <a:solidFill>
                <a:schemeClr val="accent1">
                  <a:lumMod val="50000"/>
                </a:schemeClr>
              </a:solidFill>
            </a:rPr>
            <a:t>  </a:t>
          </a:r>
          <a:endParaRPr lang="ru-RU" b="1" dirty="0">
            <a:solidFill>
              <a:schemeClr val="accent1">
                <a:lumMod val="50000"/>
              </a:schemeClr>
            </a:solidFill>
          </a:endParaRPr>
        </a:p>
      </dgm:t>
    </dgm:pt>
    <dgm:pt modelId="{0ACD7838-1343-4F20-A0B8-D9D2AFA1D34D}" type="parTrans" cxnId="{3FAF7547-A33E-41F9-A210-44F6B966FFD9}">
      <dgm:prSet/>
      <dgm:spPr/>
      <dgm:t>
        <a:bodyPr/>
        <a:lstStyle/>
        <a:p>
          <a:endParaRPr lang="ru-RU"/>
        </a:p>
      </dgm:t>
    </dgm:pt>
    <dgm:pt modelId="{A9DB7787-1DB8-4502-B856-7E8492F84D5F}" type="sibTrans" cxnId="{3FAF7547-A33E-41F9-A210-44F6B966FFD9}">
      <dgm:prSet/>
      <dgm:spPr/>
      <dgm:t>
        <a:bodyPr/>
        <a:lstStyle/>
        <a:p>
          <a:endParaRPr lang="ru-RU"/>
        </a:p>
      </dgm:t>
    </dgm:pt>
    <dgm:pt modelId="{6CAA8082-EBBB-429C-A254-31F861D1E191}" type="pres">
      <dgm:prSet presAssocID="{C756A739-A75A-48BD-80F4-B1682E55BFF9}" presName="linear" presStyleCnt="0">
        <dgm:presLayoutVars>
          <dgm:animLvl val="lvl"/>
          <dgm:resizeHandles val="exact"/>
        </dgm:presLayoutVars>
      </dgm:prSet>
      <dgm:spPr/>
      <dgm:t>
        <a:bodyPr/>
        <a:lstStyle/>
        <a:p>
          <a:endParaRPr lang="ru-RU"/>
        </a:p>
      </dgm:t>
    </dgm:pt>
    <dgm:pt modelId="{9BF57EBF-0030-44F7-B783-3629C3473E73}" type="pres">
      <dgm:prSet presAssocID="{882C91D8-C232-45F8-8829-451E64DAA9A8}" presName="parentText" presStyleLbl="node1" presStyleIdx="0" presStyleCnt="1">
        <dgm:presLayoutVars>
          <dgm:chMax val="0"/>
          <dgm:bulletEnabled val="1"/>
        </dgm:presLayoutVars>
      </dgm:prSet>
      <dgm:spPr/>
      <dgm:t>
        <a:bodyPr/>
        <a:lstStyle/>
        <a:p>
          <a:endParaRPr lang="ru-RU"/>
        </a:p>
      </dgm:t>
    </dgm:pt>
  </dgm:ptLst>
  <dgm:cxnLst>
    <dgm:cxn modelId="{3FAF7547-A33E-41F9-A210-44F6B966FFD9}" srcId="{C756A739-A75A-48BD-80F4-B1682E55BFF9}" destId="{882C91D8-C232-45F8-8829-451E64DAA9A8}" srcOrd="0" destOrd="0" parTransId="{0ACD7838-1343-4F20-A0B8-D9D2AFA1D34D}" sibTransId="{A9DB7787-1DB8-4502-B856-7E8492F84D5F}"/>
    <dgm:cxn modelId="{5CC4901D-F7A1-4433-8617-C978098ED6B4}" type="presOf" srcId="{882C91D8-C232-45F8-8829-451E64DAA9A8}" destId="{9BF57EBF-0030-44F7-B783-3629C3473E73}" srcOrd="0" destOrd="0" presId="urn:microsoft.com/office/officeart/2005/8/layout/vList2"/>
    <dgm:cxn modelId="{AF62B47E-6338-45E6-98CB-8084DD2ADFCD}" type="presOf" srcId="{C756A739-A75A-48BD-80F4-B1682E55BFF9}" destId="{6CAA8082-EBBB-429C-A254-31F861D1E191}" srcOrd="0" destOrd="0" presId="urn:microsoft.com/office/officeart/2005/8/layout/vList2"/>
    <dgm:cxn modelId="{C017E08D-4F09-4A7E-9B7F-A12687D98243}" type="presParOf" srcId="{6CAA8082-EBBB-429C-A254-31F861D1E191}" destId="{9BF57EBF-0030-44F7-B783-3629C3473E7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67AB667-F3EF-4366-A758-1D5DE56C8F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21692AD-80C0-4265-BF4A-E71D0F40B27F}">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i="1" dirty="0" smtClean="0">
              <a:solidFill>
                <a:schemeClr val="accent1">
                  <a:lumMod val="50000"/>
                </a:schemeClr>
              </a:solidFill>
            </a:rPr>
            <a:t>Муниципальный долг Махнёвского муниципального образования в</a:t>
          </a:r>
          <a:br>
            <a:rPr lang="ru-RU" b="1" i="1" dirty="0" smtClean="0">
              <a:solidFill>
                <a:schemeClr val="accent1">
                  <a:lumMod val="50000"/>
                </a:schemeClr>
              </a:solidFill>
            </a:rPr>
          </a:br>
          <a:r>
            <a:rPr lang="ru-RU" b="1" i="1" dirty="0" smtClean="0">
              <a:solidFill>
                <a:schemeClr val="accent1">
                  <a:lumMod val="50000"/>
                </a:schemeClr>
              </a:solidFill>
            </a:rPr>
            <a:t> 2013 году</a:t>
          </a:r>
          <a:endParaRPr lang="ru-RU" b="1" dirty="0">
            <a:solidFill>
              <a:schemeClr val="accent1">
                <a:lumMod val="50000"/>
              </a:schemeClr>
            </a:solidFill>
          </a:endParaRPr>
        </a:p>
      </dgm:t>
    </dgm:pt>
    <dgm:pt modelId="{BB14F1C5-F1AB-4C04-A3A3-24C3259B7FE7}" type="parTrans" cxnId="{5F4A2EAB-BFE4-4E27-A606-D539FAB93187}">
      <dgm:prSet/>
      <dgm:spPr/>
      <dgm:t>
        <a:bodyPr/>
        <a:lstStyle/>
        <a:p>
          <a:endParaRPr lang="ru-RU"/>
        </a:p>
      </dgm:t>
    </dgm:pt>
    <dgm:pt modelId="{B495B65C-5983-4CB4-AF28-3A9899C9FF6E}" type="sibTrans" cxnId="{5F4A2EAB-BFE4-4E27-A606-D539FAB93187}">
      <dgm:prSet/>
      <dgm:spPr/>
      <dgm:t>
        <a:bodyPr/>
        <a:lstStyle/>
        <a:p>
          <a:endParaRPr lang="ru-RU"/>
        </a:p>
      </dgm:t>
    </dgm:pt>
    <dgm:pt modelId="{0C8AF527-DEA6-4339-9826-818F0750A4B0}" type="pres">
      <dgm:prSet presAssocID="{F67AB667-F3EF-4366-A758-1D5DE56C8F7D}" presName="linear" presStyleCnt="0">
        <dgm:presLayoutVars>
          <dgm:animLvl val="lvl"/>
          <dgm:resizeHandles val="exact"/>
        </dgm:presLayoutVars>
      </dgm:prSet>
      <dgm:spPr/>
      <dgm:t>
        <a:bodyPr/>
        <a:lstStyle/>
        <a:p>
          <a:endParaRPr lang="ru-RU"/>
        </a:p>
      </dgm:t>
    </dgm:pt>
    <dgm:pt modelId="{C290460F-0397-4496-AABC-66B4F72A7AB9}" type="pres">
      <dgm:prSet presAssocID="{321692AD-80C0-4265-BF4A-E71D0F40B27F}" presName="parentText" presStyleLbl="node1" presStyleIdx="0" presStyleCnt="1">
        <dgm:presLayoutVars>
          <dgm:chMax val="0"/>
          <dgm:bulletEnabled val="1"/>
        </dgm:presLayoutVars>
      </dgm:prSet>
      <dgm:spPr/>
      <dgm:t>
        <a:bodyPr/>
        <a:lstStyle/>
        <a:p>
          <a:endParaRPr lang="ru-RU"/>
        </a:p>
      </dgm:t>
    </dgm:pt>
  </dgm:ptLst>
  <dgm:cxnLst>
    <dgm:cxn modelId="{5F4A2EAB-BFE4-4E27-A606-D539FAB93187}" srcId="{F67AB667-F3EF-4366-A758-1D5DE56C8F7D}" destId="{321692AD-80C0-4265-BF4A-E71D0F40B27F}" srcOrd="0" destOrd="0" parTransId="{BB14F1C5-F1AB-4C04-A3A3-24C3259B7FE7}" sibTransId="{B495B65C-5983-4CB4-AF28-3A9899C9FF6E}"/>
    <dgm:cxn modelId="{BF04E34F-95BE-4921-ACC1-4E9EFD871C3A}" type="presOf" srcId="{F67AB667-F3EF-4366-A758-1D5DE56C8F7D}" destId="{0C8AF527-DEA6-4339-9826-818F0750A4B0}" srcOrd="0" destOrd="0" presId="urn:microsoft.com/office/officeart/2005/8/layout/vList2"/>
    <dgm:cxn modelId="{A39DAF6B-6FB5-4B0F-BC26-B9BE3E8A35F7}" type="presOf" srcId="{321692AD-80C0-4265-BF4A-E71D0F40B27F}" destId="{C290460F-0397-4496-AABC-66B4F72A7AB9}" srcOrd="0" destOrd="0" presId="urn:microsoft.com/office/officeart/2005/8/layout/vList2"/>
    <dgm:cxn modelId="{70CD4A4C-69C6-4D03-993F-FEAA68F01A62}" type="presParOf" srcId="{0C8AF527-DEA6-4339-9826-818F0750A4B0}" destId="{C290460F-0397-4496-AABC-66B4F72A7AB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037AE61-052A-4DE1-863A-D56C64055D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670F4CBB-3817-410E-8C81-EAEB8D2DF2FE}">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i="1" dirty="0" smtClean="0">
              <a:solidFill>
                <a:schemeClr val="accent1">
                  <a:lumMod val="50000"/>
                </a:schemeClr>
              </a:solidFill>
            </a:rPr>
            <a:t>Объем и структура муниципального долга Махнёвского муниципального образования </a:t>
          </a:r>
          <a:br>
            <a:rPr lang="ru-RU" b="1" i="1" dirty="0" smtClean="0">
              <a:solidFill>
                <a:schemeClr val="accent1">
                  <a:lumMod val="50000"/>
                </a:schemeClr>
              </a:solidFill>
            </a:rPr>
          </a:br>
          <a:r>
            <a:rPr lang="ru-RU" b="1" i="1" dirty="0" smtClean="0">
              <a:solidFill>
                <a:schemeClr val="accent1">
                  <a:lumMod val="50000"/>
                </a:schemeClr>
              </a:solidFill>
            </a:rPr>
            <a:t>в 2013 году</a:t>
          </a:r>
          <a:endParaRPr lang="ru-RU" b="1" i="1" dirty="0">
            <a:solidFill>
              <a:schemeClr val="accent1">
                <a:lumMod val="50000"/>
              </a:schemeClr>
            </a:solidFill>
          </a:endParaRPr>
        </a:p>
      </dgm:t>
    </dgm:pt>
    <dgm:pt modelId="{349A2DD4-DD4F-4443-B452-A5700096D638}" type="parTrans" cxnId="{65296D0C-32AA-417A-9811-645DD199B157}">
      <dgm:prSet/>
      <dgm:spPr/>
      <dgm:t>
        <a:bodyPr/>
        <a:lstStyle/>
        <a:p>
          <a:endParaRPr lang="ru-RU"/>
        </a:p>
      </dgm:t>
    </dgm:pt>
    <dgm:pt modelId="{5015FB97-9EAF-407C-AE52-DCDF07F760F6}" type="sibTrans" cxnId="{65296D0C-32AA-417A-9811-645DD199B157}">
      <dgm:prSet/>
      <dgm:spPr/>
      <dgm:t>
        <a:bodyPr/>
        <a:lstStyle/>
        <a:p>
          <a:endParaRPr lang="ru-RU"/>
        </a:p>
      </dgm:t>
    </dgm:pt>
    <dgm:pt modelId="{F876B337-2F86-4ADD-915A-EBBAD8E18C26}" type="pres">
      <dgm:prSet presAssocID="{0037AE61-052A-4DE1-863A-D56C64055D0A}" presName="linear" presStyleCnt="0">
        <dgm:presLayoutVars>
          <dgm:animLvl val="lvl"/>
          <dgm:resizeHandles val="exact"/>
        </dgm:presLayoutVars>
      </dgm:prSet>
      <dgm:spPr/>
      <dgm:t>
        <a:bodyPr/>
        <a:lstStyle/>
        <a:p>
          <a:endParaRPr lang="ru-RU"/>
        </a:p>
      </dgm:t>
    </dgm:pt>
    <dgm:pt modelId="{F68635D1-84BA-4160-B549-B94F24B55C0F}" type="pres">
      <dgm:prSet presAssocID="{670F4CBB-3817-410E-8C81-EAEB8D2DF2FE}" presName="parentText" presStyleLbl="node1" presStyleIdx="0" presStyleCnt="1">
        <dgm:presLayoutVars>
          <dgm:chMax val="0"/>
          <dgm:bulletEnabled val="1"/>
        </dgm:presLayoutVars>
      </dgm:prSet>
      <dgm:spPr/>
      <dgm:t>
        <a:bodyPr/>
        <a:lstStyle/>
        <a:p>
          <a:endParaRPr lang="ru-RU"/>
        </a:p>
      </dgm:t>
    </dgm:pt>
  </dgm:ptLst>
  <dgm:cxnLst>
    <dgm:cxn modelId="{65296D0C-32AA-417A-9811-645DD199B157}" srcId="{0037AE61-052A-4DE1-863A-D56C64055D0A}" destId="{670F4CBB-3817-410E-8C81-EAEB8D2DF2FE}" srcOrd="0" destOrd="0" parTransId="{349A2DD4-DD4F-4443-B452-A5700096D638}" sibTransId="{5015FB97-9EAF-407C-AE52-DCDF07F760F6}"/>
    <dgm:cxn modelId="{C811E3E0-BFE5-41E6-8E11-23B14EACF071}" type="presOf" srcId="{670F4CBB-3817-410E-8C81-EAEB8D2DF2FE}" destId="{F68635D1-84BA-4160-B549-B94F24B55C0F}" srcOrd="0" destOrd="0" presId="urn:microsoft.com/office/officeart/2005/8/layout/vList2"/>
    <dgm:cxn modelId="{E8338574-E745-482A-89B2-80D03B677A01}" type="presOf" srcId="{0037AE61-052A-4DE1-863A-D56C64055D0A}" destId="{F876B337-2F86-4ADD-915A-EBBAD8E18C26}" srcOrd="0" destOrd="0" presId="urn:microsoft.com/office/officeart/2005/8/layout/vList2"/>
    <dgm:cxn modelId="{FE91168C-638B-4F5F-A48E-B9CE03416436}" type="presParOf" srcId="{F876B337-2F86-4ADD-915A-EBBAD8E18C26}" destId="{F68635D1-84BA-4160-B549-B94F24B55C0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44E68A2-BF26-45EB-8316-725E2EB8C1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C73D43-49A4-4BFB-8B8F-6B80C31BB02B}">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i="1" dirty="0" smtClean="0">
              <a:solidFill>
                <a:schemeClr val="accent1">
                  <a:lumMod val="50000"/>
                </a:schemeClr>
              </a:solidFill>
            </a:rPr>
            <a:t>Объем и структура муниципального долга Махнёвского муниципального образования </a:t>
          </a:r>
          <a:br>
            <a:rPr lang="ru-RU" b="1" i="1" dirty="0" smtClean="0">
              <a:solidFill>
                <a:schemeClr val="accent1">
                  <a:lumMod val="50000"/>
                </a:schemeClr>
              </a:solidFill>
            </a:rPr>
          </a:br>
          <a:r>
            <a:rPr lang="ru-RU" b="1" i="1" dirty="0" smtClean="0">
              <a:solidFill>
                <a:schemeClr val="accent1">
                  <a:lumMod val="50000"/>
                </a:schemeClr>
              </a:solidFill>
            </a:rPr>
            <a:t>в 2010 - 2013 гг.</a:t>
          </a:r>
          <a:endParaRPr lang="ru-RU" b="1" i="1" dirty="0">
            <a:solidFill>
              <a:schemeClr val="accent1">
                <a:lumMod val="50000"/>
              </a:schemeClr>
            </a:solidFill>
          </a:endParaRPr>
        </a:p>
      </dgm:t>
    </dgm:pt>
    <dgm:pt modelId="{D2359A9D-7CB5-4A60-AD55-85753F9CADF9}" type="parTrans" cxnId="{0E5505AB-FD53-4C21-8211-9C6D211D37AB}">
      <dgm:prSet/>
      <dgm:spPr/>
      <dgm:t>
        <a:bodyPr/>
        <a:lstStyle/>
        <a:p>
          <a:endParaRPr lang="ru-RU"/>
        </a:p>
      </dgm:t>
    </dgm:pt>
    <dgm:pt modelId="{275DD209-87C6-4541-A9E5-13F544295707}" type="sibTrans" cxnId="{0E5505AB-FD53-4C21-8211-9C6D211D37AB}">
      <dgm:prSet/>
      <dgm:spPr/>
      <dgm:t>
        <a:bodyPr/>
        <a:lstStyle/>
        <a:p>
          <a:endParaRPr lang="ru-RU"/>
        </a:p>
      </dgm:t>
    </dgm:pt>
    <dgm:pt modelId="{5A192D02-8D0B-450E-9395-71A54B135BD7}" type="pres">
      <dgm:prSet presAssocID="{D44E68A2-BF26-45EB-8316-725E2EB8C1E7}" presName="linear" presStyleCnt="0">
        <dgm:presLayoutVars>
          <dgm:animLvl val="lvl"/>
          <dgm:resizeHandles val="exact"/>
        </dgm:presLayoutVars>
      </dgm:prSet>
      <dgm:spPr/>
      <dgm:t>
        <a:bodyPr/>
        <a:lstStyle/>
        <a:p>
          <a:endParaRPr lang="ru-RU"/>
        </a:p>
      </dgm:t>
    </dgm:pt>
    <dgm:pt modelId="{3DC0C5BA-33C2-4402-A1F0-C499671CB53E}" type="pres">
      <dgm:prSet presAssocID="{43C73D43-49A4-4BFB-8B8F-6B80C31BB02B}" presName="parentText" presStyleLbl="node1" presStyleIdx="0" presStyleCnt="1">
        <dgm:presLayoutVars>
          <dgm:chMax val="0"/>
          <dgm:bulletEnabled val="1"/>
        </dgm:presLayoutVars>
      </dgm:prSet>
      <dgm:spPr/>
      <dgm:t>
        <a:bodyPr/>
        <a:lstStyle/>
        <a:p>
          <a:endParaRPr lang="ru-RU"/>
        </a:p>
      </dgm:t>
    </dgm:pt>
  </dgm:ptLst>
  <dgm:cxnLst>
    <dgm:cxn modelId="{88572012-139F-479B-919F-B306316D00B6}" type="presOf" srcId="{D44E68A2-BF26-45EB-8316-725E2EB8C1E7}" destId="{5A192D02-8D0B-450E-9395-71A54B135BD7}" srcOrd="0" destOrd="0" presId="urn:microsoft.com/office/officeart/2005/8/layout/vList2"/>
    <dgm:cxn modelId="{4026553E-BDF7-4F6D-BF0D-48A98A9B6E13}" type="presOf" srcId="{43C73D43-49A4-4BFB-8B8F-6B80C31BB02B}" destId="{3DC0C5BA-33C2-4402-A1F0-C499671CB53E}" srcOrd="0" destOrd="0" presId="urn:microsoft.com/office/officeart/2005/8/layout/vList2"/>
    <dgm:cxn modelId="{0E5505AB-FD53-4C21-8211-9C6D211D37AB}" srcId="{D44E68A2-BF26-45EB-8316-725E2EB8C1E7}" destId="{43C73D43-49A4-4BFB-8B8F-6B80C31BB02B}" srcOrd="0" destOrd="0" parTransId="{D2359A9D-7CB5-4A60-AD55-85753F9CADF9}" sibTransId="{275DD209-87C6-4541-A9E5-13F544295707}"/>
    <dgm:cxn modelId="{E59D1FE6-AA2A-4475-B1CF-E5B40FEBB70A}" type="presParOf" srcId="{5A192D02-8D0B-450E-9395-71A54B135BD7}" destId="{3DC0C5BA-33C2-4402-A1F0-C499671CB53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01343AC-49D8-45EB-B90F-447C84A779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15E5E07-8FCC-4C17-893B-4965A1560A0D}">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dirty="0" smtClean="0">
              <a:solidFill>
                <a:schemeClr val="accent1">
                  <a:lumMod val="50000"/>
                </a:schemeClr>
              </a:solidFill>
            </a:rPr>
            <a:t>Расходы бюджета муниципального образования</a:t>
          </a:r>
          <a:endParaRPr lang="ru-RU" b="1" dirty="0">
            <a:solidFill>
              <a:schemeClr val="accent1">
                <a:lumMod val="50000"/>
              </a:schemeClr>
            </a:solidFill>
          </a:endParaRPr>
        </a:p>
      </dgm:t>
    </dgm:pt>
    <dgm:pt modelId="{73C033CA-E190-4EFA-B9FD-BAADA1C78185}" type="parTrans" cxnId="{9A8AE582-21AD-4303-B40A-E4FB38693317}">
      <dgm:prSet/>
      <dgm:spPr/>
      <dgm:t>
        <a:bodyPr/>
        <a:lstStyle/>
        <a:p>
          <a:endParaRPr lang="ru-RU"/>
        </a:p>
      </dgm:t>
    </dgm:pt>
    <dgm:pt modelId="{0523E389-ED5E-4BA0-95FC-059F6A586FF0}" type="sibTrans" cxnId="{9A8AE582-21AD-4303-B40A-E4FB38693317}">
      <dgm:prSet/>
      <dgm:spPr/>
      <dgm:t>
        <a:bodyPr/>
        <a:lstStyle/>
        <a:p>
          <a:endParaRPr lang="ru-RU"/>
        </a:p>
      </dgm:t>
    </dgm:pt>
    <dgm:pt modelId="{4B94DCF9-E349-4663-82C0-BB4D09A254E3}" type="pres">
      <dgm:prSet presAssocID="{D01343AC-49D8-45EB-B90F-447C84A779E7}" presName="linear" presStyleCnt="0">
        <dgm:presLayoutVars>
          <dgm:animLvl val="lvl"/>
          <dgm:resizeHandles val="exact"/>
        </dgm:presLayoutVars>
      </dgm:prSet>
      <dgm:spPr/>
      <dgm:t>
        <a:bodyPr/>
        <a:lstStyle/>
        <a:p>
          <a:endParaRPr lang="ru-RU"/>
        </a:p>
      </dgm:t>
    </dgm:pt>
    <dgm:pt modelId="{089C193F-2B9C-495A-93B4-262903F56F15}" type="pres">
      <dgm:prSet presAssocID="{C15E5E07-8FCC-4C17-893B-4965A1560A0D}" presName="parentText" presStyleLbl="node1" presStyleIdx="0" presStyleCnt="1">
        <dgm:presLayoutVars>
          <dgm:chMax val="0"/>
          <dgm:bulletEnabled val="1"/>
        </dgm:presLayoutVars>
      </dgm:prSet>
      <dgm:spPr/>
      <dgm:t>
        <a:bodyPr/>
        <a:lstStyle/>
        <a:p>
          <a:endParaRPr lang="ru-RU"/>
        </a:p>
      </dgm:t>
    </dgm:pt>
  </dgm:ptLst>
  <dgm:cxnLst>
    <dgm:cxn modelId="{A8845F54-E2EA-47B9-BE0A-6B6F944CCC90}" type="presOf" srcId="{C15E5E07-8FCC-4C17-893B-4965A1560A0D}" destId="{089C193F-2B9C-495A-93B4-262903F56F15}" srcOrd="0" destOrd="0" presId="urn:microsoft.com/office/officeart/2005/8/layout/vList2"/>
    <dgm:cxn modelId="{2582FCF2-0BAC-4D77-89ED-16857FBA1C6B}" type="presOf" srcId="{D01343AC-49D8-45EB-B90F-447C84A779E7}" destId="{4B94DCF9-E349-4663-82C0-BB4D09A254E3}" srcOrd="0" destOrd="0" presId="urn:microsoft.com/office/officeart/2005/8/layout/vList2"/>
    <dgm:cxn modelId="{9A8AE582-21AD-4303-B40A-E4FB38693317}" srcId="{D01343AC-49D8-45EB-B90F-447C84A779E7}" destId="{C15E5E07-8FCC-4C17-893B-4965A1560A0D}" srcOrd="0" destOrd="0" parTransId="{73C033CA-E190-4EFA-B9FD-BAADA1C78185}" sibTransId="{0523E389-ED5E-4BA0-95FC-059F6A586FF0}"/>
    <dgm:cxn modelId="{10399353-46D3-4A75-AB68-8E903017C21D}" type="presParOf" srcId="{4B94DCF9-E349-4663-82C0-BB4D09A254E3}" destId="{089C193F-2B9C-495A-93B4-262903F56F1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EAC046F-9CF4-4840-AC80-19CDA47561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3E7CD7E-999D-4434-893E-DAA5A249655D}">
      <dgm:prSet custT="1">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sz="2800" b="1" dirty="0" smtClean="0">
              <a:solidFill>
                <a:schemeClr val="accent1">
                  <a:lumMod val="50000"/>
                </a:schemeClr>
              </a:solidFill>
            </a:rPr>
            <a:t>Функциональная структура расходов </a:t>
          </a:r>
        </a:p>
        <a:p>
          <a:pPr algn="ctr" rtl="0"/>
          <a:r>
            <a:rPr lang="ru-RU" sz="2800" b="1" dirty="0" smtClean="0">
              <a:solidFill>
                <a:schemeClr val="accent1">
                  <a:lumMod val="50000"/>
                </a:schemeClr>
              </a:solidFill>
            </a:rPr>
            <a:t>за 2013 год</a:t>
          </a:r>
          <a:endParaRPr lang="ru-RU" sz="2800" b="1" dirty="0">
            <a:solidFill>
              <a:schemeClr val="accent1">
                <a:lumMod val="50000"/>
              </a:schemeClr>
            </a:solidFill>
          </a:endParaRPr>
        </a:p>
      </dgm:t>
    </dgm:pt>
    <dgm:pt modelId="{8A296BFF-B9B3-45FE-9EF7-974534A984B5}" type="parTrans" cxnId="{546A3F87-4A38-4FDD-98EF-852F802D9AE5}">
      <dgm:prSet/>
      <dgm:spPr/>
      <dgm:t>
        <a:bodyPr/>
        <a:lstStyle/>
        <a:p>
          <a:endParaRPr lang="ru-RU"/>
        </a:p>
      </dgm:t>
    </dgm:pt>
    <dgm:pt modelId="{E47DD253-80CB-47D3-9A84-DED29F80BD26}" type="sibTrans" cxnId="{546A3F87-4A38-4FDD-98EF-852F802D9AE5}">
      <dgm:prSet/>
      <dgm:spPr/>
      <dgm:t>
        <a:bodyPr/>
        <a:lstStyle/>
        <a:p>
          <a:endParaRPr lang="ru-RU"/>
        </a:p>
      </dgm:t>
    </dgm:pt>
    <dgm:pt modelId="{7933B81D-EAC0-4186-A883-80816DB56550}" type="pres">
      <dgm:prSet presAssocID="{FEAC046F-9CF4-4840-AC80-19CDA475610C}" presName="linear" presStyleCnt="0">
        <dgm:presLayoutVars>
          <dgm:animLvl val="lvl"/>
          <dgm:resizeHandles val="exact"/>
        </dgm:presLayoutVars>
      </dgm:prSet>
      <dgm:spPr/>
      <dgm:t>
        <a:bodyPr/>
        <a:lstStyle/>
        <a:p>
          <a:endParaRPr lang="ru-RU"/>
        </a:p>
      </dgm:t>
    </dgm:pt>
    <dgm:pt modelId="{563B8710-0DB8-4F93-A155-EC2BF22BC153}" type="pres">
      <dgm:prSet presAssocID="{E3E7CD7E-999D-4434-893E-DAA5A249655D}" presName="parentText" presStyleLbl="node1" presStyleIdx="0" presStyleCnt="1">
        <dgm:presLayoutVars>
          <dgm:chMax val="0"/>
          <dgm:bulletEnabled val="1"/>
        </dgm:presLayoutVars>
      </dgm:prSet>
      <dgm:spPr/>
      <dgm:t>
        <a:bodyPr/>
        <a:lstStyle/>
        <a:p>
          <a:endParaRPr lang="ru-RU"/>
        </a:p>
      </dgm:t>
    </dgm:pt>
  </dgm:ptLst>
  <dgm:cxnLst>
    <dgm:cxn modelId="{8B8F5AAA-9380-43AF-BF7D-390522FD0802}" type="presOf" srcId="{E3E7CD7E-999D-4434-893E-DAA5A249655D}" destId="{563B8710-0DB8-4F93-A155-EC2BF22BC153}" srcOrd="0" destOrd="0" presId="urn:microsoft.com/office/officeart/2005/8/layout/vList2"/>
    <dgm:cxn modelId="{546A3F87-4A38-4FDD-98EF-852F802D9AE5}" srcId="{FEAC046F-9CF4-4840-AC80-19CDA475610C}" destId="{E3E7CD7E-999D-4434-893E-DAA5A249655D}" srcOrd="0" destOrd="0" parTransId="{8A296BFF-B9B3-45FE-9EF7-974534A984B5}" sibTransId="{E47DD253-80CB-47D3-9A84-DED29F80BD26}"/>
    <dgm:cxn modelId="{E5374E2E-5D12-4D04-9A3C-F3EBC3000366}" type="presOf" srcId="{FEAC046F-9CF4-4840-AC80-19CDA475610C}" destId="{7933B81D-EAC0-4186-A883-80816DB56550}" srcOrd="0" destOrd="0" presId="urn:microsoft.com/office/officeart/2005/8/layout/vList2"/>
    <dgm:cxn modelId="{5739ACE3-2421-40CD-8735-EBFFA91C2C86}" type="presParOf" srcId="{7933B81D-EAC0-4186-A883-80816DB56550}" destId="{563B8710-0DB8-4F93-A155-EC2BF22BC15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ACD7F12-814E-4545-B137-F3B66B376B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4985FF3-3F32-4540-A60A-1FB12CED42C8}">
      <dgm:prSet custT="1">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sz="2400" b="1" dirty="0" smtClean="0">
              <a:solidFill>
                <a:schemeClr val="accent1">
                  <a:lumMod val="50000"/>
                </a:schemeClr>
              </a:solidFill>
            </a:rPr>
            <a:t>Исполнение бюджета Махнёвского муниципального образования по расходам за 2013 год </a:t>
          </a:r>
          <a:endParaRPr lang="ru-RU" sz="2400" b="1" dirty="0">
            <a:solidFill>
              <a:schemeClr val="accent1">
                <a:lumMod val="50000"/>
              </a:schemeClr>
            </a:solidFill>
          </a:endParaRPr>
        </a:p>
      </dgm:t>
    </dgm:pt>
    <dgm:pt modelId="{876ABE5D-8549-4A1E-B15E-BF8C8062EF23}" type="parTrans" cxnId="{9BBC9C7E-6D0F-4B6D-8A7F-B2D5A321E1AB}">
      <dgm:prSet/>
      <dgm:spPr/>
      <dgm:t>
        <a:bodyPr/>
        <a:lstStyle/>
        <a:p>
          <a:endParaRPr lang="ru-RU"/>
        </a:p>
      </dgm:t>
    </dgm:pt>
    <dgm:pt modelId="{07B0CE84-19B0-4AAB-93A9-202A0ADCDA0F}" type="sibTrans" cxnId="{9BBC9C7E-6D0F-4B6D-8A7F-B2D5A321E1AB}">
      <dgm:prSet/>
      <dgm:spPr/>
      <dgm:t>
        <a:bodyPr/>
        <a:lstStyle/>
        <a:p>
          <a:endParaRPr lang="ru-RU"/>
        </a:p>
      </dgm:t>
    </dgm:pt>
    <dgm:pt modelId="{FEB4C5AE-789F-4302-88DE-8A30325B3F89}" type="pres">
      <dgm:prSet presAssocID="{8ACD7F12-814E-4545-B137-F3B66B376B3C}" presName="linear" presStyleCnt="0">
        <dgm:presLayoutVars>
          <dgm:animLvl val="lvl"/>
          <dgm:resizeHandles val="exact"/>
        </dgm:presLayoutVars>
      </dgm:prSet>
      <dgm:spPr/>
      <dgm:t>
        <a:bodyPr/>
        <a:lstStyle/>
        <a:p>
          <a:endParaRPr lang="ru-RU"/>
        </a:p>
      </dgm:t>
    </dgm:pt>
    <dgm:pt modelId="{CBE8492A-0DF2-4F73-A054-E7085A48FB82}" type="pres">
      <dgm:prSet presAssocID="{D4985FF3-3F32-4540-A60A-1FB12CED42C8}" presName="parentText" presStyleLbl="node1" presStyleIdx="0" presStyleCnt="1">
        <dgm:presLayoutVars>
          <dgm:chMax val="0"/>
          <dgm:bulletEnabled val="1"/>
        </dgm:presLayoutVars>
      </dgm:prSet>
      <dgm:spPr/>
      <dgm:t>
        <a:bodyPr/>
        <a:lstStyle/>
        <a:p>
          <a:endParaRPr lang="ru-RU"/>
        </a:p>
      </dgm:t>
    </dgm:pt>
  </dgm:ptLst>
  <dgm:cxnLst>
    <dgm:cxn modelId="{9BBC9C7E-6D0F-4B6D-8A7F-B2D5A321E1AB}" srcId="{8ACD7F12-814E-4545-B137-F3B66B376B3C}" destId="{D4985FF3-3F32-4540-A60A-1FB12CED42C8}" srcOrd="0" destOrd="0" parTransId="{876ABE5D-8549-4A1E-B15E-BF8C8062EF23}" sibTransId="{07B0CE84-19B0-4AAB-93A9-202A0ADCDA0F}"/>
    <dgm:cxn modelId="{00B27080-2B17-4A1B-B763-5BDA253F0DD2}" type="presOf" srcId="{D4985FF3-3F32-4540-A60A-1FB12CED42C8}" destId="{CBE8492A-0DF2-4F73-A054-E7085A48FB82}" srcOrd="0" destOrd="0" presId="urn:microsoft.com/office/officeart/2005/8/layout/vList2"/>
    <dgm:cxn modelId="{A5827C93-57BC-455C-A0D3-9B35C742E3D6}" type="presOf" srcId="{8ACD7F12-814E-4545-B137-F3B66B376B3C}" destId="{FEB4C5AE-789F-4302-88DE-8A30325B3F89}" srcOrd="0" destOrd="0" presId="urn:microsoft.com/office/officeart/2005/8/layout/vList2"/>
    <dgm:cxn modelId="{B6533216-0C6A-4FD6-86C1-55FB227C96D2}" type="presParOf" srcId="{FEB4C5AE-789F-4302-88DE-8A30325B3F89}" destId="{CBE8492A-0DF2-4F73-A054-E7085A48FB8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9722078-79C4-472C-946A-5CA194EE38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E994CAF-322D-4DE2-BADC-99D3F7CD8FEF}">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dirty="0" smtClean="0">
              <a:solidFill>
                <a:schemeClr val="accent1">
                  <a:lumMod val="50000"/>
                </a:schemeClr>
              </a:solidFill>
            </a:rPr>
            <a:t>Структура расходов бюджета за 2012-2013гг.</a:t>
          </a:r>
          <a:endParaRPr lang="ru-RU" b="1" dirty="0">
            <a:solidFill>
              <a:schemeClr val="accent1">
                <a:lumMod val="50000"/>
              </a:schemeClr>
            </a:solidFill>
          </a:endParaRPr>
        </a:p>
      </dgm:t>
    </dgm:pt>
    <dgm:pt modelId="{30CBFB0A-347F-49D8-A313-9FC9D65495D2}" type="parTrans" cxnId="{EC17484F-2A2F-41B9-9593-FC83A8EC00EE}">
      <dgm:prSet/>
      <dgm:spPr/>
      <dgm:t>
        <a:bodyPr/>
        <a:lstStyle/>
        <a:p>
          <a:endParaRPr lang="ru-RU"/>
        </a:p>
      </dgm:t>
    </dgm:pt>
    <dgm:pt modelId="{2763ED95-1B14-4DB1-94A2-CEDF296572EB}" type="sibTrans" cxnId="{EC17484F-2A2F-41B9-9593-FC83A8EC00EE}">
      <dgm:prSet/>
      <dgm:spPr/>
      <dgm:t>
        <a:bodyPr/>
        <a:lstStyle/>
        <a:p>
          <a:endParaRPr lang="ru-RU"/>
        </a:p>
      </dgm:t>
    </dgm:pt>
    <dgm:pt modelId="{B98C9659-FB41-4C5B-8FE2-B218F8BBACEF}" type="pres">
      <dgm:prSet presAssocID="{89722078-79C4-472C-946A-5CA194EE389A}" presName="linear" presStyleCnt="0">
        <dgm:presLayoutVars>
          <dgm:animLvl val="lvl"/>
          <dgm:resizeHandles val="exact"/>
        </dgm:presLayoutVars>
      </dgm:prSet>
      <dgm:spPr/>
      <dgm:t>
        <a:bodyPr/>
        <a:lstStyle/>
        <a:p>
          <a:endParaRPr lang="ru-RU"/>
        </a:p>
      </dgm:t>
    </dgm:pt>
    <dgm:pt modelId="{93013B25-F55E-4DE2-A6CA-FF6BD6540A9F}" type="pres">
      <dgm:prSet presAssocID="{0E994CAF-322D-4DE2-BADC-99D3F7CD8FEF}" presName="parentText" presStyleLbl="node1" presStyleIdx="0" presStyleCnt="1">
        <dgm:presLayoutVars>
          <dgm:chMax val="0"/>
          <dgm:bulletEnabled val="1"/>
        </dgm:presLayoutVars>
      </dgm:prSet>
      <dgm:spPr/>
      <dgm:t>
        <a:bodyPr/>
        <a:lstStyle/>
        <a:p>
          <a:endParaRPr lang="ru-RU"/>
        </a:p>
      </dgm:t>
    </dgm:pt>
  </dgm:ptLst>
  <dgm:cxnLst>
    <dgm:cxn modelId="{7819A978-807D-4C26-BFB9-7104E94A5115}" type="presOf" srcId="{0E994CAF-322D-4DE2-BADC-99D3F7CD8FEF}" destId="{93013B25-F55E-4DE2-A6CA-FF6BD6540A9F}" srcOrd="0" destOrd="0" presId="urn:microsoft.com/office/officeart/2005/8/layout/vList2"/>
    <dgm:cxn modelId="{EC17484F-2A2F-41B9-9593-FC83A8EC00EE}" srcId="{89722078-79C4-472C-946A-5CA194EE389A}" destId="{0E994CAF-322D-4DE2-BADC-99D3F7CD8FEF}" srcOrd="0" destOrd="0" parTransId="{30CBFB0A-347F-49D8-A313-9FC9D65495D2}" sibTransId="{2763ED95-1B14-4DB1-94A2-CEDF296572EB}"/>
    <dgm:cxn modelId="{855A676A-D7DA-40CD-9D60-CF225448204B}" type="presOf" srcId="{89722078-79C4-472C-946A-5CA194EE389A}" destId="{B98C9659-FB41-4C5B-8FE2-B218F8BBACEF}" srcOrd="0" destOrd="0" presId="urn:microsoft.com/office/officeart/2005/8/layout/vList2"/>
    <dgm:cxn modelId="{D1AFE7C9-A9D6-4D31-80E4-6E8EE069220D}" type="presParOf" srcId="{B98C9659-FB41-4C5B-8FE2-B218F8BBACEF}" destId="{93013B25-F55E-4DE2-A6CA-FF6BD6540A9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9483C5-4A0C-4F9C-B99B-34811FA5C9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8A9936F-7D1F-446F-92E4-01763EB22193}">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baseline="0" dirty="0" smtClean="0">
              <a:solidFill>
                <a:schemeClr val="accent1">
                  <a:lumMod val="50000"/>
                </a:schemeClr>
              </a:solidFill>
            </a:rPr>
            <a:t>Структура бюджета Махнёвского муниципального образования</a:t>
          </a:r>
          <a:endParaRPr lang="ru-RU" b="1" baseline="0" dirty="0">
            <a:solidFill>
              <a:schemeClr val="accent1">
                <a:lumMod val="50000"/>
              </a:schemeClr>
            </a:solidFill>
          </a:endParaRPr>
        </a:p>
      </dgm:t>
    </dgm:pt>
    <dgm:pt modelId="{89F21B68-4941-470B-B9AA-B38367654BAD}" type="parTrans" cxnId="{EB7E0B5B-DC13-4AAF-83C2-97AEBBDD27D7}">
      <dgm:prSet/>
      <dgm:spPr/>
      <dgm:t>
        <a:bodyPr/>
        <a:lstStyle/>
        <a:p>
          <a:endParaRPr lang="ru-RU"/>
        </a:p>
      </dgm:t>
    </dgm:pt>
    <dgm:pt modelId="{7A736A70-2FBF-4D79-9CFD-9D52EAC8E73E}" type="sibTrans" cxnId="{EB7E0B5B-DC13-4AAF-83C2-97AEBBDD27D7}">
      <dgm:prSet/>
      <dgm:spPr/>
      <dgm:t>
        <a:bodyPr/>
        <a:lstStyle/>
        <a:p>
          <a:endParaRPr lang="ru-RU"/>
        </a:p>
      </dgm:t>
    </dgm:pt>
    <dgm:pt modelId="{9D6CBF7F-9B76-472C-931F-93721ECE1471}" type="pres">
      <dgm:prSet presAssocID="{6F9483C5-4A0C-4F9C-B99B-34811FA5C99C}" presName="linear" presStyleCnt="0">
        <dgm:presLayoutVars>
          <dgm:animLvl val="lvl"/>
          <dgm:resizeHandles val="exact"/>
        </dgm:presLayoutVars>
      </dgm:prSet>
      <dgm:spPr/>
      <dgm:t>
        <a:bodyPr/>
        <a:lstStyle/>
        <a:p>
          <a:endParaRPr lang="ru-RU"/>
        </a:p>
      </dgm:t>
    </dgm:pt>
    <dgm:pt modelId="{4A5355A1-247B-4F54-951B-E14B761E391D}" type="pres">
      <dgm:prSet presAssocID="{48A9936F-7D1F-446F-92E4-01763EB22193}" presName="parentText" presStyleLbl="node1" presStyleIdx="0" presStyleCnt="1">
        <dgm:presLayoutVars>
          <dgm:chMax val="0"/>
          <dgm:bulletEnabled val="1"/>
        </dgm:presLayoutVars>
      </dgm:prSet>
      <dgm:spPr/>
      <dgm:t>
        <a:bodyPr/>
        <a:lstStyle/>
        <a:p>
          <a:endParaRPr lang="ru-RU"/>
        </a:p>
      </dgm:t>
    </dgm:pt>
  </dgm:ptLst>
  <dgm:cxnLst>
    <dgm:cxn modelId="{4666FD75-E150-4074-AA64-6702F49E36C4}" type="presOf" srcId="{48A9936F-7D1F-446F-92E4-01763EB22193}" destId="{4A5355A1-247B-4F54-951B-E14B761E391D}" srcOrd="0" destOrd="0" presId="urn:microsoft.com/office/officeart/2005/8/layout/vList2"/>
    <dgm:cxn modelId="{905B38A2-5787-4639-967E-801FFAB7E7A8}" type="presOf" srcId="{6F9483C5-4A0C-4F9C-B99B-34811FA5C99C}" destId="{9D6CBF7F-9B76-472C-931F-93721ECE1471}" srcOrd="0" destOrd="0" presId="urn:microsoft.com/office/officeart/2005/8/layout/vList2"/>
    <dgm:cxn modelId="{EB7E0B5B-DC13-4AAF-83C2-97AEBBDD27D7}" srcId="{6F9483C5-4A0C-4F9C-B99B-34811FA5C99C}" destId="{48A9936F-7D1F-446F-92E4-01763EB22193}" srcOrd="0" destOrd="0" parTransId="{89F21B68-4941-470B-B9AA-B38367654BAD}" sibTransId="{7A736A70-2FBF-4D79-9CFD-9D52EAC8E73E}"/>
    <dgm:cxn modelId="{5DF59BD7-64FD-424F-927D-0E43CD8C68AB}" type="presParOf" srcId="{9D6CBF7F-9B76-472C-931F-93721ECE1471}" destId="{4A5355A1-247B-4F54-951B-E14B761E391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C2F6EDF-6850-4103-8CF7-E2305F89A3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9BDD75E-880F-4B9D-9F7F-7F558676D753}">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dirty="0" smtClean="0">
              <a:solidFill>
                <a:schemeClr val="accent1">
                  <a:lumMod val="50000"/>
                </a:schemeClr>
              </a:solidFill>
            </a:rPr>
            <a:t>Динамика исполнения расходов бюджета муниципального образования за 2012-2013гг.</a:t>
          </a:r>
          <a:endParaRPr lang="ru-RU" b="1" dirty="0">
            <a:solidFill>
              <a:schemeClr val="accent1">
                <a:lumMod val="50000"/>
              </a:schemeClr>
            </a:solidFill>
          </a:endParaRPr>
        </a:p>
      </dgm:t>
    </dgm:pt>
    <dgm:pt modelId="{BA5C5120-43E5-498F-A78A-6DE93BDF442E}" type="parTrans" cxnId="{55C195BB-6692-42D0-9512-B09005C8B6FA}">
      <dgm:prSet/>
      <dgm:spPr/>
      <dgm:t>
        <a:bodyPr/>
        <a:lstStyle/>
        <a:p>
          <a:endParaRPr lang="ru-RU"/>
        </a:p>
      </dgm:t>
    </dgm:pt>
    <dgm:pt modelId="{BF6E5F6A-07E6-42B1-9B75-758D08876891}" type="sibTrans" cxnId="{55C195BB-6692-42D0-9512-B09005C8B6FA}">
      <dgm:prSet/>
      <dgm:spPr/>
      <dgm:t>
        <a:bodyPr/>
        <a:lstStyle/>
        <a:p>
          <a:endParaRPr lang="ru-RU"/>
        </a:p>
      </dgm:t>
    </dgm:pt>
    <dgm:pt modelId="{CAE7EC37-6650-4125-BEF1-43A2D9748A9D}" type="pres">
      <dgm:prSet presAssocID="{FC2F6EDF-6850-4103-8CF7-E2305F89A35B}" presName="linear" presStyleCnt="0">
        <dgm:presLayoutVars>
          <dgm:animLvl val="lvl"/>
          <dgm:resizeHandles val="exact"/>
        </dgm:presLayoutVars>
      </dgm:prSet>
      <dgm:spPr/>
      <dgm:t>
        <a:bodyPr/>
        <a:lstStyle/>
        <a:p>
          <a:endParaRPr lang="ru-RU"/>
        </a:p>
      </dgm:t>
    </dgm:pt>
    <dgm:pt modelId="{E282BADF-1419-42FE-ACC9-EBDC114C8340}" type="pres">
      <dgm:prSet presAssocID="{79BDD75E-880F-4B9D-9F7F-7F558676D753}" presName="parentText" presStyleLbl="node1" presStyleIdx="0" presStyleCnt="1">
        <dgm:presLayoutVars>
          <dgm:chMax val="0"/>
          <dgm:bulletEnabled val="1"/>
        </dgm:presLayoutVars>
      </dgm:prSet>
      <dgm:spPr/>
      <dgm:t>
        <a:bodyPr/>
        <a:lstStyle/>
        <a:p>
          <a:endParaRPr lang="ru-RU"/>
        </a:p>
      </dgm:t>
    </dgm:pt>
  </dgm:ptLst>
  <dgm:cxnLst>
    <dgm:cxn modelId="{AEAD4B92-B264-4EFF-88BE-DE63B29A79E9}" type="presOf" srcId="{79BDD75E-880F-4B9D-9F7F-7F558676D753}" destId="{E282BADF-1419-42FE-ACC9-EBDC114C8340}" srcOrd="0" destOrd="0" presId="urn:microsoft.com/office/officeart/2005/8/layout/vList2"/>
    <dgm:cxn modelId="{55C195BB-6692-42D0-9512-B09005C8B6FA}" srcId="{FC2F6EDF-6850-4103-8CF7-E2305F89A35B}" destId="{79BDD75E-880F-4B9D-9F7F-7F558676D753}" srcOrd="0" destOrd="0" parTransId="{BA5C5120-43E5-498F-A78A-6DE93BDF442E}" sibTransId="{BF6E5F6A-07E6-42B1-9B75-758D08876891}"/>
    <dgm:cxn modelId="{A3AC9046-7805-4C93-8D68-DF0F72D6D3B6}" type="presOf" srcId="{FC2F6EDF-6850-4103-8CF7-E2305F89A35B}" destId="{CAE7EC37-6650-4125-BEF1-43A2D9748A9D}" srcOrd="0" destOrd="0" presId="urn:microsoft.com/office/officeart/2005/8/layout/vList2"/>
    <dgm:cxn modelId="{FCF1DD3D-892B-4B9F-B04D-0703ACAF4D5B}" type="presParOf" srcId="{CAE7EC37-6650-4125-BEF1-43A2D9748A9D}" destId="{E282BADF-1419-42FE-ACC9-EBDC114C834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6489125-6DB0-4FE5-BF78-35A291D9FF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A41B1AB-0678-4BBE-97A5-F66C820FF437}">
      <dgm:prSet custT="1">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endParaRPr lang="ru-RU" sz="3200" b="1" dirty="0" smtClean="0">
            <a:solidFill>
              <a:schemeClr val="accent1">
                <a:lumMod val="50000"/>
              </a:schemeClr>
            </a:solidFill>
          </a:endParaRPr>
        </a:p>
        <a:p>
          <a:pPr algn="ctr" rtl="0"/>
          <a:r>
            <a:rPr lang="ru-RU" sz="3200" b="1" dirty="0" smtClean="0">
              <a:solidFill>
                <a:schemeClr val="accent1">
                  <a:lumMod val="50000"/>
                </a:schemeClr>
              </a:solidFill>
            </a:rPr>
            <a:t>Экономическая структура исполнения бюджета 2012-2013гг.</a:t>
          </a:r>
          <a:br>
            <a:rPr lang="ru-RU" sz="3200" b="1" dirty="0" smtClean="0">
              <a:solidFill>
                <a:schemeClr val="accent1">
                  <a:lumMod val="50000"/>
                </a:schemeClr>
              </a:solidFill>
            </a:rPr>
          </a:br>
          <a:endParaRPr lang="ru-RU" sz="3200" b="1" dirty="0">
            <a:solidFill>
              <a:schemeClr val="accent1">
                <a:lumMod val="50000"/>
              </a:schemeClr>
            </a:solidFill>
          </a:endParaRPr>
        </a:p>
      </dgm:t>
    </dgm:pt>
    <dgm:pt modelId="{F6CECC13-64AA-4EED-856C-3819EAE0AA26}" type="parTrans" cxnId="{C2DA0DC6-F275-4E5C-8DE6-23C2A8389279}">
      <dgm:prSet/>
      <dgm:spPr/>
      <dgm:t>
        <a:bodyPr/>
        <a:lstStyle/>
        <a:p>
          <a:endParaRPr lang="ru-RU"/>
        </a:p>
      </dgm:t>
    </dgm:pt>
    <dgm:pt modelId="{C2DA809C-C632-45B2-906B-B8C79EA6C5E0}" type="sibTrans" cxnId="{C2DA0DC6-F275-4E5C-8DE6-23C2A8389279}">
      <dgm:prSet/>
      <dgm:spPr/>
      <dgm:t>
        <a:bodyPr/>
        <a:lstStyle/>
        <a:p>
          <a:endParaRPr lang="ru-RU"/>
        </a:p>
      </dgm:t>
    </dgm:pt>
    <dgm:pt modelId="{3AF18C6F-374F-4AE0-9C41-F84D8B1F7D28}" type="pres">
      <dgm:prSet presAssocID="{D6489125-6DB0-4FE5-BF78-35A291D9FFD1}" presName="linear" presStyleCnt="0">
        <dgm:presLayoutVars>
          <dgm:animLvl val="lvl"/>
          <dgm:resizeHandles val="exact"/>
        </dgm:presLayoutVars>
      </dgm:prSet>
      <dgm:spPr/>
      <dgm:t>
        <a:bodyPr/>
        <a:lstStyle/>
        <a:p>
          <a:endParaRPr lang="ru-RU"/>
        </a:p>
      </dgm:t>
    </dgm:pt>
    <dgm:pt modelId="{71BFB477-59AC-4E5B-A27D-6E70F7D94648}" type="pres">
      <dgm:prSet presAssocID="{0A41B1AB-0678-4BBE-97A5-F66C820FF437}" presName="parentText" presStyleLbl="node1" presStyleIdx="0" presStyleCnt="1">
        <dgm:presLayoutVars>
          <dgm:chMax val="0"/>
          <dgm:bulletEnabled val="1"/>
        </dgm:presLayoutVars>
      </dgm:prSet>
      <dgm:spPr/>
      <dgm:t>
        <a:bodyPr/>
        <a:lstStyle/>
        <a:p>
          <a:endParaRPr lang="ru-RU"/>
        </a:p>
      </dgm:t>
    </dgm:pt>
  </dgm:ptLst>
  <dgm:cxnLst>
    <dgm:cxn modelId="{3E41FA95-AAFE-4DC1-9838-8E1EC2356A9F}" type="presOf" srcId="{D6489125-6DB0-4FE5-BF78-35A291D9FFD1}" destId="{3AF18C6F-374F-4AE0-9C41-F84D8B1F7D28}" srcOrd="0" destOrd="0" presId="urn:microsoft.com/office/officeart/2005/8/layout/vList2"/>
    <dgm:cxn modelId="{C2DA0DC6-F275-4E5C-8DE6-23C2A8389279}" srcId="{D6489125-6DB0-4FE5-BF78-35A291D9FFD1}" destId="{0A41B1AB-0678-4BBE-97A5-F66C820FF437}" srcOrd="0" destOrd="0" parTransId="{F6CECC13-64AA-4EED-856C-3819EAE0AA26}" sibTransId="{C2DA809C-C632-45B2-906B-B8C79EA6C5E0}"/>
    <dgm:cxn modelId="{2D77943D-F76D-4C99-8C39-B9820169D351}" type="presOf" srcId="{0A41B1AB-0678-4BBE-97A5-F66C820FF437}" destId="{71BFB477-59AC-4E5B-A27D-6E70F7D94648}" srcOrd="0" destOrd="0" presId="urn:microsoft.com/office/officeart/2005/8/layout/vList2"/>
    <dgm:cxn modelId="{1F43DC0B-AFDC-40FA-96BB-A4EE10E02102}" type="presParOf" srcId="{3AF18C6F-374F-4AE0-9C41-F84D8B1F7D28}" destId="{71BFB477-59AC-4E5B-A27D-6E70F7D9464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A13B723-F791-4929-9A15-0DA14A0513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04100A1-6E48-45DF-95E7-BDBD7CEBB373}">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a:r>
            <a:rPr lang="ru-RU" b="1" dirty="0" smtClean="0">
              <a:solidFill>
                <a:schemeClr val="accent1">
                  <a:lumMod val="50000"/>
                </a:schemeClr>
              </a:solidFill>
            </a:rPr>
            <a:t>Расходы бюджета в 2013</a:t>
          </a:r>
          <a:r>
            <a:rPr lang="en-US" b="1" dirty="0" smtClean="0">
              <a:solidFill>
                <a:schemeClr val="accent1">
                  <a:lumMod val="50000"/>
                </a:schemeClr>
              </a:solidFill>
            </a:rPr>
            <a:t> </a:t>
          </a:r>
          <a:r>
            <a:rPr lang="ru-RU" b="1" dirty="0" smtClean="0">
              <a:solidFill>
                <a:schemeClr val="accent1">
                  <a:lumMod val="50000"/>
                </a:schemeClr>
              </a:solidFill>
            </a:rPr>
            <a:t>году на социальную сферу</a:t>
          </a:r>
          <a:endParaRPr lang="ru-RU" b="1" dirty="0">
            <a:solidFill>
              <a:schemeClr val="accent1">
                <a:lumMod val="50000"/>
              </a:schemeClr>
            </a:solidFill>
          </a:endParaRPr>
        </a:p>
      </dgm:t>
    </dgm:pt>
    <dgm:pt modelId="{083C7BD8-C1D9-4370-9F74-9AFEC0CC9425}" type="parTrans" cxnId="{7B4EF9FC-858E-47EC-85C0-57D12B7D82A3}">
      <dgm:prSet/>
      <dgm:spPr/>
    </dgm:pt>
    <dgm:pt modelId="{02E2BCB1-BEEF-471B-A40D-3AC7076F9099}" type="sibTrans" cxnId="{7B4EF9FC-858E-47EC-85C0-57D12B7D82A3}">
      <dgm:prSet/>
      <dgm:spPr/>
    </dgm:pt>
    <dgm:pt modelId="{2905D57E-A268-4CAD-9640-C13F07914A8A}" type="pres">
      <dgm:prSet presAssocID="{FA13B723-F791-4929-9A15-0DA14A051350}" presName="linear" presStyleCnt="0">
        <dgm:presLayoutVars>
          <dgm:animLvl val="lvl"/>
          <dgm:resizeHandles val="exact"/>
        </dgm:presLayoutVars>
      </dgm:prSet>
      <dgm:spPr/>
      <dgm:t>
        <a:bodyPr/>
        <a:lstStyle/>
        <a:p>
          <a:endParaRPr lang="ru-RU"/>
        </a:p>
      </dgm:t>
    </dgm:pt>
    <dgm:pt modelId="{FC54D615-422F-4144-9972-0679E6621C8F}" type="pres">
      <dgm:prSet presAssocID="{504100A1-6E48-45DF-95E7-BDBD7CEBB373}" presName="parentText" presStyleLbl="node1" presStyleIdx="0" presStyleCnt="1">
        <dgm:presLayoutVars>
          <dgm:chMax val="0"/>
          <dgm:bulletEnabled val="1"/>
        </dgm:presLayoutVars>
      </dgm:prSet>
      <dgm:spPr/>
      <dgm:t>
        <a:bodyPr/>
        <a:lstStyle/>
        <a:p>
          <a:endParaRPr lang="ru-RU"/>
        </a:p>
      </dgm:t>
    </dgm:pt>
  </dgm:ptLst>
  <dgm:cxnLst>
    <dgm:cxn modelId="{F061DB76-AB7D-48B7-BFF2-5E2816737E76}" type="presOf" srcId="{FA13B723-F791-4929-9A15-0DA14A051350}" destId="{2905D57E-A268-4CAD-9640-C13F07914A8A}" srcOrd="0" destOrd="0" presId="urn:microsoft.com/office/officeart/2005/8/layout/vList2"/>
    <dgm:cxn modelId="{7B4EF9FC-858E-47EC-85C0-57D12B7D82A3}" srcId="{FA13B723-F791-4929-9A15-0DA14A051350}" destId="{504100A1-6E48-45DF-95E7-BDBD7CEBB373}" srcOrd="0" destOrd="0" parTransId="{083C7BD8-C1D9-4370-9F74-9AFEC0CC9425}" sibTransId="{02E2BCB1-BEEF-471B-A40D-3AC7076F9099}"/>
    <dgm:cxn modelId="{C39E2CCE-B148-45E3-A647-83DF70A877B6}" type="presOf" srcId="{504100A1-6E48-45DF-95E7-BDBD7CEBB373}" destId="{FC54D615-422F-4144-9972-0679E6621C8F}" srcOrd="0" destOrd="0" presId="urn:microsoft.com/office/officeart/2005/8/layout/vList2"/>
    <dgm:cxn modelId="{4504639F-7648-41E0-8222-067D426FA171}" type="presParOf" srcId="{2905D57E-A268-4CAD-9640-C13F07914A8A}" destId="{FC54D615-422F-4144-9972-0679E6621C8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03F10C19-00FD-43D1-8BFA-9C47B154D8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C7AD009-E14C-4815-B456-70C6CFDF8C92}">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dirty="0" smtClean="0">
              <a:solidFill>
                <a:schemeClr val="accent1">
                  <a:lumMod val="50000"/>
                </a:schemeClr>
              </a:solidFill>
            </a:rPr>
            <a:t>Расходы бюджета в 2012-2013гг. на социальную сферу</a:t>
          </a:r>
          <a:endParaRPr lang="ru-RU" b="1" dirty="0">
            <a:solidFill>
              <a:schemeClr val="accent1">
                <a:lumMod val="50000"/>
              </a:schemeClr>
            </a:solidFill>
          </a:endParaRPr>
        </a:p>
      </dgm:t>
    </dgm:pt>
    <dgm:pt modelId="{B7DD92A4-27A2-4A2B-BABD-4EB7AF1296A3}" type="parTrans" cxnId="{6FC0D4A6-9F65-4362-86C0-95BF54A19CB3}">
      <dgm:prSet/>
      <dgm:spPr/>
      <dgm:t>
        <a:bodyPr/>
        <a:lstStyle/>
        <a:p>
          <a:endParaRPr lang="ru-RU"/>
        </a:p>
      </dgm:t>
    </dgm:pt>
    <dgm:pt modelId="{2C729A68-827D-4616-B894-19ED131800F0}" type="sibTrans" cxnId="{6FC0D4A6-9F65-4362-86C0-95BF54A19CB3}">
      <dgm:prSet/>
      <dgm:spPr/>
      <dgm:t>
        <a:bodyPr/>
        <a:lstStyle/>
        <a:p>
          <a:endParaRPr lang="ru-RU"/>
        </a:p>
      </dgm:t>
    </dgm:pt>
    <dgm:pt modelId="{38BA465E-EC47-4F5C-A5A5-F5BF7780B682}" type="pres">
      <dgm:prSet presAssocID="{03F10C19-00FD-43D1-8BFA-9C47B154D8FB}" presName="linear" presStyleCnt="0">
        <dgm:presLayoutVars>
          <dgm:animLvl val="lvl"/>
          <dgm:resizeHandles val="exact"/>
        </dgm:presLayoutVars>
      </dgm:prSet>
      <dgm:spPr/>
      <dgm:t>
        <a:bodyPr/>
        <a:lstStyle/>
        <a:p>
          <a:endParaRPr lang="ru-RU"/>
        </a:p>
      </dgm:t>
    </dgm:pt>
    <dgm:pt modelId="{5C340520-720C-4B51-A7C0-F9BD3C334422}" type="pres">
      <dgm:prSet presAssocID="{4C7AD009-E14C-4815-B456-70C6CFDF8C92}" presName="parentText" presStyleLbl="node1" presStyleIdx="0" presStyleCnt="1">
        <dgm:presLayoutVars>
          <dgm:chMax val="0"/>
          <dgm:bulletEnabled val="1"/>
        </dgm:presLayoutVars>
      </dgm:prSet>
      <dgm:spPr/>
      <dgm:t>
        <a:bodyPr/>
        <a:lstStyle/>
        <a:p>
          <a:endParaRPr lang="ru-RU"/>
        </a:p>
      </dgm:t>
    </dgm:pt>
  </dgm:ptLst>
  <dgm:cxnLst>
    <dgm:cxn modelId="{8413CCC5-6887-47B0-915E-030196A509B2}" type="presOf" srcId="{4C7AD009-E14C-4815-B456-70C6CFDF8C92}" destId="{5C340520-720C-4B51-A7C0-F9BD3C334422}" srcOrd="0" destOrd="0" presId="urn:microsoft.com/office/officeart/2005/8/layout/vList2"/>
    <dgm:cxn modelId="{D1381BE1-31E0-4A55-94C6-A56AC1D93450}" type="presOf" srcId="{03F10C19-00FD-43D1-8BFA-9C47B154D8FB}" destId="{38BA465E-EC47-4F5C-A5A5-F5BF7780B682}" srcOrd="0" destOrd="0" presId="urn:microsoft.com/office/officeart/2005/8/layout/vList2"/>
    <dgm:cxn modelId="{6FC0D4A6-9F65-4362-86C0-95BF54A19CB3}" srcId="{03F10C19-00FD-43D1-8BFA-9C47B154D8FB}" destId="{4C7AD009-E14C-4815-B456-70C6CFDF8C92}" srcOrd="0" destOrd="0" parTransId="{B7DD92A4-27A2-4A2B-BABD-4EB7AF1296A3}" sibTransId="{2C729A68-827D-4616-B894-19ED131800F0}"/>
    <dgm:cxn modelId="{6F0E69BB-3784-47D4-9F4A-E241BA0F2235}" type="presParOf" srcId="{38BA465E-EC47-4F5C-A5A5-F5BF7780B682}" destId="{5C340520-720C-4B51-A7C0-F9BD3C33442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6DC6E50-F263-4288-9828-4426E2C54A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67CABC7-42F6-4747-990A-68E10712370F}">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rtl="0"/>
          <a:r>
            <a:rPr lang="ru-RU" b="1" dirty="0" smtClean="0">
              <a:solidFill>
                <a:schemeClr val="accent1">
                  <a:lumMod val="50000"/>
                </a:schemeClr>
              </a:solidFill>
            </a:rPr>
            <a:t>Общегосударственные вопросы</a:t>
          </a:r>
          <a:endParaRPr lang="ru-RU" b="1" dirty="0">
            <a:solidFill>
              <a:schemeClr val="accent1">
                <a:lumMod val="50000"/>
              </a:schemeClr>
            </a:solidFill>
          </a:endParaRPr>
        </a:p>
      </dgm:t>
    </dgm:pt>
    <dgm:pt modelId="{3F089E74-885F-4189-9B93-55E218C3EEB6}" type="parTrans" cxnId="{790E5A3C-C2F6-4609-9D7A-375759F6CE39}">
      <dgm:prSet/>
      <dgm:spPr/>
      <dgm:t>
        <a:bodyPr/>
        <a:lstStyle/>
        <a:p>
          <a:endParaRPr lang="ru-RU"/>
        </a:p>
      </dgm:t>
    </dgm:pt>
    <dgm:pt modelId="{08BAC801-B3F9-49C1-9A5A-CCC81F5124B6}" type="sibTrans" cxnId="{790E5A3C-C2F6-4609-9D7A-375759F6CE39}">
      <dgm:prSet/>
      <dgm:spPr/>
      <dgm:t>
        <a:bodyPr/>
        <a:lstStyle/>
        <a:p>
          <a:endParaRPr lang="ru-RU"/>
        </a:p>
      </dgm:t>
    </dgm:pt>
    <dgm:pt modelId="{4E0484A3-2945-4869-97FE-7BEC3136861E}" type="pres">
      <dgm:prSet presAssocID="{76DC6E50-F263-4288-9828-4426E2C54A84}" presName="linear" presStyleCnt="0">
        <dgm:presLayoutVars>
          <dgm:animLvl val="lvl"/>
          <dgm:resizeHandles val="exact"/>
        </dgm:presLayoutVars>
      </dgm:prSet>
      <dgm:spPr/>
      <dgm:t>
        <a:bodyPr/>
        <a:lstStyle/>
        <a:p>
          <a:endParaRPr lang="ru-RU"/>
        </a:p>
      </dgm:t>
    </dgm:pt>
    <dgm:pt modelId="{B0EB95AE-B938-4F54-9B5D-A67FF5C7FAE9}" type="pres">
      <dgm:prSet presAssocID="{467CABC7-42F6-4747-990A-68E10712370F}" presName="parentText" presStyleLbl="node1" presStyleIdx="0" presStyleCnt="1">
        <dgm:presLayoutVars>
          <dgm:chMax val="0"/>
          <dgm:bulletEnabled val="1"/>
        </dgm:presLayoutVars>
      </dgm:prSet>
      <dgm:spPr/>
      <dgm:t>
        <a:bodyPr/>
        <a:lstStyle/>
        <a:p>
          <a:endParaRPr lang="ru-RU"/>
        </a:p>
      </dgm:t>
    </dgm:pt>
  </dgm:ptLst>
  <dgm:cxnLst>
    <dgm:cxn modelId="{C9C98C4D-FD19-4469-A4C1-9C4D0630FB58}" type="presOf" srcId="{76DC6E50-F263-4288-9828-4426E2C54A84}" destId="{4E0484A3-2945-4869-97FE-7BEC3136861E}" srcOrd="0" destOrd="0" presId="urn:microsoft.com/office/officeart/2005/8/layout/vList2"/>
    <dgm:cxn modelId="{790E5A3C-C2F6-4609-9D7A-375759F6CE39}" srcId="{76DC6E50-F263-4288-9828-4426E2C54A84}" destId="{467CABC7-42F6-4747-990A-68E10712370F}" srcOrd="0" destOrd="0" parTransId="{3F089E74-885F-4189-9B93-55E218C3EEB6}" sibTransId="{08BAC801-B3F9-49C1-9A5A-CCC81F5124B6}"/>
    <dgm:cxn modelId="{14D8CB28-EF5C-4D43-B2AB-DB9914BA0938}" type="presOf" srcId="{467CABC7-42F6-4747-990A-68E10712370F}" destId="{B0EB95AE-B938-4F54-9B5D-A67FF5C7FAE9}" srcOrd="0" destOrd="0" presId="urn:microsoft.com/office/officeart/2005/8/layout/vList2"/>
    <dgm:cxn modelId="{B982617E-7CC1-460D-9502-6BD75E01A946}" type="presParOf" srcId="{4E0484A3-2945-4869-97FE-7BEC3136861E}" destId="{B0EB95AE-B938-4F54-9B5D-A67FF5C7FA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CDC4BD2-BDBE-4D58-B9A3-28BC8CCB8863}" type="doc">
      <dgm:prSet loTypeId="urn:microsoft.com/office/officeart/2005/8/layout/vList2" loCatId="list" qsTypeId="urn:microsoft.com/office/officeart/2005/8/quickstyle/3d6" qsCatId="3D" csTypeId="urn:microsoft.com/office/officeart/2005/8/colors/accent1_2" csCatId="accent1"/>
      <dgm:spPr/>
      <dgm:t>
        <a:bodyPr/>
        <a:lstStyle/>
        <a:p>
          <a:endParaRPr lang="ru-RU"/>
        </a:p>
      </dgm:t>
    </dgm:pt>
    <dgm:pt modelId="{1C4E34D8-2823-469E-B9CB-DE9597FC3AFE}">
      <dgm:prSet/>
      <dgm:spPr/>
      <dgm:t>
        <a:bodyPr/>
        <a:lstStyle/>
        <a:p>
          <a:pPr rtl="0"/>
          <a:r>
            <a:rPr lang="ru-RU" dirty="0" smtClean="0"/>
            <a:t>За 2013 год расходы на общегосударственные вопросы составили 37 088,7 тыс.рублей, или 88,0 % от плановых назначений. </a:t>
          </a:r>
          <a:endParaRPr lang="ru-RU" dirty="0"/>
        </a:p>
      </dgm:t>
    </dgm:pt>
    <dgm:pt modelId="{8F0B39CF-6C2B-44F7-A08B-F24241FD9C6C}" type="parTrans" cxnId="{6C109EEA-64F0-465D-ABEF-090CE13D6550}">
      <dgm:prSet/>
      <dgm:spPr/>
      <dgm:t>
        <a:bodyPr/>
        <a:lstStyle/>
        <a:p>
          <a:endParaRPr lang="ru-RU"/>
        </a:p>
      </dgm:t>
    </dgm:pt>
    <dgm:pt modelId="{C47C52FF-376A-4D9F-B842-8554D212161B}" type="sibTrans" cxnId="{6C109EEA-64F0-465D-ABEF-090CE13D6550}">
      <dgm:prSet/>
      <dgm:spPr/>
      <dgm:t>
        <a:bodyPr/>
        <a:lstStyle/>
        <a:p>
          <a:endParaRPr lang="ru-RU"/>
        </a:p>
      </dgm:t>
    </dgm:pt>
    <dgm:pt modelId="{765A1B7E-EF22-4B42-8070-9D41B2E0A2D6}" type="pres">
      <dgm:prSet presAssocID="{5CDC4BD2-BDBE-4D58-B9A3-28BC8CCB8863}" presName="linear" presStyleCnt="0">
        <dgm:presLayoutVars>
          <dgm:animLvl val="lvl"/>
          <dgm:resizeHandles val="exact"/>
        </dgm:presLayoutVars>
      </dgm:prSet>
      <dgm:spPr/>
      <dgm:t>
        <a:bodyPr/>
        <a:lstStyle/>
        <a:p>
          <a:endParaRPr lang="ru-RU"/>
        </a:p>
      </dgm:t>
    </dgm:pt>
    <dgm:pt modelId="{67A27FBD-1AE4-4145-98D1-683421250B40}" type="pres">
      <dgm:prSet presAssocID="{1C4E34D8-2823-469E-B9CB-DE9597FC3AFE}" presName="parentText" presStyleLbl="node1" presStyleIdx="0" presStyleCnt="1">
        <dgm:presLayoutVars>
          <dgm:chMax val="0"/>
          <dgm:bulletEnabled val="1"/>
        </dgm:presLayoutVars>
      </dgm:prSet>
      <dgm:spPr/>
      <dgm:t>
        <a:bodyPr/>
        <a:lstStyle/>
        <a:p>
          <a:endParaRPr lang="ru-RU"/>
        </a:p>
      </dgm:t>
    </dgm:pt>
  </dgm:ptLst>
  <dgm:cxnLst>
    <dgm:cxn modelId="{7D7CB62F-ACE3-4FC1-9F03-6F952DF45CAB}" type="presOf" srcId="{1C4E34D8-2823-469E-B9CB-DE9597FC3AFE}" destId="{67A27FBD-1AE4-4145-98D1-683421250B40}" srcOrd="0" destOrd="0" presId="urn:microsoft.com/office/officeart/2005/8/layout/vList2"/>
    <dgm:cxn modelId="{2ABFC7FD-23F3-4D61-B0B1-7CA8EC918170}" type="presOf" srcId="{5CDC4BD2-BDBE-4D58-B9A3-28BC8CCB8863}" destId="{765A1B7E-EF22-4B42-8070-9D41B2E0A2D6}" srcOrd="0" destOrd="0" presId="urn:microsoft.com/office/officeart/2005/8/layout/vList2"/>
    <dgm:cxn modelId="{6C109EEA-64F0-465D-ABEF-090CE13D6550}" srcId="{5CDC4BD2-BDBE-4D58-B9A3-28BC8CCB8863}" destId="{1C4E34D8-2823-469E-B9CB-DE9597FC3AFE}" srcOrd="0" destOrd="0" parTransId="{8F0B39CF-6C2B-44F7-A08B-F24241FD9C6C}" sibTransId="{C47C52FF-376A-4D9F-B842-8554D212161B}"/>
    <dgm:cxn modelId="{9A7D4853-1E5C-4C35-957D-834472657240}" type="presParOf" srcId="{765A1B7E-EF22-4B42-8070-9D41B2E0A2D6}" destId="{67A27FBD-1AE4-4145-98D1-683421250B40}"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DC70968-0884-449F-90D8-A4565A2C526C}" type="doc">
      <dgm:prSet loTypeId="urn:microsoft.com/office/officeart/2005/8/layout/default#2" loCatId="list" qsTypeId="urn:microsoft.com/office/officeart/2005/8/quickstyle/3d6" qsCatId="3D" csTypeId="urn:microsoft.com/office/officeart/2005/8/colors/accent1_2" csCatId="accent1"/>
      <dgm:spPr/>
      <dgm:t>
        <a:bodyPr/>
        <a:lstStyle/>
        <a:p>
          <a:endParaRPr lang="ru-RU"/>
        </a:p>
      </dgm:t>
    </dgm:pt>
    <dgm:pt modelId="{9BC6D6A6-C826-40AF-BCA7-63CDBE0E1BC0}">
      <dgm:prSet/>
      <dgm:spPr/>
      <dgm:t>
        <a:bodyPr/>
        <a:lstStyle/>
        <a:p>
          <a:pPr rtl="0"/>
          <a:r>
            <a:rPr lang="ru-RU" dirty="0" smtClean="0"/>
            <a:t>Основная доля расходов направлена на содержание органов местного самоуправления – 48,6% в сумме 18 037,2 тыс.рублей. Расходы направлены  на оплату труда работников органов местного самоуправления с учётом начислений на выплаты по оплате труда -94,5%, на оплату прочих расходов – 5,5%. </a:t>
          </a:r>
          <a:endParaRPr lang="ru-RU" dirty="0"/>
        </a:p>
      </dgm:t>
    </dgm:pt>
    <dgm:pt modelId="{CEBB1363-4492-457D-A308-4320997C2DEA}" type="parTrans" cxnId="{2F6BA2E5-60FB-4321-9F2A-586943007612}">
      <dgm:prSet/>
      <dgm:spPr/>
      <dgm:t>
        <a:bodyPr/>
        <a:lstStyle/>
        <a:p>
          <a:endParaRPr lang="ru-RU"/>
        </a:p>
      </dgm:t>
    </dgm:pt>
    <dgm:pt modelId="{560325FA-5FDF-4004-ABB2-CDEAFAA9A69D}" type="sibTrans" cxnId="{2F6BA2E5-60FB-4321-9F2A-586943007612}">
      <dgm:prSet/>
      <dgm:spPr/>
      <dgm:t>
        <a:bodyPr/>
        <a:lstStyle/>
        <a:p>
          <a:endParaRPr lang="ru-RU"/>
        </a:p>
      </dgm:t>
    </dgm:pt>
    <dgm:pt modelId="{E5BBDCD9-89B8-4AED-9DC5-6A33D50E8FE4}">
      <dgm:prSet/>
      <dgm:spPr/>
      <dgm:t>
        <a:bodyPr/>
        <a:lstStyle/>
        <a:p>
          <a:pPr rtl="0"/>
          <a:r>
            <a:rPr lang="ru-RU" dirty="0" smtClean="0"/>
            <a:t>Направленные расходы в рамках целевых программ исполнены в сумме 1 243,6 тыс.рублей, что составило 21% от плановых назначений. Расходы произведены в пределах принятых бюджетных обязательств. На реализацию программы «Развитие муниципальной службы в Махнёвском муниципальном образовании  на 2010-2013 годы»  израсходованы средства в сумме 101,9 тыс.рублей, или 92,6 % от плана.</a:t>
          </a:r>
          <a:endParaRPr lang="ru-RU" dirty="0"/>
        </a:p>
      </dgm:t>
    </dgm:pt>
    <dgm:pt modelId="{9F3B32F1-3764-40AC-8176-F138DDCB745F}" type="parTrans" cxnId="{97308E81-026E-4B5B-84AC-431E073B31D3}">
      <dgm:prSet/>
      <dgm:spPr/>
      <dgm:t>
        <a:bodyPr/>
        <a:lstStyle/>
        <a:p>
          <a:endParaRPr lang="ru-RU"/>
        </a:p>
      </dgm:t>
    </dgm:pt>
    <dgm:pt modelId="{D95536E2-1546-4EE8-94DE-D162C4FE9D75}" type="sibTrans" cxnId="{97308E81-026E-4B5B-84AC-431E073B31D3}">
      <dgm:prSet/>
      <dgm:spPr/>
      <dgm:t>
        <a:bodyPr/>
        <a:lstStyle/>
        <a:p>
          <a:endParaRPr lang="ru-RU"/>
        </a:p>
      </dgm:t>
    </dgm:pt>
    <dgm:pt modelId="{0BEB3E3E-9C46-4988-8E65-9A2C99513F8A}">
      <dgm:prSet/>
      <dgm:spPr/>
      <dgm:t>
        <a:bodyPr/>
        <a:lstStyle/>
        <a:p>
          <a:pPr rtl="0"/>
          <a:r>
            <a:rPr lang="ru-RU" dirty="0" smtClean="0"/>
            <a:t>В рамках целевой программы «Управление муниципальной собственностью и приватизации муниципального имущества Махнёвского муниципального образования» произведены расходы в сумме 705,7 тыс.рублей, или 87,6% от плана. </a:t>
          </a:r>
          <a:endParaRPr lang="ru-RU" dirty="0"/>
        </a:p>
      </dgm:t>
    </dgm:pt>
    <dgm:pt modelId="{E390A522-83E5-4571-A384-A80C9698BA3D}" type="parTrans" cxnId="{EE2D22F9-CDF0-46CD-9FBA-39EF787A8040}">
      <dgm:prSet/>
      <dgm:spPr/>
      <dgm:t>
        <a:bodyPr/>
        <a:lstStyle/>
        <a:p>
          <a:endParaRPr lang="ru-RU"/>
        </a:p>
      </dgm:t>
    </dgm:pt>
    <dgm:pt modelId="{DFA00E58-AB0C-4E76-A067-1EB5DC3481D6}" type="sibTrans" cxnId="{EE2D22F9-CDF0-46CD-9FBA-39EF787A8040}">
      <dgm:prSet/>
      <dgm:spPr/>
      <dgm:t>
        <a:bodyPr/>
        <a:lstStyle/>
        <a:p>
          <a:endParaRPr lang="ru-RU"/>
        </a:p>
      </dgm:t>
    </dgm:pt>
    <dgm:pt modelId="{7F9461C1-7A76-4C61-989C-65658C43D4EA}">
      <dgm:prSet/>
      <dgm:spPr/>
      <dgm:t>
        <a:bodyPr/>
        <a:lstStyle/>
        <a:p>
          <a:pPr rtl="0"/>
          <a:r>
            <a:rPr lang="ru-RU" dirty="0" smtClean="0"/>
            <a:t>Расходы по программе «Строительство здания органа местного самоуправления» израсходованы в сумме 436,0 тыс.рублей. </a:t>
          </a:r>
          <a:endParaRPr lang="ru-RU" dirty="0"/>
        </a:p>
      </dgm:t>
    </dgm:pt>
    <dgm:pt modelId="{805AFE44-5385-49CE-8D91-568597BFEC79}" type="parTrans" cxnId="{F9E22B52-7A29-40F5-A100-02ABB30057DD}">
      <dgm:prSet/>
      <dgm:spPr/>
      <dgm:t>
        <a:bodyPr/>
        <a:lstStyle/>
        <a:p>
          <a:endParaRPr lang="ru-RU"/>
        </a:p>
      </dgm:t>
    </dgm:pt>
    <dgm:pt modelId="{8958288C-78AA-4C7A-A9AE-30318452EAD2}" type="sibTrans" cxnId="{F9E22B52-7A29-40F5-A100-02ABB30057DD}">
      <dgm:prSet/>
      <dgm:spPr/>
      <dgm:t>
        <a:bodyPr/>
        <a:lstStyle/>
        <a:p>
          <a:endParaRPr lang="ru-RU"/>
        </a:p>
      </dgm:t>
    </dgm:pt>
    <dgm:pt modelId="{AA939AD7-ACE5-42DB-8F4A-BB6F573D2C7A}" type="pres">
      <dgm:prSet presAssocID="{1DC70968-0884-449F-90D8-A4565A2C526C}" presName="diagram" presStyleCnt="0">
        <dgm:presLayoutVars>
          <dgm:dir/>
          <dgm:resizeHandles val="exact"/>
        </dgm:presLayoutVars>
      </dgm:prSet>
      <dgm:spPr/>
      <dgm:t>
        <a:bodyPr/>
        <a:lstStyle/>
        <a:p>
          <a:endParaRPr lang="ru-RU"/>
        </a:p>
      </dgm:t>
    </dgm:pt>
    <dgm:pt modelId="{8C987D08-542E-4A03-926C-8956D4E728AF}" type="pres">
      <dgm:prSet presAssocID="{9BC6D6A6-C826-40AF-BCA7-63CDBE0E1BC0}" presName="node" presStyleLbl="node1" presStyleIdx="0" presStyleCnt="4">
        <dgm:presLayoutVars>
          <dgm:bulletEnabled val="1"/>
        </dgm:presLayoutVars>
      </dgm:prSet>
      <dgm:spPr/>
      <dgm:t>
        <a:bodyPr/>
        <a:lstStyle/>
        <a:p>
          <a:endParaRPr lang="ru-RU"/>
        </a:p>
      </dgm:t>
    </dgm:pt>
    <dgm:pt modelId="{58CA4F26-C33B-4BA0-9388-25C7663B015A}" type="pres">
      <dgm:prSet presAssocID="{560325FA-5FDF-4004-ABB2-CDEAFAA9A69D}" presName="sibTrans" presStyleCnt="0"/>
      <dgm:spPr/>
    </dgm:pt>
    <dgm:pt modelId="{14612050-C040-484B-BD1B-B3D6D853A251}" type="pres">
      <dgm:prSet presAssocID="{E5BBDCD9-89B8-4AED-9DC5-6A33D50E8FE4}" presName="node" presStyleLbl="node1" presStyleIdx="1" presStyleCnt="4">
        <dgm:presLayoutVars>
          <dgm:bulletEnabled val="1"/>
        </dgm:presLayoutVars>
      </dgm:prSet>
      <dgm:spPr/>
      <dgm:t>
        <a:bodyPr/>
        <a:lstStyle/>
        <a:p>
          <a:endParaRPr lang="ru-RU"/>
        </a:p>
      </dgm:t>
    </dgm:pt>
    <dgm:pt modelId="{5857C011-8FFB-449B-BAD6-6D964248385C}" type="pres">
      <dgm:prSet presAssocID="{D95536E2-1546-4EE8-94DE-D162C4FE9D75}" presName="sibTrans" presStyleCnt="0"/>
      <dgm:spPr/>
    </dgm:pt>
    <dgm:pt modelId="{CBDF9BC9-7AC7-4FD6-A76B-48CA57682627}" type="pres">
      <dgm:prSet presAssocID="{0BEB3E3E-9C46-4988-8E65-9A2C99513F8A}" presName="node" presStyleLbl="node1" presStyleIdx="2" presStyleCnt="4">
        <dgm:presLayoutVars>
          <dgm:bulletEnabled val="1"/>
        </dgm:presLayoutVars>
      </dgm:prSet>
      <dgm:spPr/>
      <dgm:t>
        <a:bodyPr/>
        <a:lstStyle/>
        <a:p>
          <a:endParaRPr lang="ru-RU"/>
        </a:p>
      </dgm:t>
    </dgm:pt>
    <dgm:pt modelId="{70F3C5B9-B78D-4DD2-955C-DE343F3BCD73}" type="pres">
      <dgm:prSet presAssocID="{DFA00E58-AB0C-4E76-A067-1EB5DC3481D6}" presName="sibTrans" presStyleCnt="0"/>
      <dgm:spPr/>
    </dgm:pt>
    <dgm:pt modelId="{D13BA211-8141-4D93-BD27-A0B9BA62AA36}" type="pres">
      <dgm:prSet presAssocID="{7F9461C1-7A76-4C61-989C-65658C43D4EA}" presName="node" presStyleLbl="node1" presStyleIdx="3" presStyleCnt="4">
        <dgm:presLayoutVars>
          <dgm:bulletEnabled val="1"/>
        </dgm:presLayoutVars>
      </dgm:prSet>
      <dgm:spPr/>
      <dgm:t>
        <a:bodyPr/>
        <a:lstStyle/>
        <a:p>
          <a:endParaRPr lang="ru-RU"/>
        </a:p>
      </dgm:t>
    </dgm:pt>
  </dgm:ptLst>
  <dgm:cxnLst>
    <dgm:cxn modelId="{2F6BA2E5-60FB-4321-9F2A-586943007612}" srcId="{1DC70968-0884-449F-90D8-A4565A2C526C}" destId="{9BC6D6A6-C826-40AF-BCA7-63CDBE0E1BC0}" srcOrd="0" destOrd="0" parTransId="{CEBB1363-4492-457D-A308-4320997C2DEA}" sibTransId="{560325FA-5FDF-4004-ABB2-CDEAFAA9A69D}"/>
    <dgm:cxn modelId="{7B9B0170-14E7-4DF7-B5B2-03893D67CF7D}" type="presOf" srcId="{9BC6D6A6-C826-40AF-BCA7-63CDBE0E1BC0}" destId="{8C987D08-542E-4A03-926C-8956D4E728AF}" srcOrd="0" destOrd="0" presId="urn:microsoft.com/office/officeart/2005/8/layout/default#2"/>
    <dgm:cxn modelId="{EE2D22F9-CDF0-46CD-9FBA-39EF787A8040}" srcId="{1DC70968-0884-449F-90D8-A4565A2C526C}" destId="{0BEB3E3E-9C46-4988-8E65-9A2C99513F8A}" srcOrd="2" destOrd="0" parTransId="{E390A522-83E5-4571-A384-A80C9698BA3D}" sibTransId="{DFA00E58-AB0C-4E76-A067-1EB5DC3481D6}"/>
    <dgm:cxn modelId="{883F0C07-4F68-4735-BDD0-48AADDD7DA60}" type="presOf" srcId="{1DC70968-0884-449F-90D8-A4565A2C526C}" destId="{AA939AD7-ACE5-42DB-8F4A-BB6F573D2C7A}" srcOrd="0" destOrd="0" presId="urn:microsoft.com/office/officeart/2005/8/layout/default#2"/>
    <dgm:cxn modelId="{F4F4EF03-0C87-4730-A2B7-A65BDFDA2A32}" type="presOf" srcId="{7F9461C1-7A76-4C61-989C-65658C43D4EA}" destId="{D13BA211-8141-4D93-BD27-A0B9BA62AA36}" srcOrd="0" destOrd="0" presId="urn:microsoft.com/office/officeart/2005/8/layout/default#2"/>
    <dgm:cxn modelId="{F9E22B52-7A29-40F5-A100-02ABB30057DD}" srcId="{1DC70968-0884-449F-90D8-A4565A2C526C}" destId="{7F9461C1-7A76-4C61-989C-65658C43D4EA}" srcOrd="3" destOrd="0" parTransId="{805AFE44-5385-49CE-8D91-568597BFEC79}" sibTransId="{8958288C-78AA-4C7A-A9AE-30318452EAD2}"/>
    <dgm:cxn modelId="{21FB6EC5-CB9F-44AD-A0A1-BCFEB02CBE21}" type="presOf" srcId="{0BEB3E3E-9C46-4988-8E65-9A2C99513F8A}" destId="{CBDF9BC9-7AC7-4FD6-A76B-48CA57682627}" srcOrd="0" destOrd="0" presId="urn:microsoft.com/office/officeart/2005/8/layout/default#2"/>
    <dgm:cxn modelId="{97308E81-026E-4B5B-84AC-431E073B31D3}" srcId="{1DC70968-0884-449F-90D8-A4565A2C526C}" destId="{E5BBDCD9-89B8-4AED-9DC5-6A33D50E8FE4}" srcOrd="1" destOrd="0" parTransId="{9F3B32F1-3764-40AC-8176-F138DDCB745F}" sibTransId="{D95536E2-1546-4EE8-94DE-D162C4FE9D75}"/>
    <dgm:cxn modelId="{CFE18297-FBF3-44D8-9D10-AAE2E1A53E6C}" type="presOf" srcId="{E5BBDCD9-89B8-4AED-9DC5-6A33D50E8FE4}" destId="{14612050-C040-484B-BD1B-B3D6D853A251}" srcOrd="0" destOrd="0" presId="urn:microsoft.com/office/officeart/2005/8/layout/default#2"/>
    <dgm:cxn modelId="{9C9C618C-32F1-4F0E-85AC-B3A899AD0182}" type="presParOf" srcId="{AA939AD7-ACE5-42DB-8F4A-BB6F573D2C7A}" destId="{8C987D08-542E-4A03-926C-8956D4E728AF}" srcOrd="0" destOrd="0" presId="urn:microsoft.com/office/officeart/2005/8/layout/default#2"/>
    <dgm:cxn modelId="{86DB3662-0A49-455A-AC0D-CD3112D28DF3}" type="presParOf" srcId="{AA939AD7-ACE5-42DB-8F4A-BB6F573D2C7A}" destId="{58CA4F26-C33B-4BA0-9388-25C7663B015A}" srcOrd="1" destOrd="0" presId="urn:microsoft.com/office/officeart/2005/8/layout/default#2"/>
    <dgm:cxn modelId="{61110AB6-1F79-43A2-84C3-FC834303D436}" type="presParOf" srcId="{AA939AD7-ACE5-42DB-8F4A-BB6F573D2C7A}" destId="{14612050-C040-484B-BD1B-B3D6D853A251}" srcOrd="2" destOrd="0" presId="urn:microsoft.com/office/officeart/2005/8/layout/default#2"/>
    <dgm:cxn modelId="{B0B41543-A037-4883-95CB-EBEFDF027FC9}" type="presParOf" srcId="{AA939AD7-ACE5-42DB-8F4A-BB6F573D2C7A}" destId="{5857C011-8FFB-449B-BAD6-6D964248385C}" srcOrd="3" destOrd="0" presId="urn:microsoft.com/office/officeart/2005/8/layout/default#2"/>
    <dgm:cxn modelId="{EFBC9755-5579-4C5A-809E-2872C16D0ECD}" type="presParOf" srcId="{AA939AD7-ACE5-42DB-8F4A-BB6F573D2C7A}" destId="{CBDF9BC9-7AC7-4FD6-A76B-48CA57682627}" srcOrd="4" destOrd="0" presId="urn:microsoft.com/office/officeart/2005/8/layout/default#2"/>
    <dgm:cxn modelId="{7E52A67C-165E-45B7-B045-7B0352A4A5C8}" type="presParOf" srcId="{AA939AD7-ACE5-42DB-8F4A-BB6F573D2C7A}" destId="{70F3C5B9-B78D-4DD2-955C-DE343F3BCD73}" srcOrd="5" destOrd="0" presId="urn:microsoft.com/office/officeart/2005/8/layout/default#2"/>
    <dgm:cxn modelId="{B4F20283-8C60-4D46-95B3-E74846656F70}" type="presParOf" srcId="{AA939AD7-ACE5-42DB-8F4A-BB6F573D2C7A}" destId="{D13BA211-8141-4D93-BD27-A0B9BA62AA36}" srcOrd="6" destOrd="0" presId="urn:microsoft.com/office/officeart/2005/8/layout/defaul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2E5B9700-9810-4602-B7EE-A65EB7AB5D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8B76B9F-4225-43B7-BEDE-0715B52745FC}">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dirty="0" smtClean="0">
              <a:ln>
                <a:noFill/>
              </a:ln>
              <a:solidFill>
                <a:schemeClr val="accent1">
                  <a:lumMod val="50000"/>
                </a:schemeClr>
              </a:solidFill>
              <a:effectLst/>
              <a:latin typeface="Times New Roman" pitchFamily="18" charset="0"/>
            </a:rPr>
            <a:t>Национальная</a:t>
          </a:r>
          <a:r>
            <a:rPr lang="ru-RU" b="1" dirty="0" smtClean="0">
              <a:ln>
                <a:noFill/>
              </a:ln>
              <a:solidFill>
                <a:schemeClr val="accent1">
                  <a:lumMod val="50000"/>
                </a:schemeClr>
              </a:solidFill>
              <a:effectLst/>
              <a:latin typeface="Arial" charset="0"/>
            </a:rPr>
            <a:t> </a:t>
          </a:r>
          <a:r>
            <a:rPr lang="ru-RU" b="1" dirty="0" smtClean="0">
              <a:ln>
                <a:noFill/>
              </a:ln>
              <a:solidFill>
                <a:schemeClr val="accent1">
                  <a:lumMod val="50000"/>
                </a:schemeClr>
              </a:solidFill>
              <a:effectLst/>
              <a:latin typeface="Times New Roman" pitchFamily="18" charset="0"/>
            </a:rPr>
            <a:t>оборона</a:t>
          </a:r>
          <a:endParaRPr lang="ru-RU" b="1" dirty="0">
            <a:solidFill>
              <a:schemeClr val="accent1">
                <a:lumMod val="50000"/>
              </a:schemeClr>
            </a:solidFill>
          </a:endParaRPr>
        </a:p>
      </dgm:t>
    </dgm:pt>
    <dgm:pt modelId="{D6DCA311-2FB7-4FEA-93C7-C61D7E39F250}" type="parTrans" cxnId="{F2292613-00B6-4EE7-86ED-90661C1640B1}">
      <dgm:prSet/>
      <dgm:spPr/>
      <dgm:t>
        <a:bodyPr/>
        <a:lstStyle/>
        <a:p>
          <a:endParaRPr lang="ru-RU"/>
        </a:p>
      </dgm:t>
    </dgm:pt>
    <dgm:pt modelId="{D4D0D36B-D4F8-4CF7-BB34-FE9BE58D9AE3}" type="sibTrans" cxnId="{F2292613-00B6-4EE7-86ED-90661C1640B1}">
      <dgm:prSet/>
      <dgm:spPr/>
      <dgm:t>
        <a:bodyPr/>
        <a:lstStyle/>
        <a:p>
          <a:endParaRPr lang="ru-RU"/>
        </a:p>
      </dgm:t>
    </dgm:pt>
    <dgm:pt modelId="{AB2F4D28-189C-4328-9009-EE03E4CFB779}" type="pres">
      <dgm:prSet presAssocID="{2E5B9700-9810-4602-B7EE-A65EB7AB5DC8}" presName="linear" presStyleCnt="0">
        <dgm:presLayoutVars>
          <dgm:animLvl val="lvl"/>
          <dgm:resizeHandles val="exact"/>
        </dgm:presLayoutVars>
      </dgm:prSet>
      <dgm:spPr/>
      <dgm:t>
        <a:bodyPr/>
        <a:lstStyle/>
        <a:p>
          <a:endParaRPr lang="ru-RU"/>
        </a:p>
      </dgm:t>
    </dgm:pt>
    <dgm:pt modelId="{09FDCE9B-ED49-4309-BB3E-BD530010BC4D}" type="pres">
      <dgm:prSet presAssocID="{98B76B9F-4225-43B7-BEDE-0715B52745FC}" presName="parentText" presStyleLbl="node1" presStyleIdx="0" presStyleCnt="1">
        <dgm:presLayoutVars>
          <dgm:chMax val="0"/>
          <dgm:bulletEnabled val="1"/>
        </dgm:presLayoutVars>
      </dgm:prSet>
      <dgm:spPr/>
      <dgm:t>
        <a:bodyPr/>
        <a:lstStyle/>
        <a:p>
          <a:endParaRPr lang="ru-RU"/>
        </a:p>
      </dgm:t>
    </dgm:pt>
  </dgm:ptLst>
  <dgm:cxnLst>
    <dgm:cxn modelId="{B4EAB8AA-1CDC-4C08-901B-9C99C24A272F}" type="presOf" srcId="{98B76B9F-4225-43B7-BEDE-0715B52745FC}" destId="{09FDCE9B-ED49-4309-BB3E-BD530010BC4D}" srcOrd="0" destOrd="0" presId="urn:microsoft.com/office/officeart/2005/8/layout/vList2"/>
    <dgm:cxn modelId="{F2292613-00B6-4EE7-86ED-90661C1640B1}" srcId="{2E5B9700-9810-4602-B7EE-A65EB7AB5DC8}" destId="{98B76B9F-4225-43B7-BEDE-0715B52745FC}" srcOrd="0" destOrd="0" parTransId="{D6DCA311-2FB7-4FEA-93C7-C61D7E39F250}" sibTransId="{D4D0D36B-D4F8-4CF7-BB34-FE9BE58D9AE3}"/>
    <dgm:cxn modelId="{C3DF5F46-E88E-472B-AF7A-28E61445C258}" type="presOf" srcId="{2E5B9700-9810-4602-B7EE-A65EB7AB5DC8}" destId="{AB2F4D28-189C-4328-9009-EE03E4CFB779}" srcOrd="0" destOrd="0" presId="urn:microsoft.com/office/officeart/2005/8/layout/vList2"/>
    <dgm:cxn modelId="{634ABEED-FAD2-48E1-85F4-FF1034957A44}" type="presParOf" srcId="{AB2F4D28-189C-4328-9009-EE03E4CFB779}" destId="{09FDCE9B-ED49-4309-BB3E-BD530010BC4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3178B75-41F5-4DA9-B23F-6EDB68FD7058}" type="doc">
      <dgm:prSet loTypeId="urn:microsoft.com/office/officeart/2005/8/layout/default#3" loCatId="list" qsTypeId="urn:microsoft.com/office/officeart/2005/8/quickstyle/3d6" qsCatId="3D" csTypeId="urn:microsoft.com/office/officeart/2005/8/colors/accent1_5" csCatId="accent1" phldr="1"/>
      <dgm:spPr/>
      <dgm:t>
        <a:bodyPr/>
        <a:lstStyle/>
        <a:p>
          <a:endParaRPr lang="ru-RU"/>
        </a:p>
      </dgm:t>
    </dgm:pt>
    <dgm:pt modelId="{15109575-FECA-4882-8DE9-DA6E6585733F}">
      <dgm:prSet custT="1"/>
      <dgm:spPr>
        <a:sp3d prstMaterial="plastic">
          <a:bevelT w="50800" h="50800"/>
          <a:bevelB w="50800" h="50800"/>
        </a:sp3d>
      </dgm:spPr>
      <dgm:t>
        <a:bodyPr/>
        <a:lstStyle/>
        <a:p>
          <a:pPr rtl="0"/>
          <a:r>
            <a:rPr lang="ru-RU" sz="1200" dirty="0" smtClean="0"/>
            <a:t>Расходные обязательства муниципального образования по обеспечению финансирования расходов на осуществление воинского учета на территориях, на которых отсутствуют военные комиссариаты,  определяются  Федеральным законом от 28.03.1998 N 53-ФЗ (ред. от 21.12.2009) «О воинской обязанности и военной службе» (в ред. от 11.03.2010 № 28-ФЗ),Законом Свердловской области от 19.03.2007  №16-ОЗ "О Методике распределения субвенций местным бюджетам из областного бюджета, предоставляемых за счет субвенции областному бюджету из федерального бюджета, для финансирования расходов на осуществление государственных полномочий по первичному воинскому учету на территориях, на которых отсутствуют военные комиссариаты" </a:t>
          </a:r>
          <a:endParaRPr lang="ru-RU" sz="1200" dirty="0"/>
        </a:p>
      </dgm:t>
    </dgm:pt>
    <dgm:pt modelId="{E6A2ACD5-C9FE-46F5-9D04-4E5D66AAE090}" type="parTrans" cxnId="{B3565C5D-667E-4A29-81E7-4C0D269EA061}">
      <dgm:prSet/>
      <dgm:spPr/>
      <dgm:t>
        <a:bodyPr/>
        <a:lstStyle/>
        <a:p>
          <a:endParaRPr lang="ru-RU"/>
        </a:p>
      </dgm:t>
    </dgm:pt>
    <dgm:pt modelId="{65FE3577-465A-4952-A073-5E7B328C50CA}" type="sibTrans" cxnId="{B3565C5D-667E-4A29-81E7-4C0D269EA061}">
      <dgm:prSet/>
      <dgm:spPr/>
      <dgm:t>
        <a:bodyPr/>
        <a:lstStyle/>
        <a:p>
          <a:endParaRPr lang="ru-RU"/>
        </a:p>
      </dgm:t>
    </dgm:pt>
    <dgm:pt modelId="{AED9C0C0-4507-497F-AA97-C0B397C668D9}">
      <dgm:prSet/>
      <dgm:spPr>
        <a:sp3d prstMaterial="plastic">
          <a:bevelT w="50800" h="50800"/>
          <a:bevelB w="50800" h="50800"/>
        </a:sp3d>
      </dgm:spPr>
      <dgm:t>
        <a:bodyPr/>
        <a:lstStyle/>
        <a:p>
          <a:pPr rtl="0"/>
          <a:r>
            <a:rPr lang="ru-RU" dirty="0" smtClean="0"/>
            <a:t>К переданным отдельным государственным полномочиям отнесены вопросы по осуществлению первичного воинского учета граждан, проживающих или пребывающих на территории Махнёвского муниципального образования.</a:t>
          </a:r>
          <a:endParaRPr lang="ru-RU" dirty="0"/>
        </a:p>
      </dgm:t>
    </dgm:pt>
    <dgm:pt modelId="{17E52592-87A5-4B13-99E4-EC0361CFE430}" type="parTrans" cxnId="{66966CEE-E46E-4E79-BF01-D81AA677261E}">
      <dgm:prSet/>
      <dgm:spPr/>
      <dgm:t>
        <a:bodyPr/>
        <a:lstStyle/>
        <a:p>
          <a:endParaRPr lang="ru-RU"/>
        </a:p>
      </dgm:t>
    </dgm:pt>
    <dgm:pt modelId="{75176B47-2E65-4E10-BCEC-903A18A5D57B}" type="sibTrans" cxnId="{66966CEE-E46E-4E79-BF01-D81AA677261E}">
      <dgm:prSet/>
      <dgm:spPr/>
      <dgm:t>
        <a:bodyPr/>
        <a:lstStyle/>
        <a:p>
          <a:endParaRPr lang="ru-RU"/>
        </a:p>
      </dgm:t>
    </dgm:pt>
    <dgm:pt modelId="{2ED5492D-BB10-4DEA-A00C-5197ADE3CF80}">
      <dgm:prSet/>
      <dgm:spPr>
        <a:sp3d prstMaterial="plastic">
          <a:bevelT w="50800" h="50800"/>
          <a:bevelB w="50800" h="50800"/>
        </a:sp3d>
      </dgm:spPr>
      <dgm:t>
        <a:bodyPr/>
        <a:lstStyle/>
        <a:p>
          <a:pPr rtl="0"/>
          <a:r>
            <a:rPr lang="ru-RU" dirty="0" smtClean="0"/>
            <a:t>За 2013 год произведены расходы на текущее содержание 1,5 ставки штатных единиц военно-учетных работников, осуществляющего воинский учет на территории муниципального образования в сумме 286,4 тыс.рублей что составило 100% к плановым назначениям. Расходы произведены в пределах принятых бюджетных обязательств и направлены на выполнение федеральных полномочий по осуществлению первичного воинского учета на территориях, где отсутствуют военный комиссариаты.</a:t>
          </a:r>
          <a:endParaRPr lang="ru-RU" dirty="0"/>
        </a:p>
      </dgm:t>
    </dgm:pt>
    <dgm:pt modelId="{BF6C3125-4275-46FB-92AE-7BB490572833}" type="parTrans" cxnId="{B53AA13D-229F-4B12-BC2C-126991ADC024}">
      <dgm:prSet/>
      <dgm:spPr/>
      <dgm:t>
        <a:bodyPr/>
        <a:lstStyle/>
        <a:p>
          <a:endParaRPr lang="ru-RU"/>
        </a:p>
      </dgm:t>
    </dgm:pt>
    <dgm:pt modelId="{02A0F5C1-A413-48C3-B808-DA7659007C95}" type="sibTrans" cxnId="{B53AA13D-229F-4B12-BC2C-126991ADC024}">
      <dgm:prSet/>
      <dgm:spPr/>
      <dgm:t>
        <a:bodyPr/>
        <a:lstStyle/>
        <a:p>
          <a:endParaRPr lang="ru-RU"/>
        </a:p>
      </dgm:t>
    </dgm:pt>
    <dgm:pt modelId="{8DD7B49A-29B5-49EC-917A-D7B298D90CC9}" type="pres">
      <dgm:prSet presAssocID="{13178B75-41F5-4DA9-B23F-6EDB68FD7058}" presName="diagram" presStyleCnt="0">
        <dgm:presLayoutVars>
          <dgm:dir/>
          <dgm:resizeHandles val="exact"/>
        </dgm:presLayoutVars>
      </dgm:prSet>
      <dgm:spPr/>
      <dgm:t>
        <a:bodyPr/>
        <a:lstStyle/>
        <a:p>
          <a:endParaRPr lang="ru-RU"/>
        </a:p>
      </dgm:t>
    </dgm:pt>
    <dgm:pt modelId="{07893D39-B36C-45B3-B0E0-E4D6A75CC3F5}" type="pres">
      <dgm:prSet presAssocID="{15109575-FECA-4882-8DE9-DA6E6585733F}" presName="node" presStyleLbl="node1" presStyleIdx="0" presStyleCnt="3">
        <dgm:presLayoutVars>
          <dgm:bulletEnabled val="1"/>
        </dgm:presLayoutVars>
      </dgm:prSet>
      <dgm:spPr/>
      <dgm:t>
        <a:bodyPr/>
        <a:lstStyle/>
        <a:p>
          <a:endParaRPr lang="ru-RU"/>
        </a:p>
      </dgm:t>
    </dgm:pt>
    <dgm:pt modelId="{5E570290-324B-40C9-9F70-B84CA795C210}" type="pres">
      <dgm:prSet presAssocID="{65FE3577-465A-4952-A073-5E7B328C50CA}" presName="sibTrans" presStyleCnt="0"/>
      <dgm:spPr/>
    </dgm:pt>
    <dgm:pt modelId="{BD3176D1-FE85-4A05-99F9-CA003E30F097}" type="pres">
      <dgm:prSet presAssocID="{AED9C0C0-4507-497F-AA97-C0B397C668D9}" presName="node" presStyleLbl="node1" presStyleIdx="1" presStyleCnt="3">
        <dgm:presLayoutVars>
          <dgm:bulletEnabled val="1"/>
        </dgm:presLayoutVars>
      </dgm:prSet>
      <dgm:spPr/>
      <dgm:t>
        <a:bodyPr/>
        <a:lstStyle/>
        <a:p>
          <a:endParaRPr lang="ru-RU"/>
        </a:p>
      </dgm:t>
    </dgm:pt>
    <dgm:pt modelId="{E460C87A-2631-4F95-B3BE-DA82EEB90735}" type="pres">
      <dgm:prSet presAssocID="{75176B47-2E65-4E10-BCEC-903A18A5D57B}" presName="sibTrans" presStyleCnt="0"/>
      <dgm:spPr/>
    </dgm:pt>
    <dgm:pt modelId="{D94E8449-796B-4B5B-BB3C-596F4B72E504}" type="pres">
      <dgm:prSet presAssocID="{2ED5492D-BB10-4DEA-A00C-5197ADE3CF80}" presName="node" presStyleLbl="node1" presStyleIdx="2" presStyleCnt="3">
        <dgm:presLayoutVars>
          <dgm:bulletEnabled val="1"/>
        </dgm:presLayoutVars>
      </dgm:prSet>
      <dgm:spPr/>
      <dgm:t>
        <a:bodyPr/>
        <a:lstStyle/>
        <a:p>
          <a:endParaRPr lang="ru-RU"/>
        </a:p>
      </dgm:t>
    </dgm:pt>
  </dgm:ptLst>
  <dgm:cxnLst>
    <dgm:cxn modelId="{B3565C5D-667E-4A29-81E7-4C0D269EA061}" srcId="{13178B75-41F5-4DA9-B23F-6EDB68FD7058}" destId="{15109575-FECA-4882-8DE9-DA6E6585733F}" srcOrd="0" destOrd="0" parTransId="{E6A2ACD5-C9FE-46F5-9D04-4E5D66AAE090}" sibTransId="{65FE3577-465A-4952-A073-5E7B328C50CA}"/>
    <dgm:cxn modelId="{B53AA13D-229F-4B12-BC2C-126991ADC024}" srcId="{13178B75-41F5-4DA9-B23F-6EDB68FD7058}" destId="{2ED5492D-BB10-4DEA-A00C-5197ADE3CF80}" srcOrd="2" destOrd="0" parTransId="{BF6C3125-4275-46FB-92AE-7BB490572833}" sibTransId="{02A0F5C1-A413-48C3-B808-DA7659007C95}"/>
    <dgm:cxn modelId="{66966CEE-E46E-4E79-BF01-D81AA677261E}" srcId="{13178B75-41F5-4DA9-B23F-6EDB68FD7058}" destId="{AED9C0C0-4507-497F-AA97-C0B397C668D9}" srcOrd="1" destOrd="0" parTransId="{17E52592-87A5-4B13-99E4-EC0361CFE430}" sibTransId="{75176B47-2E65-4E10-BCEC-903A18A5D57B}"/>
    <dgm:cxn modelId="{3C0BE62C-F80F-4F9D-9C48-56390E6AEB25}" type="presOf" srcId="{AED9C0C0-4507-497F-AA97-C0B397C668D9}" destId="{BD3176D1-FE85-4A05-99F9-CA003E30F097}" srcOrd="0" destOrd="0" presId="urn:microsoft.com/office/officeart/2005/8/layout/default#3"/>
    <dgm:cxn modelId="{2CE9DB82-111D-4982-BE30-4A4941EE301C}" type="presOf" srcId="{13178B75-41F5-4DA9-B23F-6EDB68FD7058}" destId="{8DD7B49A-29B5-49EC-917A-D7B298D90CC9}" srcOrd="0" destOrd="0" presId="urn:microsoft.com/office/officeart/2005/8/layout/default#3"/>
    <dgm:cxn modelId="{35C3EA0C-F105-4A60-B31C-F047DDE8C9EA}" type="presOf" srcId="{2ED5492D-BB10-4DEA-A00C-5197ADE3CF80}" destId="{D94E8449-796B-4B5B-BB3C-596F4B72E504}" srcOrd="0" destOrd="0" presId="urn:microsoft.com/office/officeart/2005/8/layout/default#3"/>
    <dgm:cxn modelId="{7F4ED8E0-6BCC-4C7F-AA59-C73F67F2C755}" type="presOf" srcId="{15109575-FECA-4882-8DE9-DA6E6585733F}" destId="{07893D39-B36C-45B3-B0E0-E4D6A75CC3F5}" srcOrd="0" destOrd="0" presId="urn:microsoft.com/office/officeart/2005/8/layout/default#3"/>
    <dgm:cxn modelId="{42994A7D-C237-404D-8DE0-C6D7CD8C1835}" type="presParOf" srcId="{8DD7B49A-29B5-49EC-917A-D7B298D90CC9}" destId="{07893D39-B36C-45B3-B0E0-E4D6A75CC3F5}" srcOrd="0" destOrd="0" presId="urn:microsoft.com/office/officeart/2005/8/layout/default#3"/>
    <dgm:cxn modelId="{1F0471DD-7396-493E-AB04-36EC0E68E70E}" type="presParOf" srcId="{8DD7B49A-29B5-49EC-917A-D7B298D90CC9}" destId="{5E570290-324B-40C9-9F70-B84CA795C210}" srcOrd="1" destOrd="0" presId="urn:microsoft.com/office/officeart/2005/8/layout/default#3"/>
    <dgm:cxn modelId="{CAFEAE5D-5A31-4324-81EB-C128B0A5E6F0}" type="presParOf" srcId="{8DD7B49A-29B5-49EC-917A-D7B298D90CC9}" destId="{BD3176D1-FE85-4A05-99F9-CA003E30F097}" srcOrd="2" destOrd="0" presId="urn:microsoft.com/office/officeart/2005/8/layout/default#3"/>
    <dgm:cxn modelId="{214A321E-4494-4E7D-9FA4-8D49CEEA2C61}" type="presParOf" srcId="{8DD7B49A-29B5-49EC-917A-D7B298D90CC9}" destId="{E460C87A-2631-4F95-B3BE-DA82EEB90735}" srcOrd="3" destOrd="0" presId="urn:microsoft.com/office/officeart/2005/8/layout/default#3"/>
    <dgm:cxn modelId="{74F17104-1B74-4DD6-A1DB-20787AAA6774}" type="presParOf" srcId="{8DD7B49A-29B5-49EC-917A-D7B298D90CC9}" destId="{D94E8449-796B-4B5B-BB3C-596F4B72E504}" srcOrd="4" destOrd="0" presId="urn:microsoft.com/office/officeart/2005/8/layout/defaul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4D59BFAA-0645-4763-99B1-DDA56DA55E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34179D9-85F6-4826-8D23-69037B60F480}">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dirty="0" smtClean="0">
              <a:solidFill>
                <a:schemeClr val="accent1">
                  <a:lumMod val="50000"/>
                </a:schemeClr>
              </a:solidFill>
            </a:rPr>
            <a:t>Национальная безопасность и правоохранительная деятельность </a:t>
          </a:r>
          <a:endParaRPr lang="ru-RU" b="1" dirty="0">
            <a:solidFill>
              <a:schemeClr val="accent1">
                <a:lumMod val="50000"/>
              </a:schemeClr>
            </a:solidFill>
          </a:endParaRPr>
        </a:p>
      </dgm:t>
    </dgm:pt>
    <dgm:pt modelId="{F5230F66-69E9-4B99-ACAD-4E4C8674C4FF}" type="parTrans" cxnId="{3CD0795A-5518-4CB8-BF7E-A0A450874110}">
      <dgm:prSet/>
      <dgm:spPr/>
      <dgm:t>
        <a:bodyPr/>
        <a:lstStyle/>
        <a:p>
          <a:endParaRPr lang="ru-RU"/>
        </a:p>
      </dgm:t>
    </dgm:pt>
    <dgm:pt modelId="{3036FBA6-A512-40A3-95E6-F1EDFE1B3802}" type="sibTrans" cxnId="{3CD0795A-5518-4CB8-BF7E-A0A450874110}">
      <dgm:prSet/>
      <dgm:spPr/>
      <dgm:t>
        <a:bodyPr/>
        <a:lstStyle/>
        <a:p>
          <a:endParaRPr lang="ru-RU"/>
        </a:p>
      </dgm:t>
    </dgm:pt>
    <dgm:pt modelId="{53D558D4-C43E-4838-851E-5BB78FF559A6}" type="pres">
      <dgm:prSet presAssocID="{4D59BFAA-0645-4763-99B1-DDA56DA55EE2}" presName="linear" presStyleCnt="0">
        <dgm:presLayoutVars>
          <dgm:animLvl val="lvl"/>
          <dgm:resizeHandles val="exact"/>
        </dgm:presLayoutVars>
      </dgm:prSet>
      <dgm:spPr/>
      <dgm:t>
        <a:bodyPr/>
        <a:lstStyle/>
        <a:p>
          <a:endParaRPr lang="ru-RU"/>
        </a:p>
      </dgm:t>
    </dgm:pt>
    <dgm:pt modelId="{0E34F33E-4FB2-4B0F-A472-C4150C9F43EB}" type="pres">
      <dgm:prSet presAssocID="{B34179D9-85F6-4826-8D23-69037B60F480}" presName="parentText" presStyleLbl="node1" presStyleIdx="0" presStyleCnt="1">
        <dgm:presLayoutVars>
          <dgm:chMax val="0"/>
          <dgm:bulletEnabled val="1"/>
        </dgm:presLayoutVars>
      </dgm:prSet>
      <dgm:spPr/>
      <dgm:t>
        <a:bodyPr/>
        <a:lstStyle/>
        <a:p>
          <a:endParaRPr lang="ru-RU"/>
        </a:p>
      </dgm:t>
    </dgm:pt>
  </dgm:ptLst>
  <dgm:cxnLst>
    <dgm:cxn modelId="{3CD0795A-5518-4CB8-BF7E-A0A450874110}" srcId="{4D59BFAA-0645-4763-99B1-DDA56DA55EE2}" destId="{B34179D9-85F6-4826-8D23-69037B60F480}" srcOrd="0" destOrd="0" parTransId="{F5230F66-69E9-4B99-ACAD-4E4C8674C4FF}" sibTransId="{3036FBA6-A512-40A3-95E6-F1EDFE1B3802}"/>
    <dgm:cxn modelId="{FBE85280-8824-4D8C-9942-FF8DA0080D37}" type="presOf" srcId="{4D59BFAA-0645-4763-99B1-DDA56DA55EE2}" destId="{53D558D4-C43E-4838-851E-5BB78FF559A6}" srcOrd="0" destOrd="0" presId="urn:microsoft.com/office/officeart/2005/8/layout/vList2"/>
    <dgm:cxn modelId="{42942BCC-38AC-413B-BB30-2D1C564C24DD}" type="presOf" srcId="{B34179D9-85F6-4826-8D23-69037B60F480}" destId="{0E34F33E-4FB2-4B0F-A472-C4150C9F43EB}" srcOrd="0" destOrd="0" presId="urn:microsoft.com/office/officeart/2005/8/layout/vList2"/>
    <dgm:cxn modelId="{8337376A-448D-4D8E-A1E1-ED33A6E2F977}" type="presParOf" srcId="{53D558D4-C43E-4838-851E-5BB78FF559A6}" destId="{0E34F33E-4FB2-4B0F-A472-C4150C9F43E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1CF0CD-732A-4878-A48D-731D44A5F2BD}" type="doc">
      <dgm:prSet loTypeId="urn:microsoft.com/office/officeart/2005/8/layout/list1" loCatId="list" qsTypeId="urn:microsoft.com/office/officeart/2005/8/quickstyle/simple1" qsCatId="simple" csTypeId="urn:microsoft.com/office/officeart/2005/8/colors/accent0_3" csCatId="mainScheme"/>
      <dgm:spPr/>
      <dgm:t>
        <a:bodyPr/>
        <a:lstStyle/>
        <a:p>
          <a:endParaRPr lang="ru-RU"/>
        </a:p>
      </dgm:t>
    </dgm:pt>
    <dgm:pt modelId="{DA11C82B-8F31-4E16-B590-7C0764BA5AE7}">
      <dgm:prSet/>
      <dgm:spPr/>
      <dgm:t>
        <a:bodyPr/>
        <a:lstStyle/>
        <a:p>
          <a:pPr rtl="0"/>
          <a:r>
            <a:rPr lang="ru-RU" dirty="0" smtClean="0">
              <a:solidFill>
                <a:schemeClr val="accent2">
                  <a:lumMod val="40000"/>
                  <a:lumOff val="60000"/>
                </a:schemeClr>
              </a:solidFill>
            </a:rPr>
            <a:t>Доходы муниципального образования;</a:t>
          </a:r>
          <a:endParaRPr lang="ru-RU" dirty="0">
            <a:solidFill>
              <a:schemeClr val="accent2">
                <a:lumMod val="40000"/>
                <a:lumOff val="60000"/>
              </a:schemeClr>
            </a:solidFill>
          </a:endParaRPr>
        </a:p>
      </dgm:t>
    </dgm:pt>
    <dgm:pt modelId="{84369161-E85F-44CA-9EDE-EF53CD522AD5}" type="parTrans" cxnId="{1E1BB01F-28CA-438E-9826-546FDA646901}">
      <dgm:prSet/>
      <dgm:spPr/>
      <dgm:t>
        <a:bodyPr/>
        <a:lstStyle/>
        <a:p>
          <a:endParaRPr lang="ru-RU"/>
        </a:p>
      </dgm:t>
    </dgm:pt>
    <dgm:pt modelId="{7B425141-10D4-46DA-B075-3E170AFE2681}" type="sibTrans" cxnId="{1E1BB01F-28CA-438E-9826-546FDA646901}">
      <dgm:prSet/>
      <dgm:spPr/>
      <dgm:t>
        <a:bodyPr/>
        <a:lstStyle/>
        <a:p>
          <a:endParaRPr lang="ru-RU"/>
        </a:p>
      </dgm:t>
    </dgm:pt>
    <dgm:pt modelId="{B74E5B82-6C2D-46BB-B911-4B6064973A09}">
      <dgm:prSet/>
      <dgm:spPr/>
      <dgm:t>
        <a:bodyPr/>
        <a:lstStyle/>
        <a:p>
          <a:pPr rtl="0"/>
          <a:r>
            <a:rPr lang="ru-RU" dirty="0" smtClean="0">
              <a:solidFill>
                <a:schemeClr val="accent2">
                  <a:lumMod val="40000"/>
                  <a:lumOff val="60000"/>
                </a:schemeClr>
              </a:solidFill>
            </a:rPr>
            <a:t>Расходы муниципального образования;</a:t>
          </a:r>
          <a:endParaRPr lang="ru-RU" dirty="0">
            <a:solidFill>
              <a:schemeClr val="accent2">
                <a:lumMod val="40000"/>
                <a:lumOff val="60000"/>
              </a:schemeClr>
            </a:solidFill>
          </a:endParaRPr>
        </a:p>
      </dgm:t>
    </dgm:pt>
    <dgm:pt modelId="{12B6E771-F334-4523-97AB-00FEA61C7F7F}" type="parTrans" cxnId="{A839B17F-C0AD-4913-8314-6109DF37B904}">
      <dgm:prSet/>
      <dgm:spPr/>
      <dgm:t>
        <a:bodyPr/>
        <a:lstStyle/>
        <a:p>
          <a:endParaRPr lang="ru-RU"/>
        </a:p>
      </dgm:t>
    </dgm:pt>
    <dgm:pt modelId="{CA425BDA-4EA4-44AB-B0E5-1E5782CC02E2}" type="sibTrans" cxnId="{A839B17F-C0AD-4913-8314-6109DF37B904}">
      <dgm:prSet/>
      <dgm:spPr/>
      <dgm:t>
        <a:bodyPr/>
        <a:lstStyle/>
        <a:p>
          <a:endParaRPr lang="ru-RU"/>
        </a:p>
      </dgm:t>
    </dgm:pt>
    <dgm:pt modelId="{F38F3F06-8FF8-41F3-8EC3-8ACF06F3B731}">
      <dgm:prSet/>
      <dgm:spPr/>
      <dgm:t>
        <a:bodyPr/>
        <a:lstStyle/>
        <a:p>
          <a:pPr rtl="0"/>
          <a:r>
            <a:rPr lang="ru-RU" dirty="0" smtClean="0">
              <a:solidFill>
                <a:schemeClr val="accent2">
                  <a:lumMod val="40000"/>
                  <a:lumOff val="60000"/>
                </a:schemeClr>
              </a:solidFill>
            </a:rPr>
            <a:t>Источники финансирования дефицита муниципального образования</a:t>
          </a:r>
          <a:endParaRPr lang="ru-RU" dirty="0">
            <a:solidFill>
              <a:schemeClr val="accent2">
                <a:lumMod val="40000"/>
                <a:lumOff val="60000"/>
              </a:schemeClr>
            </a:solidFill>
          </a:endParaRPr>
        </a:p>
      </dgm:t>
    </dgm:pt>
    <dgm:pt modelId="{8610B024-ABA7-49CC-A613-F7D1FEC8E230}" type="parTrans" cxnId="{846E6782-F47A-4F0E-BE40-F22CAA365724}">
      <dgm:prSet/>
      <dgm:spPr/>
      <dgm:t>
        <a:bodyPr/>
        <a:lstStyle/>
        <a:p>
          <a:endParaRPr lang="ru-RU"/>
        </a:p>
      </dgm:t>
    </dgm:pt>
    <dgm:pt modelId="{9343131A-ADE7-441D-B632-D50A9A0466D0}" type="sibTrans" cxnId="{846E6782-F47A-4F0E-BE40-F22CAA365724}">
      <dgm:prSet/>
      <dgm:spPr/>
      <dgm:t>
        <a:bodyPr/>
        <a:lstStyle/>
        <a:p>
          <a:endParaRPr lang="ru-RU"/>
        </a:p>
      </dgm:t>
    </dgm:pt>
    <dgm:pt modelId="{B6406454-AD1C-4D72-9349-F5EE1649A4C7}" type="pres">
      <dgm:prSet presAssocID="{7D1CF0CD-732A-4878-A48D-731D44A5F2BD}" presName="linear" presStyleCnt="0">
        <dgm:presLayoutVars>
          <dgm:dir/>
          <dgm:animLvl val="lvl"/>
          <dgm:resizeHandles val="exact"/>
        </dgm:presLayoutVars>
      </dgm:prSet>
      <dgm:spPr/>
      <dgm:t>
        <a:bodyPr/>
        <a:lstStyle/>
        <a:p>
          <a:endParaRPr lang="ru-RU"/>
        </a:p>
      </dgm:t>
    </dgm:pt>
    <dgm:pt modelId="{E4C1F3CD-6499-49EF-A86F-B25A32CC6B3E}" type="pres">
      <dgm:prSet presAssocID="{DA11C82B-8F31-4E16-B590-7C0764BA5AE7}" presName="parentLin" presStyleCnt="0"/>
      <dgm:spPr/>
    </dgm:pt>
    <dgm:pt modelId="{2FB164A5-69B5-4CDF-BCE6-01AD4569457E}" type="pres">
      <dgm:prSet presAssocID="{DA11C82B-8F31-4E16-B590-7C0764BA5AE7}" presName="parentLeftMargin" presStyleLbl="node1" presStyleIdx="0" presStyleCnt="3"/>
      <dgm:spPr/>
      <dgm:t>
        <a:bodyPr/>
        <a:lstStyle/>
        <a:p>
          <a:endParaRPr lang="ru-RU"/>
        </a:p>
      </dgm:t>
    </dgm:pt>
    <dgm:pt modelId="{10D577BC-EAAB-4680-93C3-519266CF7D4A}" type="pres">
      <dgm:prSet presAssocID="{DA11C82B-8F31-4E16-B590-7C0764BA5AE7}" presName="parentText" presStyleLbl="node1" presStyleIdx="0" presStyleCnt="3">
        <dgm:presLayoutVars>
          <dgm:chMax val="0"/>
          <dgm:bulletEnabled val="1"/>
        </dgm:presLayoutVars>
      </dgm:prSet>
      <dgm:spPr/>
      <dgm:t>
        <a:bodyPr/>
        <a:lstStyle/>
        <a:p>
          <a:endParaRPr lang="ru-RU"/>
        </a:p>
      </dgm:t>
    </dgm:pt>
    <dgm:pt modelId="{97C8EAF9-2DA4-4564-A69B-7B37270F1025}" type="pres">
      <dgm:prSet presAssocID="{DA11C82B-8F31-4E16-B590-7C0764BA5AE7}" presName="negativeSpace" presStyleCnt="0"/>
      <dgm:spPr/>
    </dgm:pt>
    <dgm:pt modelId="{440C12DB-C6AD-4EEC-A416-C07D6E5490AD}" type="pres">
      <dgm:prSet presAssocID="{DA11C82B-8F31-4E16-B590-7C0764BA5AE7}" presName="childText" presStyleLbl="conFgAcc1" presStyleIdx="0" presStyleCnt="3">
        <dgm:presLayoutVars>
          <dgm:bulletEnabled val="1"/>
        </dgm:presLayoutVars>
      </dgm:prSet>
      <dgm:spPr/>
    </dgm:pt>
    <dgm:pt modelId="{1EC92470-28AF-4F14-90EE-58BAB03AC4D7}" type="pres">
      <dgm:prSet presAssocID="{7B425141-10D4-46DA-B075-3E170AFE2681}" presName="spaceBetweenRectangles" presStyleCnt="0"/>
      <dgm:spPr/>
    </dgm:pt>
    <dgm:pt modelId="{784055D2-E4CA-4F50-B9AC-D3707FA9E2CD}" type="pres">
      <dgm:prSet presAssocID="{B74E5B82-6C2D-46BB-B911-4B6064973A09}" presName="parentLin" presStyleCnt="0"/>
      <dgm:spPr/>
    </dgm:pt>
    <dgm:pt modelId="{9241EAC0-3A4D-487B-8732-62F41AC9CA66}" type="pres">
      <dgm:prSet presAssocID="{B74E5B82-6C2D-46BB-B911-4B6064973A09}" presName="parentLeftMargin" presStyleLbl="node1" presStyleIdx="0" presStyleCnt="3"/>
      <dgm:spPr/>
      <dgm:t>
        <a:bodyPr/>
        <a:lstStyle/>
        <a:p>
          <a:endParaRPr lang="ru-RU"/>
        </a:p>
      </dgm:t>
    </dgm:pt>
    <dgm:pt modelId="{424833CD-D39F-492F-8AAE-CDDC02D7E67B}" type="pres">
      <dgm:prSet presAssocID="{B74E5B82-6C2D-46BB-B911-4B6064973A09}" presName="parentText" presStyleLbl="node1" presStyleIdx="1" presStyleCnt="3">
        <dgm:presLayoutVars>
          <dgm:chMax val="0"/>
          <dgm:bulletEnabled val="1"/>
        </dgm:presLayoutVars>
      </dgm:prSet>
      <dgm:spPr/>
      <dgm:t>
        <a:bodyPr/>
        <a:lstStyle/>
        <a:p>
          <a:endParaRPr lang="ru-RU"/>
        </a:p>
      </dgm:t>
    </dgm:pt>
    <dgm:pt modelId="{F7F6EDE4-27D9-42FD-B7CA-F5E2D5B97B5A}" type="pres">
      <dgm:prSet presAssocID="{B74E5B82-6C2D-46BB-B911-4B6064973A09}" presName="negativeSpace" presStyleCnt="0"/>
      <dgm:spPr/>
    </dgm:pt>
    <dgm:pt modelId="{A475D2E9-BB23-4BC5-8913-FCB9316417D8}" type="pres">
      <dgm:prSet presAssocID="{B74E5B82-6C2D-46BB-B911-4B6064973A09}" presName="childText" presStyleLbl="conFgAcc1" presStyleIdx="1" presStyleCnt="3">
        <dgm:presLayoutVars>
          <dgm:bulletEnabled val="1"/>
        </dgm:presLayoutVars>
      </dgm:prSet>
      <dgm:spPr/>
    </dgm:pt>
    <dgm:pt modelId="{3C5B4338-9831-4E35-8613-DD0359ECC1B3}" type="pres">
      <dgm:prSet presAssocID="{CA425BDA-4EA4-44AB-B0E5-1E5782CC02E2}" presName="spaceBetweenRectangles" presStyleCnt="0"/>
      <dgm:spPr/>
    </dgm:pt>
    <dgm:pt modelId="{750B2FC8-673B-41EA-93B1-A8BCFD52C04F}" type="pres">
      <dgm:prSet presAssocID="{F38F3F06-8FF8-41F3-8EC3-8ACF06F3B731}" presName="parentLin" presStyleCnt="0"/>
      <dgm:spPr/>
    </dgm:pt>
    <dgm:pt modelId="{79225E80-A7AB-4C25-B892-5306FCF08492}" type="pres">
      <dgm:prSet presAssocID="{F38F3F06-8FF8-41F3-8EC3-8ACF06F3B731}" presName="parentLeftMargin" presStyleLbl="node1" presStyleIdx="1" presStyleCnt="3"/>
      <dgm:spPr/>
      <dgm:t>
        <a:bodyPr/>
        <a:lstStyle/>
        <a:p>
          <a:endParaRPr lang="ru-RU"/>
        </a:p>
      </dgm:t>
    </dgm:pt>
    <dgm:pt modelId="{65FDC10D-1F14-4ADF-A7BA-6F602D1A923E}" type="pres">
      <dgm:prSet presAssocID="{F38F3F06-8FF8-41F3-8EC3-8ACF06F3B731}" presName="parentText" presStyleLbl="node1" presStyleIdx="2" presStyleCnt="3">
        <dgm:presLayoutVars>
          <dgm:chMax val="0"/>
          <dgm:bulletEnabled val="1"/>
        </dgm:presLayoutVars>
      </dgm:prSet>
      <dgm:spPr/>
      <dgm:t>
        <a:bodyPr/>
        <a:lstStyle/>
        <a:p>
          <a:endParaRPr lang="ru-RU"/>
        </a:p>
      </dgm:t>
    </dgm:pt>
    <dgm:pt modelId="{78E0D265-0E25-421F-9C20-014C41B54281}" type="pres">
      <dgm:prSet presAssocID="{F38F3F06-8FF8-41F3-8EC3-8ACF06F3B731}" presName="negativeSpace" presStyleCnt="0"/>
      <dgm:spPr/>
    </dgm:pt>
    <dgm:pt modelId="{DEC5F642-0785-49CD-810B-161894F89C72}" type="pres">
      <dgm:prSet presAssocID="{F38F3F06-8FF8-41F3-8EC3-8ACF06F3B731}" presName="childText" presStyleLbl="conFgAcc1" presStyleIdx="2" presStyleCnt="3">
        <dgm:presLayoutVars>
          <dgm:bulletEnabled val="1"/>
        </dgm:presLayoutVars>
      </dgm:prSet>
      <dgm:spPr/>
    </dgm:pt>
  </dgm:ptLst>
  <dgm:cxnLst>
    <dgm:cxn modelId="{F43BF7CC-4200-404C-87C9-D479D43FDB88}" type="presOf" srcId="{7D1CF0CD-732A-4878-A48D-731D44A5F2BD}" destId="{B6406454-AD1C-4D72-9349-F5EE1649A4C7}" srcOrd="0" destOrd="0" presId="urn:microsoft.com/office/officeart/2005/8/layout/list1"/>
    <dgm:cxn modelId="{65281263-9B38-4C02-84FB-495D3CC86DA5}" type="presOf" srcId="{DA11C82B-8F31-4E16-B590-7C0764BA5AE7}" destId="{2FB164A5-69B5-4CDF-BCE6-01AD4569457E}" srcOrd="0" destOrd="0" presId="urn:microsoft.com/office/officeart/2005/8/layout/list1"/>
    <dgm:cxn modelId="{6851303F-27ED-464F-A865-E85C745245C2}" type="presOf" srcId="{F38F3F06-8FF8-41F3-8EC3-8ACF06F3B731}" destId="{79225E80-A7AB-4C25-B892-5306FCF08492}" srcOrd="0" destOrd="0" presId="urn:microsoft.com/office/officeart/2005/8/layout/list1"/>
    <dgm:cxn modelId="{1E1BB01F-28CA-438E-9826-546FDA646901}" srcId="{7D1CF0CD-732A-4878-A48D-731D44A5F2BD}" destId="{DA11C82B-8F31-4E16-B590-7C0764BA5AE7}" srcOrd="0" destOrd="0" parTransId="{84369161-E85F-44CA-9EDE-EF53CD522AD5}" sibTransId="{7B425141-10D4-46DA-B075-3E170AFE2681}"/>
    <dgm:cxn modelId="{08A9499D-E046-4E04-898B-979B034C97EA}" type="presOf" srcId="{B74E5B82-6C2D-46BB-B911-4B6064973A09}" destId="{9241EAC0-3A4D-487B-8732-62F41AC9CA66}" srcOrd="0" destOrd="0" presId="urn:microsoft.com/office/officeart/2005/8/layout/list1"/>
    <dgm:cxn modelId="{FF03D81E-D0A4-410D-97EE-4621A6681375}" type="presOf" srcId="{F38F3F06-8FF8-41F3-8EC3-8ACF06F3B731}" destId="{65FDC10D-1F14-4ADF-A7BA-6F602D1A923E}" srcOrd="1" destOrd="0" presId="urn:microsoft.com/office/officeart/2005/8/layout/list1"/>
    <dgm:cxn modelId="{9D742C81-B3A8-4741-A916-625236961C5A}" type="presOf" srcId="{DA11C82B-8F31-4E16-B590-7C0764BA5AE7}" destId="{10D577BC-EAAB-4680-93C3-519266CF7D4A}" srcOrd="1" destOrd="0" presId="urn:microsoft.com/office/officeart/2005/8/layout/list1"/>
    <dgm:cxn modelId="{A839B17F-C0AD-4913-8314-6109DF37B904}" srcId="{7D1CF0CD-732A-4878-A48D-731D44A5F2BD}" destId="{B74E5B82-6C2D-46BB-B911-4B6064973A09}" srcOrd="1" destOrd="0" parTransId="{12B6E771-F334-4523-97AB-00FEA61C7F7F}" sibTransId="{CA425BDA-4EA4-44AB-B0E5-1E5782CC02E2}"/>
    <dgm:cxn modelId="{3A74CE68-48A5-4C0A-A16B-BF4EC14D41CC}" type="presOf" srcId="{B74E5B82-6C2D-46BB-B911-4B6064973A09}" destId="{424833CD-D39F-492F-8AAE-CDDC02D7E67B}" srcOrd="1" destOrd="0" presId="urn:microsoft.com/office/officeart/2005/8/layout/list1"/>
    <dgm:cxn modelId="{846E6782-F47A-4F0E-BE40-F22CAA365724}" srcId="{7D1CF0CD-732A-4878-A48D-731D44A5F2BD}" destId="{F38F3F06-8FF8-41F3-8EC3-8ACF06F3B731}" srcOrd="2" destOrd="0" parTransId="{8610B024-ABA7-49CC-A613-F7D1FEC8E230}" sibTransId="{9343131A-ADE7-441D-B632-D50A9A0466D0}"/>
    <dgm:cxn modelId="{8A7CC729-694C-4D87-A7A9-00E733DF13BC}" type="presParOf" srcId="{B6406454-AD1C-4D72-9349-F5EE1649A4C7}" destId="{E4C1F3CD-6499-49EF-A86F-B25A32CC6B3E}" srcOrd="0" destOrd="0" presId="urn:microsoft.com/office/officeart/2005/8/layout/list1"/>
    <dgm:cxn modelId="{11E6FA31-4303-48A1-97FC-08A0D6FCD260}" type="presParOf" srcId="{E4C1F3CD-6499-49EF-A86F-B25A32CC6B3E}" destId="{2FB164A5-69B5-4CDF-BCE6-01AD4569457E}" srcOrd="0" destOrd="0" presId="urn:microsoft.com/office/officeart/2005/8/layout/list1"/>
    <dgm:cxn modelId="{91228FFA-4084-4335-956B-0F82FDCAB320}" type="presParOf" srcId="{E4C1F3CD-6499-49EF-A86F-B25A32CC6B3E}" destId="{10D577BC-EAAB-4680-93C3-519266CF7D4A}" srcOrd="1" destOrd="0" presId="urn:microsoft.com/office/officeart/2005/8/layout/list1"/>
    <dgm:cxn modelId="{4E08F98A-6435-4524-B60D-E3FDB59E7BE2}" type="presParOf" srcId="{B6406454-AD1C-4D72-9349-F5EE1649A4C7}" destId="{97C8EAF9-2DA4-4564-A69B-7B37270F1025}" srcOrd="1" destOrd="0" presId="urn:microsoft.com/office/officeart/2005/8/layout/list1"/>
    <dgm:cxn modelId="{8EC0886D-722C-4690-895F-26A0718C85D8}" type="presParOf" srcId="{B6406454-AD1C-4D72-9349-F5EE1649A4C7}" destId="{440C12DB-C6AD-4EEC-A416-C07D6E5490AD}" srcOrd="2" destOrd="0" presId="urn:microsoft.com/office/officeart/2005/8/layout/list1"/>
    <dgm:cxn modelId="{055AED84-F228-48A1-B85A-7F5CA41466EE}" type="presParOf" srcId="{B6406454-AD1C-4D72-9349-F5EE1649A4C7}" destId="{1EC92470-28AF-4F14-90EE-58BAB03AC4D7}" srcOrd="3" destOrd="0" presId="urn:microsoft.com/office/officeart/2005/8/layout/list1"/>
    <dgm:cxn modelId="{B40FAD02-8A1D-431A-8385-2BAD9387D0B0}" type="presParOf" srcId="{B6406454-AD1C-4D72-9349-F5EE1649A4C7}" destId="{784055D2-E4CA-4F50-B9AC-D3707FA9E2CD}" srcOrd="4" destOrd="0" presId="urn:microsoft.com/office/officeart/2005/8/layout/list1"/>
    <dgm:cxn modelId="{2EFCC6DB-3222-48D6-87D8-81A1046FDEB6}" type="presParOf" srcId="{784055D2-E4CA-4F50-B9AC-D3707FA9E2CD}" destId="{9241EAC0-3A4D-487B-8732-62F41AC9CA66}" srcOrd="0" destOrd="0" presId="urn:microsoft.com/office/officeart/2005/8/layout/list1"/>
    <dgm:cxn modelId="{573F699C-68E3-4135-A47A-33F4C3C1D31E}" type="presParOf" srcId="{784055D2-E4CA-4F50-B9AC-D3707FA9E2CD}" destId="{424833CD-D39F-492F-8AAE-CDDC02D7E67B}" srcOrd="1" destOrd="0" presId="urn:microsoft.com/office/officeart/2005/8/layout/list1"/>
    <dgm:cxn modelId="{2E5DBD0B-4D97-406D-ACA0-6885486E0083}" type="presParOf" srcId="{B6406454-AD1C-4D72-9349-F5EE1649A4C7}" destId="{F7F6EDE4-27D9-42FD-B7CA-F5E2D5B97B5A}" srcOrd="5" destOrd="0" presId="urn:microsoft.com/office/officeart/2005/8/layout/list1"/>
    <dgm:cxn modelId="{281182CE-102B-4A1E-88C8-56C179CC4346}" type="presParOf" srcId="{B6406454-AD1C-4D72-9349-F5EE1649A4C7}" destId="{A475D2E9-BB23-4BC5-8913-FCB9316417D8}" srcOrd="6" destOrd="0" presId="urn:microsoft.com/office/officeart/2005/8/layout/list1"/>
    <dgm:cxn modelId="{3B99EE34-0CDC-455D-A997-DC02E28DC274}" type="presParOf" srcId="{B6406454-AD1C-4D72-9349-F5EE1649A4C7}" destId="{3C5B4338-9831-4E35-8613-DD0359ECC1B3}" srcOrd="7" destOrd="0" presId="urn:microsoft.com/office/officeart/2005/8/layout/list1"/>
    <dgm:cxn modelId="{046CB1CB-E7C2-4FAF-811E-6C321CDAB3F8}" type="presParOf" srcId="{B6406454-AD1C-4D72-9349-F5EE1649A4C7}" destId="{750B2FC8-673B-41EA-93B1-A8BCFD52C04F}" srcOrd="8" destOrd="0" presId="urn:microsoft.com/office/officeart/2005/8/layout/list1"/>
    <dgm:cxn modelId="{CC7A33DE-B2E1-4AD4-9EEB-1C5E73D4EC83}" type="presParOf" srcId="{750B2FC8-673B-41EA-93B1-A8BCFD52C04F}" destId="{79225E80-A7AB-4C25-B892-5306FCF08492}" srcOrd="0" destOrd="0" presId="urn:microsoft.com/office/officeart/2005/8/layout/list1"/>
    <dgm:cxn modelId="{953209BF-2E3A-4687-AC8E-73BDF005D071}" type="presParOf" srcId="{750B2FC8-673B-41EA-93B1-A8BCFD52C04F}" destId="{65FDC10D-1F14-4ADF-A7BA-6F602D1A923E}" srcOrd="1" destOrd="0" presId="urn:microsoft.com/office/officeart/2005/8/layout/list1"/>
    <dgm:cxn modelId="{23D50131-5999-418A-B5B8-7438E8F942F6}" type="presParOf" srcId="{B6406454-AD1C-4D72-9349-F5EE1649A4C7}" destId="{78E0D265-0E25-421F-9C20-014C41B54281}" srcOrd="9" destOrd="0" presId="urn:microsoft.com/office/officeart/2005/8/layout/list1"/>
    <dgm:cxn modelId="{6055BA5E-ADA2-4E27-923B-B630DCDB191F}" type="presParOf" srcId="{B6406454-AD1C-4D72-9349-F5EE1649A4C7}" destId="{DEC5F642-0785-49CD-810B-161894F89C72}"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AEE8F477-97D9-4F59-A7E7-719A1188EA78}" type="doc">
      <dgm:prSet loTypeId="urn:microsoft.com/office/officeart/2005/8/layout/default#4" loCatId="list" qsTypeId="urn:microsoft.com/office/officeart/2005/8/quickstyle/3d6" qsCatId="3D" csTypeId="urn:microsoft.com/office/officeart/2005/8/colors/accent1_4" csCatId="accent1" phldr="1"/>
      <dgm:spPr/>
      <dgm:t>
        <a:bodyPr/>
        <a:lstStyle/>
        <a:p>
          <a:endParaRPr lang="ru-RU"/>
        </a:p>
      </dgm:t>
    </dgm:pt>
    <dgm:pt modelId="{DFBADA7E-A8DA-4DED-83AE-926937B639F1}">
      <dgm:prSet/>
      <dgm:spPr>
        <a:sp3d prstMaterial="plastic">
          <a:bevelT w="50800" h="50800" prst="angle"/>
          <a:bevelB w="50800" h="50800"/>
        </a:sp3d>
      </dgm:spPr>
      <dgm:t>
        <a:bodyPr/>
        <a:lstStyle/>
        <a:p>
          <a:pPr rtl="0"/>
          <a:r>
            <a:rPr lang="ru-RU" b="1" dirty="0" smtClean="0"/>
            <a:t>Расходные обязательства в сфере национальной безопасности и правоохранительной деятельности  определяются следующими нормативными актами: Федеральный закон от 06.10.2003 года № 131-ФЗ «Об общих принципах организации местного самоуправления в Российской Федерации»</a:t>
          </a:r>
          <a:endParaRPr lang="ru-RU" dirty="0"/>
        </a:p>
      </dgm:t>
    </dgm:pt>
    <dgm:pt modelId="{E88604FC-1C9D-4DF1-AA45-D7BEEBA605AC}" type="parTrans" cxnId="{B7C71A19-238E-4A21-B72B-8F208C9F018A}">
      <dgm:prSet/>
      <dgm:spPr/>
      <dgm:t>
        <a:bodyPr/>
        <a:lstStyle/>
        <a:p>
          <a:endParaRPr lang="ru-RU"/>
        </a:p>
      </dgm:t>
    </dgm:pt>
    <dgm:pt modelId="{45F62E86-C8BD-4016-BF5A-65EA37438555}" type="sibTrans" cxnId="{B7C71A19-238E-4A21-B72B-8F208C9F018A}">
      <dgm:prSet/>
      <dgm:spPr/>
      <dgm:t>
        <a:bodyPr/>
        <a:lstStyle/>
        <a:p>
          <a:endParaRPr lang="ru-RU"/>
        </a:p>
      </dgm:t>
    </dgm:pt>
    <dgm:pt modelId="{F8D797CA-D272-49D6-906B-17B34711D438}">
      <dgm:prSet/>
      <dgm:spPr>
        <a:sp3d prstMaterial="plastic">
          <a:bevelT w="50800" h="50800" prst="angle"/>
          <a:bevelB w="50800" h="50800"/>
        </a:sp3d>
      </dgm:spPr>
      <dgm:t>
        <a:bodyPr/>
        <a:lstStyle/>
        <a:p>
          <a:pPr rtl="0"/>
          <a:r>
            <a:rPr lang="ru-RU" b="1" dirty="0" smtClean="0"/>
            <a:t>Расходы на национальную безопасность и правоохранительную деятельность в 2013 году направлены в сумме 1 440,2 тыс.рублей или 88,4% от плановых назначений, из них:</a:t>
          </a:r>
          <a:endParaRPr lang="ru-RU" dirty="0"/>
        </a:p>
      </dgm:t>
    </dgm:pt>
    <dgm:pt modelId="{3BF4B8C6-D7ED-4226-9FFB-CA3414B1F962}" type="parTrans" cxnId="{DACC2507-E66C-401A-949E-93E3AE3EAABD}">
      <dgm:prSet/>
      <dgm:spPr/>
      <dgm:t>
        <a:bodyPr/>
        <a:lstStyle/>
        <a:p>
          <a:endParaRPr lang="ru-RU"/>
        </a:p>
      </dgm:t>
    </dgm:pt>
    <dgm:pt modelId="{28F65E84-2317-4131-8B33-340501587585}" type="sibTrans" cxnId="{DACC2507-E66C-401A-949E-93E3AE3EAABD}">
      <dgm:prSet/>
      <dgm:spPr/>
      <dgm:t>
        <a:bodyPr/>
        <a:lstStyle/>
        <a:p>
          <a:endParaRPr lang="ru-RU"/>
        </a:p>
      </dgm:t>
    </dgm:pt>
    <dgm:pt modelId="{F472B301-2C38-4A69-9928-FF68CAF8155E}">
      <dgm:prSet/>
      <dgm:spPr>
        <a:sp3d prstMaterial="plastic">
          <a:bevelT w="50800" h="50800" prst="angle"/>
          <a:bevelB w="50800" h="50800"/>
        </a:sp3d>
      </dgm:spPr>
      <dgm:t>
        <a:bodyPr/>
        <a:lstStyle/>
        <a:p>
          <a:pPr rtl="0"/>
          <a:r>
            <a:rPr lang="ru-RU" dirty="0" smtClean="0">
              <a:solidFill>
                <a:schemeClr val="bg1"/>
              </a:solidFill>
            </a:rPr>
            <a:t>Взрывные работы на реке Тура на территории п. Санкино  исполнено в сумме 99,4 тыс. руб.</a:t>
          </a:r>
          <a:endParaRPr lang="ru-RU" dirty="0">
            <a:solidFill>
              <a:schemeClr val="bg1"/>
            </a:solidFill>
          </a:endParaRPr>
        </a:p>
      </dgm:t>
    </dgm:pt>
    <dgm:pt modelId="{B725ED13-4766-4342-9E05-353368E880A3}" type="parTrans" cxnId="{CD82D36E-F658-4CE1-9DC4-6B98A41CB95A}">
      <dgm:prSet/>
      <dgm:spPr/>
      <dgm:t>
        <a:bodyPr/>
        <a:lstStyle/>
        <a:p>
          <a:endParaRPr lang="ru-RU"/>
        </a:p>
      </dgm:t>
    </dgm:pt>
    <dgm:pt modelId="{2A0A7AA3-4370-490B-B9EF-4876F513A176}" type="sibTrans" cxnId="{CD82D36E-F658-4CE1-9DC4-6B98A41CB95A}">
      <dgm:prSet/>
      <dgm:spPr/>
      <dgm:t>
        <a:bodyPr/>
        <a:lstStyle/>
        <a:p>
          <a:endParaRPr lang="ru-RU"/>
        </a:p>
      </dgm:t>
    </dgm:pt>
    <dgm:pt modelId="{218FC80C-B739-4633-A6BF-29330C120712}">
      <dgm:prSet/>
      <dgm:spPr>
        <a:sp3d prstMaterial="plastic">
          <a:bevelT w="50800" h="50800" prst="angle"/>
          <a:bevelB w="50800" h="50800"/>
        </a:sp3d>
      </dgm:spPr>
      <dgm:t>
        <a:bodyPr/>
        <a:lstStyle/>
        <a:p>
          <a:pPr rtl="0"/>
          <a:r>
            <a:rPr lang="ru-RU" dirty="0" smtClean="0">
              <a:solidFill>
                <a:schemeClr val="bg1"/>
              </a:solidFill>
            </a:rPr>
            <a:t>На содержание и обеспечение деятельности единой дежурно-диспетчерской службы (ЕДДС) штатным расписанием утверждено 5 штатных единиц, расходы направлены на выплату заработной платы  с начислениями, на оплату услуг связи , и прочих работ, услуг освоено в сумме 1 029,4 тыс. руб.</a:t>
          </a:r>
          <a:endParaRPr lang="ru-RU" dirty="0">
            <a:solidFill>
              <a:schemeClr val="bg1"/>
            </a:solidFill>
          </a:endParaRPr>
        </a:p>
      </dgm:t>
    </dgm:pt>
    <dgm:pt modelId="{69846402-9016-48B9-A96C-4739488D462B}" type="parTrans" cxnId="{F50EC060-5BB9-4D42-B071-294692686FC6}">
      <dgm:prSet/>
      <dgm:spPr/>
      <dgm:t>
        <a:bodyPr/>
        <a:lstStyle/>
        <a:p>
          <a:endParaRPr lang="ru-RU"/>
        </a:p>
      </dgm:t>
    </dgm:pt>
    <dgm:pt modelId="{FB306F44-936F-4386-9D34-B79077014CF1}" type="sibTrans" cxnId="{F50EC060-5BB9-4D42-B071-294692686FC6}">
      <dgm:prSet/>
      <dgm:spPr/>
      <dgm:t>
        <a:bodyPr/>
        <a:lstStyle/>
        <a:p>
          <a:endParaRPr lang="ru-RU"/>
        </a:p>
      </dgm:t>
    </dgm:pt>
    <dgm:pt modelId="{A33ECA12-5AB4-43C7-84A5-724913026440}">
      <dgm:prSet/>
      <dgm:spPr>
        <a:sp3d prstMaterial="plastic">
          <a:bevelT w="50800" h="50800" prst="angle"/>
          <a:bevelB w="50800" h="50800"/>
        </a:sp3d>
      </dgm:spPr>
      <dgm:t>
        <a:bodyPr/>
        <a:lstStyle/>
        <a:p>
          <a:pPr rtl="0"/>
          <a:r>
            <a:rPr lang="ru-RU" dirty="0" smtClean="0">
              <a:solidFill>
                <a:schemeClr val="bg1"/>
              </a:solidFill>
            </a:rPr>
            <a:t>На проведение мероприятий – опахиванию земель вокруг населённого пункта, для предупреждения ЧС, связанной с пожарами в Свердловской области, средства резервного фонда местной Администрации , исполнено в сумме 98,8 тыс. руб. </a:t>
          </a:r>
          <a:endParaRPr lang="ru-RU" dirty="0">
            <a:solidFill>
              <a:schemeClr val="bg1"/>
            </a:solidFill>
          </a:endParaRPr>
        </a:p>
      </dgm:t>
    </dgm:pt>
    <dgm:pt modelId="{DEF7F497-BB0C-4E12-A002-BA9821824D1F}" type="parTrans" cxnId="{7680F9D6-DC12-4D81-89D7-5C2220CB9224}">
      <dgm:prSet/>
      <dgm:spPr/>
      <dgm:t>
        <a:bodyPr/>
        <a:lstStyle/>
        <a:p>
          <a:endParaRPr lang="ru-RU"/>
        </a:p>
      </dgm:t>
    </dgm:pt>
    <dgm:pt modelId="{940D2D42-09B5-424F-B0B3-8DB0B78D57B5}" type="sibTrans" cxnId="{7680F9D6-DC12-4D81-89D7-5C2220CB9224}">
      <dgm:prSet/>
      <dgm:spPr/>
      <dgm:t>
        <a:bodyPr/>
        <a:lstStyle/>
        <a:p>
          <a:endParaRPr lang="ru-RU"/>
        </a:p>
      </dgm:t>
    </dgm:pt>
    <dgm:pt modelId="{18AF1C80-CC91-4B4E-8432-F7982494FCCD}">
      <dgm:prSet/>
      <dgm:spPr>
        <a:sp3d prstMaterial="plastic">
          <a:bevelT w="50800" h="50800" prst="angle"/>
          <a:bevelB w="50800" h="50800"/>
        </a:sp3d>
      </dgm:spPr>
      <dgm:t>
        <a:bodyPr/>
        <a:lstStyle/>
        <a:p>
          <a:pPr rtl="0"/>
          <a:r>
            <a:rPr lang="ru-RU" dirty="0" smtClean="0">
              <a:solidFill>
                <a:schemeClr val="bg1"/>
              </a:solidFill>
            </a:rPr>
            <a:t>Расходы за 2013 год на содержание противопожарной службы освоены на 99,40% или исполнено в сумме 182 ,5 тыс. руб. Средства направлены на приобретение ГСМ – для постов пожарной охраны, находящихся на долевом содержании,  погашение кредиторской задолженности по коммунальным услугам</a:t>
          </a:r>
          <a:endParaRPr lang="ru-RU" dirty="0">
            <a:solidFill>
              <a:schemeClr val="bg1"/>
            </a:solidFill>
          </a:endParaRPr>
        </a:p>
      </dgm:t>
    </dgm:pt>
    <dgm:pt modelId="{28073134-3457-4E61-AF08-097C6DD84625}" type="parTrans" cxnId="{B9B8006B-1838-4D1E-9DC3-F5757EAD86A7}">
      <dgm:prSet/>
      <dgm:spPr/>
      <dgm:t>
        <a:bodyPr/>
        <a:lstStyle/>
        <a:p>
          <a:endParaRPr lang="ru-RU"/>
        </a:p>
      </dgm:t>
    </dgm:pt>
    <dgm:pt modelId="{2FD46894-8137-4043-8EEF-80A5101BE03C}" type="sibTrans" cxnId="{B9B8006B-1838-4D1E-9DC3-F5757EAD86A7}">
      <dgm:prSet/>
      <dgm:spPr/>
      <dgm:t>
        <a:bodyPr/>
        <a:lstStyle/>
        <a:p>
          <a:endParaRPr lang="ru-RU"/>
        </a:p>
      </dgm:t>
    </dgm:pt>
    <dgm:pt modelId="{4DFEC8C3-8512-4C13-AA8D-0D891E2771D5}" type="pres">
      <dgm:prSet presAssocID="{AEE8F477-97D9-4F59-A7E7-719A1188EA78}" presName="diagram" presStyleCnt="0">
        <dgm:presLayoutVars>
          <dgm:dir/>
          <dgm:resizeHandles val="exact"/>
        </dgm:presLayoutVars>
      </dgm:prSet>
      <dgm:spPr/>
      <dgm:t>
        <a:bodyPr/>
        <a:lstStyle/>
        <a:p>
          <a:endParaRPr lang="ru-RU"/>
        </a:p>
      </dgm:t>
    </dgm:pt>
    <dgm:pt modelId="{B4CEF632-4E88-4AA5-B530-24A546D7C0BA}" type="pres">
      <dgm:prSet presAssocID="{DFBADA7E-A8DA-4DED-83AE-926937B639F1}" presName="node" presStyleLbl="node1" presStyleIdx="0" presStyleCnt="6">
        <dgm:presLayoutVars>
          <dgm:bulletEnabled val="1"/>
        </dgm:presLayoutVars>
      </dgm:prSet>
      <dgm:spPr/>
      <dgm:t>
        <a:bodyPr/>
        <a:lstStyle/>
        <a:p>
          <a:endParaRPr lang="ru-RU"/>
        </a:p>
      </dgm:t>
    </dgm:pt>
    <dgm:pt modelId="{BE5A255F-EC4F-43B8-ACE2-C9BF3C8AE6AA}" type="pres">
      <dgm:prSet presAssocID="{45F62E86-C8BD-4016-BF5A-65EA37438555}" presName="sibTrans" presStyleCnt="0"/>
      <dgm:spPr/>
    </dgm:pt>
    <dgm:pt modelId="{84421255-0448-4360-8661-36CAFAB62A42}" type="pres">
      <dgm:prSet presAssocID="{F8D797CA-D272-49D6-906B-17B34711D438}" presName="node" presStyleLbl="node1" presStyleIdx="1" presStyleCnt="6">
        <dgm:presLayoutVars>
          <dgm:bulletEnabled val="1"/>
        </dgm:presLayoutVars>
      </dgm:prSet>
      <dgm:spPr/>
      <dgm:t>
        <a:bodyPr/>
        <a:lstStyle/>
        <a:p>
          <a:endParaRPr lang="ru-RU"/>
        </a:p>
      </dgm:t>
    </dgm:pt>
    <dgm:pt modelId="{F4E0119B-5807-4ECC-9571-A427E8D8725E}" type="pres">
      <dgm:prSet presAssocID="{28F65E84-2317-4131-8B33-340501587585}" presName="sibTrans" presStyleCnt="0"/>
      <dgm:spPr/>
    </dgm:pt>
    <dgm:pt modelId="{552C359E-9EDD-46C8-B3CF-57D2D252C34E}" type="pres">
      <dgm:prSet presAssocID="{F472B301-2C38-4A69-9928-FF68CAF8155E}" presName="node" presStyleLbl="node1" presStyleIdx="2" presStyleCnt="6">
        <dgm:presLayoutVars>
          <dgm:bulletEnabled val="1"/>
        </dgm:presLayoutVars>
      </dgm:prSet>
      <dgm:spPr/>
      <dgm:t>
        <a:bodyPr/>
        <a:lstStyle/>
        <a:p>
          <a:endParaRPr lang="ru-RU"/>
        </a:p>
      </dgm:t>
    </dgm:pt>
    <dgm:pt modelId="{3FCDB81E-DD44-45B2-A0B9-266FEA7FC83F}" type="pres">
      <dgm:prSet presAssocID="{2A0A7AA3-4370-490B-B9EF-4876F513A176}" presName="sibTrans" presStyleCnt="0"/>
      <dgm:spPr/>
    </dgm:pt>
    <dgm:pt modelId="{77C7EAF8-76EB-44AB-BCAE-40329C393A7B}" type="pres">
      <dgm:prSet presAssocID="{218FC80C-B739-4633-A6BF-29330C120712}" presName="node" presStyleLbl="node1" presStyleIdx="3" presStyleCnt="6">
        <dgm:presLayoutVars>
          <dgm:bulletEnabled val="1"/>
        </dgm:presLayoutVars>
      </dgm:prSet>
      <dgm:spPr/>
      <dgm:t>
        <a:bodyPr/>
        <a:lstStyle/>
        <a:p>
          <a:endParaRPr lang="ru-RU"/>
        </a:p>
      </dgm:t>
    </dgm:pt>
    <dgm:pt modelId="{025DCA12-BA78-482A-AF03-2A8D2EBAECD7}" type="pres">
      <dgm:prSet presAssocID="{FB306F44-936F-4386-9D34-B79077014CF1}" presName="sibTrans" presStyleCnt="0"/>
      <dgm:spPr/>
    </dgm:pt>
    <dgm:pt modelId="{D5EF171C-668D-4B3A-9234-C769E0212AB2}" type="pres">
      <dgm:prSet presAssocID="{A33ECA12-5AB4-43C7-84A5-724913026440}" presName="node" presStyleLbl="node1" presStyleIdx="4" presStyleCnt="6">
        <dgm:presLayoutVars>
          <dgm:bulletEnabled val="1"/>
        </dgm:presLayoutVars>
      </dgm:prSet>
      <dgm:spPr/>
      <dgm:t>
        <a:bodyPr/>
        <a:lstStyle/>
        <a:p>
          <a:endParaRPr lang="ru-RU"/>
        </a:p>
      </dgm:t>
    </dgm:pt>
    <dgm:pt modelId="{D191078A-D15B-416F-8424-16573F22EDAC}" type="pres">
      <dgm:prSet presAssocID="{940D2D42-09B5-424F-B0B3-8DB0B78D57B5}" presName="sibTrans" presStyleCnt="0"/>
      <dgm:spPr/>
    </dgm:pt>
    <dgm:pt modelId="{D6AA9B72-8CFA-4A2E-9CC8-4BDB23CDC18A}" type="pres">
      <dgm:prSet presAssocID="{18AF1C80-CC91-4B4E-8432-F7982494FCCD}" presName="node" presStyleLbl="node1" presStyleIdx="5" presStyleCnt="6">
        <dgm:presLayoutVars>
          <dgm:bulletEnabled val="1"/>
        </dgm:presLayoutVars>
      </dgm:prSet>
      <dgm:spPr/>
      <dgm:t>
        <a:bodyPr/>
        <a:lstStyle/>
        <a:p>
          <a:endParaRPr lang="ru-RU"/>
        </a:p>
      </dgm:t>
    </dgm:pt>
  </dgm:ptLst>
  <dgm:cxnLst>
    <dgm:cxn modelId="{7B2317CB-D389-4A85-BDD4-55EE6D921796}" type="presOf" srcId="{18AF1C80-CC91-4B4E-8432-F7982494FCCD}" destId="{D6AA9B72-8CFA-4A2E-9CC8-4BDB23CDC18A}" srcOrd="0" destOrd="0" presId="urn:microsoft.com/office/officeart/2005/8/layout/default#4"/>
    <dgm:cxn modelId="{F50EC060-5BB9-4D42-B071-294692686FC6}" srcId="{AEE8F477-97D9-4F59-A7E7-719A1188EA78}" destId="{218FC80C-B739-4633-A6BF-29330C120712}" srcOrd="3" destOrd="0" parTransId="{69846402-9016-48B9-A96C-4739488D462B}" sibTransId="{FB306F44-936F-4386-9D34-B79077014CF1}"/>
    <dgm:cxn modelId="{4DC0477A-6C5C-4DAF-B4EE-A18E4C2B68FD}" type="presOf" srcId="{218FC80C-B739-4633-A6BF-29330C120712}" destId="{77C7EAF8-76EB-44AB-BCAE-40329C393A7B}" srcOrd="0" destOrd="0" presId="urn:microsoft.com/office/officeart/2005/8/layout/default#4"/>
    <dgm:cxn modelId="{B9B8006B-1838-4D1E-9DC3-F5757EAD86A7}" srcId="{AEE8F477-97D9-4F59-A7E7-719A1188EA78}" destId="{18AF1C80-CC91-4B4E-8432-F7982494FCCD}" srcOrd="5" destOrd="0" parTransId="{28073134-3457-4E61-AF08-097C6DD84625}" sibTransId="{2FD46894-8137-4043-8EEF-80A5101BE03C}"/>
    <dgm:cxn modelId="{7680F9D6-DC12-4D81-89D7-5C2220CB9224}" srcId="{AEE8F477-97D9-4F59-A7E7-719A1188EA78}" destId="{A33ECA12-5AB4-43C7-84A5-724913026440}" srcOrd="4" destOrd="0" parTransId="{DEF7F497-BB0C-4E12-A002-BA9821824D1F}" sibTransId="{940D2D42-09B5-424F-B0B3-8DB0B78D57B5}"/>
    <dgm:cxn modelId="{E23C4C18-3426-4264-8910-EC59585079B1}" type="presOf" srcId="{F472B301-2C38-4A69-9928-FF68CAF8155E}" destId="{552C359E-9EDD-46C8-B3CF-57D2D252C34E}" srcOrd="0" destOrd="0" presId="urn:microsoft.com/office/officeart/2005/8/layout/default#4"/>
    <dgm:cxn modelId="{BBA8B1AF-8A28-41B6-AC03-EEB9D0EA1516}" type="presOf" srcId="{F8D797CA-D272-49D6-906B-17B34711D438}" destId="{84421255-0448-4360-8661-36CAFAB62A42}" srcOrd="0" destOrd="0" presId="urn:microsoft.com/office/officeart/2005/8/layout/default#4"/>
    <dgm:cxn modelId="{CD82D36E-F658-4CE1-9DC4-6B98A41CB95A}" srcId="{AEE8F477-97D9-4F59-A7E7-719A1188EA78}" destId="{F472B301-2C38-4A69-9928-FF68CAF8155E}" srcOrd="2" destOrd="0" parTransId="{B725ED13-4766-4342-9E05-353368E880A3}" sibTransId="{2A0A7AA3-4370-490B-B9EF-4876F513A176}"/>
    <dgm:cxn modelId="{B7C71A19-238E-4A21-B72B-8F208C9F018A}" srcId="{AEE8F477-97D9-4F59-A7E7-719A1188EA78}" destId="{DFBADA7E-A8DA-4DED-83AE-926937B639F1}" srcOrd="0" destOrd="0" parTransId="{E88604FC-1C9D-4DF1-AA45-D7BEEBA605AC}" sibTransId="{45F62E86-C8BD-4016-BF5A-65EA37438555}"/>
    <dgm:cxn modelId="{2C8DB713-CF42-4BE0-9BEB-E9A7CB0B4744}" type="presOf" srcId="{AEE8F477-97D9-4F59-A7E7-719A1188EA78}" destId="{4DFEC8C3-8512-4C13-AA8D-0D891E2771D5}" srcOrd="0" destOrd="0" presId="urn:microsoft.com/office/officeart/2005/8/layout/default#4"/>
    <dgm:cxn modelId="{DACC2507-E66C-401A-949E-93E3AE3EAABD}" srcId="{AEE8F477-97D9-4F59-A7E7-719A1188EA78}" destId="{F8D797CA-D272-49D6-906B-17B34711D438}" srcOrd="1" destOrd="0" parTransId="{3BF4B8C6-D7ED-4226-9FFB-CA3414B1F962}" sibTransId="{28F65E84-2317-4131-8B33-340501587585}"/>
    <dgm:cxn modelId="{7B8693DD-BF2C-49F9-A659-A71432A1664E}" type="presOf" srcId="{A33ECA12-5AB4-43C7-84A5-724913026440}" destId="{D5EF171C-668D-4B3A-9234-C769E0212AB2}" srcOrd="0" destOrd="0" presId="urn:microsoft.com/office/officeart/2005/8/layout/default#4"/>
    <dgm:cxn modelId="{0649B6A2-BCF6-4305-87ED-16261F810AB6}" type="presOf" srcId="{DFBADA7E-A8DA-4DED-83AE-926937B639F1}" destId="{B4CEF632-4E88-4AA5-B530-24A546D7C0BA}" srcOrd="0" destOrd="0" presId="urn:microsoft.com/office/officeart/2005/8/layout/default#4"/>
    <dgm:cxn modelId="{0BA083B8-3ECC-49BE-B081-FAF8FC916A86}" type="presParOf" srcId="{4DFEC8C3-8512-4C13-AA8D-0D891E2771D5}" destId="{B4CEF632-4E88-4AA5-B530-24A546D7C0BA}" srcOrd="0" destOrd="0" presId="urn:microsoft.com/office/officeart/2005/8/layout/default#4"/>
    <dgm:cxn modelId="{07700682-73D9-4502-9489-634C47A0E77E}" type="presParOf" srcId="{4DFEC8C3-8512-4C13-AA8D-0D891E2771D5}" destId="{BE5A255F-EC4F-43B8-ACE2-C9BF3C8AE6AA}" srcOrd="1" destOrd="0" presId="urn:microsoft.com/office/officeart/2005/8/layout/default#4"/>
    <dgm:cxn modelId="{3F9408C5-3096-439E-85E8-E9201BD2B6FF}" type="presParOf" srcId="{4DFEC8C3-8512-4C13-AA8D-0D891E2771D5}" destId="{84421255-0448-4360-8661-36CAFAB62A42}" srcOrd="2" destOrd="0" presId="urn:microsoft.com/office/officeart/2005/8/layout/default#4"/>
    <dgm:cxn modelId="{230763A3-0B3B-4E83-A887-046B645CF044}" type="presParOf" srcId="{4DFEC8C3-8512-4C13-AA8D-0D891E2771D5}" destId="{F4E0119B-5807-4ECC-9571-A427E8D8725E}" srcOrd="3" destOrd="0" presId="urn:microsoft.com/office/officeart/2005/8/layout/default#4"/>
    <dgm:cxn modelId="{77D3064C-3772-4873-84B2-B68CAE74E4C9}" type="presParOf" srcId="{4DFEC8C3-8512-4C13-AA8D-0D891E2771D5}" destId="{552C359E-9EDD-46C8-B3CF-57D2D252C34E}" srcOrd="4" destOrd="0" presId="urn:microsoft.com/office/officeart/2005/8/layout/default#4"/>
    <dgm:cxn modelId="{5274059F-A308-4A4C-9122-C5BA6C19A16B}" type="presParOf" srcId="{4DFEC8C3-8512-4C13-AA8D-0D891E2771D5}" destId="{3FCDB81E-DD44-45B2-A0B9-266FEA7FC83F}" srcOrd="5" destOrd="0" presId="urn:microsoft.com/office/officeart/2005/8/layout/default#4"/>
    <dgm:cxn modelId="{E2599978-855B-4A16-90F1-091027479347}" type="presParOf" srcId="{4DFEC8C3-8512-4C13-AA8D-0D891E2771D5}" destId="{77C7EAF8-76EB-44AB-BCAE-40329C393A7B}" srcOrd="6" destOrd="0" presId="urn:microsoft.com/office/officeart/2005/8/layout/default#4"/>
    <dgm:cxn modelId="{AA9B6F3F-0285-4BBE-B7CE-2DF10DFF0AD5}" type="presParOf" srcId="{4DFEC8C3-8512-4C13-AA8D-0D891E2771D5}" destId="{025DCA12-BA78-482A-AF03-2A8D2EBAECD7}" srcOrd="7" destOrd="0" presId="urn:microsoft.com/office/officeart/2005/8/layout/default#4"/>
    <dgm:cxn modelId="{3A8C90D9-4A29-41E3-86B9-628251FD11E8}" type="presParOf" srcId="{4DFEC8C3-8512-4C13-AA8D-0D891E2771D5}" destId="{D5EF171C-668D-4B3A-9234-C769E0212AB2}" srcOrd="8" destOrd="0" presId="urn:microsoft.com/office/officeart/2005/8/layout/default#4"/>
    <dgm:cxn modelId="{88617F0E-CF1E-4F37-850A-961BF2B32698}" type="presParOf" srcId="{4DFEC8C3-8512-4C13-AA8D-0D891E2771D5}" destId="{D191078A-D15B-416F-8424-16573F22EDAC}" srcOrd="9" destOrd="0" presId="urn:microsoft.com/office/officeart/2005/8/layout/default#4"/>
    <dgm:cxn modelId="{C32A36A9-9337-4444-A226-619BD83AE349}" type="presParOf" srcId="{4DFEC8C3-8512-4C13-AA8D-0D891E2771D5}" destId="{D6AA9B72-8CFA-4A2E-9CC8-4BDB23CDC18A}" srcOrd="10" destOrd="0" presId="urn:microsoft.com/office/officeart/2005/8/layout/defaul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E7DF5E3D-62EC-47A2-894D-8BCC66CB0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65D1C683-E5FA-4DCD-8AEB-D93F2CFCF10D}">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dirty="0" smtClean="0">
              <a:solidFill>
                <a:schemeClr val="accent1">
                  <a:lumMod val="50000"/>
                </a:schemeClr>
              </a:solidFill>
            </a:rPr>
            <a:t>Национальная</a:t>
          </a:r>
          <a:r>
            <a:rPr lang="ru-RU" b="1" dirty="0" smtClean="0"/>
            <a:t> </a:t>
          </a:r>
          <a:r>
            <a:rPr lang="ru-RU" b="1" dirty="0" smtClean="0">
              <a:solidFill>
                <a:schemeClr val="accent1">
                  <a:lumMod val="50000"/>
                </a:schemeClr>
              </a:solidFill>
            </a:rPr>
            <a:t>экономика</a:t>
          </a:r>
          <a:endParaRPr lang="ru-RU" b="1" dirty="0">
            <a:solidFill>
              <a:schemeClr val="accent1">
                <a:lumMod val="50000"/>
              </a:schemeClr>
            </a:solidFill>
          </a:endParaRPr>
        </a:p>
      </dgm:t>
    </dgm:pt>
    <dgm:pt modelId="{C193729D-FC7F-4C2B-85AE-E0679FD31E05}" type="parTrans" cxnId="{8AE14147-E346-4233-86B3-4C1A6E183316}">
      <dgm:prSet/>
      <dgm:spPr/>
      <dgm:t>
        <a:bodyPr/>
        <a:lstStyle/>
        <a:p>
          <a:endParaRPr lang="ru-RU"/>
        </a:p>
      </dgm:t>
    </dgm:pt>
    <dgm:pt modelId="{6B355659-D8C2-473A-9BCF-2268AB239330}" type="sibTrans" cxnId="{8AE14147-E346-4233-86B3-4C1A6E183316}">
      <dgm:prSet/>
      <dgm:spPr/>
      <dgm:t>
        <a:bodyPr/>
        <a:lstStyle/>
        <a:p>
          <a:endParaRPr lang="ru-RU"/>
        </a:p>
      </dgm:t>
    </dgm:pt>
    <dgm:pt modelId="{D78A9C0A-E5A5-4C08-8556-E78D92F3818F}" type="pres">
      <dgm:prSet presAssocID="{E7DF5E3D-62EC-47A2-894D-8BCC66CB0DBE}" presName="linear" presStyleCnt="0">
        <dgm:presLayoutVars>
          <dgm:animLvl val="lvl"/>
          <dgm:resizeHandles val="exact"/>
        </dgm:presLayoutVars>
      </dgm:prSet>
      <dgm:spPr/>
      <dgm:t>
        <a:bodyPr/>
        <a:lstStyle/>
        <a:p>
          <a:endParaRPr lang="ru-RU"/>
        </a:p>
      </dgm:t>
    </dgm:pt>
    <dgm:pt modelId="{90490C3B-E857-4B1A-AA8D-D212C6431623}" type="pres">
      <dgm:prSet presAssocID="{65D1C683-E5FA-4DCD-8AEB-D93F2CFCF10D}" presName="parentText" presStyleLbl="node1" presStyleIdx="0" presStyleCnt="1">
        <dgm:presLayoutVars>
          <dgm:chMax val="0"/>
          <dgm:bulletEnabled val="1"/>
        </dgm:presLayoutVars>
      </dgm:prSet>
      <dgm:spPr/>
      <dgm:t>
        <a:bodyPr/>
        <a:lstStyle/>
        <a:p>
          <a:endParaRPr lang="ru-RU"/>
        </a:p>
      </dgm:t>
    </dgm:pt>
  </dgm:ptLst>
  <dgm:cxnLst>
    <dgm:cxn modelId="{E1E60947-4B79-4DB7-B94C-3F71FA8363D2}" type="presOf" srcId="{65D1C683-E5FA-4DCD-8AEB-D93F2CFCF10D}" destId="{90490C3B-E857-4B1A-AA8D-D212C6431623}" srcOrd="0" destOrd="0" presId="urn:microsoft.com/office/officeart/2005/8/layout/vList2"/>
    <dgm:cxn modelId="{8AE14147-E346-4233-86B3-4C1A6E183316}" srcId="{E7DF5E3D-62EC-47A2-894D-8BCC66CB0DBE}" destId="{65D1C683-E5FA-4DCD-8AEB-D93F2CFCF10D}" srcOrd="0" destOrd="0" parTransId="{C193729D-FC7F-4C2B-85AE-E0679FD31E05}" sibTransId="{6B355659-D8C2-473A-9BCF-2268AB239330}"/>
    <dgm:cxn modelId="{A0320F08-AA91-40C5-B46D-CC362D16D1DC}" type="presOf" srcId="{E7DF5E3D-62EC-47A2-894D-8BCC66CB0DBE}" destId="{D78A9C0A-E5A5-4C08-8556-E78D92F3818F}" srcOrd="0" destOrd="0" presId="urn:microsoft.com/office/officeart/2005/8/layout/vList2"/>
    <dgm:cxn modelId="{ACF17DC3-7A78-4E2B-94B8-6034A66CA32D}" type="presParOf" srcId="{D78A9C0A-E5A5-4C08-8556-E78D92F3818F}" destId="{90490C3B-E857-4B1A-AA8D-D212C643162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75827FB-1A8B-4E06-8B14-8DE4FAC68245}"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ru-RU"/>
        </a:p>
      </dgm:t>
    </dgm:pt>
    <dgm:pt modelId="{2E821B8D-98CF-488F-92BC-3D94D519EC33}">
      <dgm:prSet phldrT="[Текст]"/>
      <dgm:spPr/>
      <dgm:t>
        <a:bodyPr/>
        <a:lstStyle/>
        <a:p>
          <a:r>
            <a:rPr lang="ru-RU" dirty="0" smtClean="0"/>
            <a:t>99,2 тыс.руб.</a:t>
          </a:r>
          <a:endParaRPr lang="ru-RU" dirty="0"/>
        </a:p>
      </dgm:t>
    </dgm:pt>
    <dgm:pt modelId="{420C5E33-DACD-4C64-971C-B5C55EC1184F}" type="parTrans" cxnId="{A998D5D0-0334-4A0F-83A4-0DEF2B5993F9}">
      <dgm:prSet/>
      <dgm:spPr/>
      <dgm:t>
        <a:bodyPr/>
        <a:lstStyle/>
        <a:p>
          <a:endParaRPr lang="ru-RU"/>
        </a:p>
      </dgm:t>
    </dgm:pt>
    <dgm:pt modelId="{80123F56-C4ED-4F93-BDDF-03964CEB255E}" type="sibTrans" cxnId="{A998D5D0-0334-4A0F-83A4-0DEF2B5993F9}">
      <dgm:prSet/>
      <dgm:spPr/>
      <dgm:t>
        <a:bodyPr/>
        <a:lstStyle/>
        <a:p>
          <a:endParaRPr lang="ru-RU"/>
        </a:p>
      </dgm:t>
    </dgm:pt>
    <dgm:pt modelId="{321299ED-7466-4741-801D-12C347F37C1C}">
      <dgm:prSet phldrT="[Текст]"/>
      <dgm:spPr/>
      <dgm:t>
        <a:bodyPr/>
        <a:lstStyle/>
        <a:p>
          <a:pPr algn="ctr"/>
          <a:r>
            <a:rPr lang="ru-RU" b="1" dirty="0" smtClean="0"/>
            <a:t>на осуществление отдельных полномочий в области водных отношений, </a:t>
          </a:r>
          <a:r>
            <a:rPr lang="ru-RU" dirty="0" smtClean="0"/>
            <a:t>проведение ремонтных работ гидротехнического сооружения Хабарчихинского водохранилища . Освоено на 100% к годовым назначениям бюджета</a:t>
          </a:r>
          <a:endParaRPr lang="ru-RU" dirty="0"/>
        </a:p>
      </dgm:t>
    </dgm:pt>
    <dgm:pt modelId="{8FBB26F4-56CB-4BF9-990C-89B9C7E6CB10}" type="parTrans" cxnId="{DD148A0A-2EE7-4C15-94A8-E788C7AFDD47}">
      <dgm:prSet/>
      <dgm:spPr/>
      <dgm:t>
        <a:bodyPr/>
        <a:lstStyle/>
        <a:p>
          <a:endParaRPr lang="ru-RU"/>
        </a:p>
      </dgm:t>
    </dgm:pt>
    <dgm:pt modelId="{B27AD16D-0DA7-4680-9AEF-EF53BA78E9F5}" type="sibTrans" cxnId="{DD148A0A-2EE7-4C15-94A8-E788C7AFDD47}">
      <dgm:prSet/>
      <dgm:spPr/>
      <dgm:t>
        <a:bodyPr/>
        <a:lstStyle/>
        <a:p>
          <a:endParaRPr lang="ru-RU"/>
        </a:p>
      </dgm:t>
    </dgm:pt>
    <dgm:pt modelId="{64DF460F-5D88-496A-AD38-987473C20564}">
      <dgm:prSet phldrT="[Текст]"/>
      <dgm:spPr/>
      <dgm:t>
        <a:bodyPr/>
        <a:lstStyle/>
        <a:p>
          <a:r>
            <a:rPr lang="ru-RU" dirty="0" smtClean="0"/>
            <a:t>6 298,0 тыс. руб.</a:t>
          </a:r>
          <a:endParaRPr lang="ru-RU" dirty="0"/>
        </a:p>
      </dgm:t>
    </dgm:pt>
    <dgm:pt modelId="{5BC52DAD-31F4-41E1-B43B-6ADF78CEA295}" type="parTrans" cxnId="{4ACBAB51-04A7-4628-8008-E4938432BD5F}">
      <dgm:prSet/>
      <dgm:spPr/>
      <dgm:t>
        <a:bodyPr/>
        <a:lstStyle/>
        <a:p>
          <a:endParaRPr lang="ru-RU"/>
        </a:p>
      </dgm:t>
    </dgm:pt>
    <dgm:pt modelId="{CFBE81C9-7C0D-40B4-AA11-C3D4488D110B}" type="sibTrans" cxnId="{4ACBAB51-04A7-4628-8008-E4938432BD5F}">
      <dgm:prSet/>
      <dgm:spPr/>
      <dgm:t>
        <a:bodyPr/>
        <a:lstStyle/>
        <a:p>
          <a:endParaRPr lang="ru-RU"/>
        </a:p>
      </dgm:t>
    </dgm:pt>
    <dgm:pt modelId="{31C167FA-1543-499F-A091-5EC533BBD0E9}">
      <dgm:prSet phldrT="[Текст]"/>
      <dgm:spPr/>
      <dgm:t>
        <a:bodyPr/>
        <a:lstStyle/>
        <a:p>
          <a:pPr algn="ctr"/>
          <a:r>
            <a:rPr lang="ru-RU" dirty="0" smtClean="0"/>
            <a:t>на возмещение расходов по исполнение составляет 100% организации </a:t>
          </a:r>
          <a:r>
            <a:rPr lang="ru-RU" b="1" dirty="0" smtClean="0"/>
            <a:t>транспортного обслуживания населения узкоколейной железной дорогой</a:t>
          </a:r>
          <a:r>
            <a:rPr lang="ru-RU" dirty="0" smtClean="0"/>
            <a:t>. </a:t>
          </a:r>
          <a:endParaRPr lang="ru-RU" dirty="0"/>
        </a:p>
      </dgm:t>
    </dgm:pt>
    <dgm:pt modelId="{41B1E4A0-DB9F-4CEE-963D-A43058806D4C}" type="parTrans" cxnId="{7E3502AE-2666-4660-8434-DF4E97EF5592}">
      <dgm:prSet/>
      <dgm:spPr/>
      <dgm:t>
        <a:bodyPr/>
        <a:lstStyle/>
        <a:p>
          <a:endParaRPr lang="ru-RU"/>
        </a:p>
      </dgm:t>
    </dgm:pt>
    <dgm:pt modelId="{B82453F4-A6EF-41CB-AF64-344E1045BFEF}" type="sibTrans" cxnId="{7E3502AE-2666-4660-8434-DF4E97EF5592}">
      <dgm:prSet/>
      <dgm:spPr/>
      <dgm:t>
        <a:bodyPr/>
        <a:lstStyle/>
        <a:p>
          <a:endParaRPr lang="ru-RU"/>
        </a:p>
      </dgm:t>
    </dgm:pt>
    <dgm:pt modelId="{642BFAA6-2041-4B76-A5BC-9A14519460BB}">
      <dgm:prSet phldrT="[Текст]"/>
      <dgm:spPr/>
      <dgm:t>
        <a:bodyPr/>
        <a:lstStyle/>
        <a:p>
          <a:r>
            <a:rPr lang="ru-RU" dirty="0" smtClean="0"/>
            <a:t>3 622,6 тыс. руб.</a:t>
          </a:r>
          <a:endParaRPr lang="ru-RU" dirty="0"/>
        </a:p>
      </dgm:t>
    </dgm:pt>
    <dgm:pt modelId="{4F4DBD6A-5564-4551-BA70-92BBD96693E3}" type="parTrans" cxnId="{E87BAFB9-E23A-445B-890A-0ECDD5EA2A54}">
      <dgm:prSet/>
      <dgm:spPr/>
      <dgm:t>
        <a:bodyPr/>
        <a:lstStyle/>
        <a:p>
          <a:endParaRPr lang="ru-RU"/>
        </a:p>
      </dgm:t>
    </dgm:pt>
    <dgm:pt modelId="{761322F5-391B-470E-81A0-DBC25A99D117}" type="sibTrans" cxnId="{E87BAFB9-E23A-445B-890A-0ECDD5EA2A54}">
      <dgm:prSet/>
      <dgm:spPr/>
      <dgm:t>
        <a:bodyPr/>
        <a:lstStyle/>
        <a:p>
          <a:endParaRPr lang="ru-RU"/>
        </a:p>
      </dgm:t>
    </dgm:pt>
    <dgm:pt modelId="{CC082888-B2A8-4271-8C53-FEB161097EE9}">
      <dgm:prSet phldrT="[Текст]"/>
      <dgm:spPr/>
      <dgm:t>
        <a:bodyPr/>
        <a:lstStyle/>
        <a:p>
          <a:pPr algn="ctr"/>
          <a:r>
            <a:rPr lang="ru-RU" dirty="0" smtClean="0"/>
            <a:t>на </a:t>
          </a:r>
          <a:r>
            <a:rPr lang="ru-RU" b="1" dirty="0" smtClean="0"/>
            <a:t>поддержку дорожного хозяйство </a:t>
          </a:r>
          <a:r>
            <a:rPr lang="ru-RU" dirty="0" smtClean="0"/>
            <a:t>исполнение за 2013 год составило 75,7% к годовым назначениям бюджета (произведен  ремонт подвесного моста  в п.г.т. Махнёво, очистка дорог от снега в зимнее время, оканавливание дорог, грейдирование, скашивание, ямочный ремонт, подвоз гравия, ремонт пешеходного моста через реку Кыртомка</a:t>
          </a:r>
          <a:endParaRPr lang="ru-RU" dirty="0"/>
        </a:p>
      </dgm:t>
    </dgm:pt>
    <dgm:pt modelId="{0863FF7E-643E-47D5-99D3-7ABDDDA9B129}" type="parTrans" cxnId="{815290AA-D8E2-441C-9C28-FA8295B4F5F7}">
      <dgm:prSet/>
      <dgm:spPr/>
      <dgm:t>
        <a:bodyPr/>
        <a:lstStyle/>
        <a:p>
          <a:endParaRPr lang="ru-RU"/>
        </a:p>
      </dgm:t>
    </dgm:pt>
    <dgm:pt modelId="{59B6BB36-4759-4411-83A8-CC9F211F327D}" type="sibTrans" cxnId="{815290AA-D8E2-441C-9C28-FA8295B4F5F7}">
      <dgm:prSet/>
      <dgm:spPr/>
      <dgm:t>
        <a:bodyPr/>
        <a:lstStyle/>
        <a:p>
          <a:endParaRPr lang="ru-RU"/>
        </a:p>
      </dgm:t>
    </dgm:pt>
    <dgm:pt modelId="{3D045993-53D2-4D3C-A8D8-CD84B53D6F7B}" type="pres">
      <dgm:prSet presAssocID="{675827FB-1A8B-4E06-8B14-8DE4FAC68245}" presName="linearFlow" presStyleCnt="0">
        <dgm:presLayoutVars>
          <dgm:dir/>
          <dgm:animLvl val="lvl"/>
          <dgm:resizeHandles val="exact"/>
        </dgm:presLayoutVars>
      </dgm:prSet>
      <dgm:spPr/>
      <dgm:t>
        <a:bodyPr/>
        <a:lstStyle/>
        <a:p>
          <a:endParaRPr lang="ru-RU"/>
        </a:p>
      </dgm:t>
    </dgm:pt>
    <dgm:pt modelId="{21ACA190-A3FD-4EF4-B544-7C15416DB34B}" type="pres">
      <dgm:prSet presAssocID="{2E821B8D-98CF-488F-92BC-3D94D519EC33}" presName="composite" presStyleCnt="0"/>
      <dgm:spPr/>
    </dgm:pt>
    <dgm:pt modelId="{1CC83FC8-FF3D-4E84-A3D3-184146CB21F8}" type="pres">
      <dgm:prSet presAssocID="{2E821B8D-98CF-488F-92BC-3D94D519EC33}" presName="parentText" presStyleLbl="alignNode1" presStyleIdx="0" presStyleCnt="3">
        <dgm:presLayoutVars>
          <dgm:chMax val="1"/>
          <dgm:bulletEnabled val="1"/>
        </dgm:presLayoutVars>
      </dgm:prSet>
      <dgm:spPr/>
      <dgm:t>
        <a:bodyPr/>
        <a:lstStyle/>
        <a:p>
          <a:endParaRPr lang="ru-RU"/>
        </a:p>
      </dgm:t>
    </dgm:pt>
    <dgm:pt modelId="{3C07E8BD-BA0B-4C50-9C16-599DBD7484A2}" type="pres">
      <dgm:prSet presAssocID="{2E821B8D-98CF-488F-92BC-3D94D519EC33}" presName="descendantText" presStyleLbl="alignAcc1" presStyleIdx="0" presStyleCnt="3" custScaleY="100000">
        <dgm:presLayoutVars>
          <dgm:bulletEnabled val="1"/>
        </dgm:presLayoutVars>
      </dgm:prSet>
      <dgm:spPr/>
      <dgm:t>
        <a:bodyPr/>
        <a:lstStyle/>
        <a:p>
          <a:endParaRPr lang="ru-RU"/>
        </a:p>
      </dgm:t>
    </dgm:pt>
    <dgm:pt modelId="{0BB2FC1B-56B8-4285-82C7-BF17486B1483}" type="pres">
      <dgm:prSet presAssocID="{80123F56-C4ED-4F93-BDDF-03964CEB255E}" presName="sp" presStyleCnt="0"/>
      <dgm:spPr/>
    </dgm:pt>
    <dgm:pt modelId="{839F9CA6-D55F-44D5-B02D-0BD5E7E49FED}" type="pres">
      <dgm:prSet presAssocID="{64DF460F-5D88-496A-AD38-987473C20564}" presName="composite" presStyleCnt="0"/>
      <dgm:spPr/>
    </dgm:pt>
    <dgm:pt modelId="{E0A61B0B-8D7D-4BCD-A6A0-09474E4A693B}" type="pres">
      <dgm:prSet presAssocID="{64DF460F-5D88-496A-AD38-987473C20564}" presName="parentText" presStyleLbl="alignNode1" presStyleIdx="1" presStyleCnt="3">
        <dgm:presLayoutVars>
          <dgm:chMax val="1"/>
          <dgm:bulletEnabled val="1"/>
        </dgm:presLayoutVars>
      </dgm:prSet>
      <dgm:spPr/>
      <dgm:t>
        <a:bodyPr/>
        <a:lstStyle/>
        <a:p>
          <a:endParaRPr lang="ru-RU"/>
        </a:p>
      </dgm:t>
    </dgm:pt>
    <dgm:pt modelId="{A8A9719A-8A73-4337-B532-46ED3947A66A}" type="pres">
      <dgm:prSet presAssocID="{64DF460F-5D88-496A-AD38-987473C20564}" presName="descendantText" presStyleLbl="alignAcc1" presStyleIdx="1" presStyleCnt="3" custScaleY="72742">
        <dgm:presLayoutVars>
          <dgm:bulletEnabled val="1"/>
        </dgm:presLayoutVars>
      </dgm:prSet>
      <dgm:spPr/>
      <dgm:t>
        <a:bodyPr/>
        <a:lstStyle/>
        <a:p>
          <a:endParaRPr lang="ru-RU"/>
        </a:p>
      </dgm:t>
    </dgm:pt>
    <dgm:pt modelId="{55FCEA52-406A-4365-BFC2-038331590A3C}" type="pres">
      <dgm:prSet presAssocID="{CFBE81C9-7C0D-40B4-AA11-C3D4488D110B}" presName="sp" presStyleCnt="0"/>
      <dgm:spPr/>
    </dgm:pt>
    <dgm:pt modelId="{2C63A565-70D7-477A-B705-63A656A35D9E}" type="pres">
      <dgm:prSet presAssocID="{642BFAA6-2041-4B76-A5BC-9A14519460BB}" presName="composite" presStyleCnt="0"/>
      <dgm:spPr/>
    </dgm:pt>
    <dgm:pt modelId="{31FD5118-086A-4616-99BC-BA84831ADCFC}" type="pres">
      <dgm:prSet presAssocID="{642BFAA6-2041-4B76-A5BC-9A14519460BB}" presName="parentText" presStyleLbl="alignNode1" presStyleIdx="2" presStyleCnt="3">
        <dgm:presLayoutVars>
          <dgm:chMax val="1"/>
          <dgm:bulletEnabled val="1"/>
        </dgm:presLayoutVars>
      </dgm:prSet>
      <dgm:spPr/>
      <dgm:t>
        <a:bodyPr/>
        <a:lstStyle/>
        <a:p>
          <a:endParaRPr lang="ru-RU"/>
        </a:p>
      </dgm:t>
    </dgm:pt>
    <dgm:pt modelId="{1AEC947B-65A4-44B8-AC7E-E9B9330F4271}" type="pres">
      <dgm:prSet presAssocID="{642BFAA6-2041-4B76-A5BC-9A14519460BB}" presName="descendantText" presStyleLbl="alignAcc1" presStyleIdx="2" presStyleCnt="3">
        <dgm:presLayoutVars>
          <dgm:bulletEnabled val="1"/>
        </dgm:presLayoutVars>
      </dgm:prSet>
      <dgm:spPr/>
      <dgm:t>
        <a:bodyPr/>
        <a:lstStyle/>
        <a:p>
          <a:endParaRPr lang="ru-RU"/>
        </a:p>
      </dgm:t>
    </dgm:pt>
  </dgm:ptLst>
  <dgm:cxnLst>
    <dgm:cxn modelId="{2DA2DD19-8F01-4114-A5D9-2C335E94B762}" type="presOf" srcId="{64DF460F-5D88-496A-AD38-987473C20564}" destId="{E0A61B0B-8D7D-4BCD-A6A0-09474E4A693B}" srcOrd="0" destOrd="0" presId="urn:microsoft.com/office/officeart/2005/8/layout/chevron2"/>
    <dgm:cxn modelId="{4ACBAB51-04A7-4628-8008-E4938432BD5F}" srcId="{675827FB-1A8B-4E06-8B14-8DE4FAC68245}" destId="{64DF460F-5D88-496A-AD38-987473C20564}" srcOrd="1" destOrd="0" parTransId="{5BC52DAD-31F4-41E1-B43B-6ADF78CEA295}" sibTransId="{CFBE81C9-7C0D-40B4-AA11-C3D4488D110B}"/>
    <dgm:cxn modelId="{6BCC056D-43FC-48D5-9181-E5253DBB3C22}" type="presOf" srcId="{31C167FA-1543-499F-A091-5EC533BBD0E9}" destId="{A8A9719A-8A73-4337-B532-46ED3947A66A}" srcOrd="0" destOrd="0" presId="urn:microsoft.com/office/officeart/2005/8/layout/chevron2"/>
    <dgm:cxn modelId="{B167DEDA-39EE-489E-A57D-46136BFD4BD3}" type="presOf" srcId="{2E821B8D-98CF-488F-92BC-3D94D519EC33}" destId="{1CC83FC8-FF3D-4E84-A3D3-184146CB21F8}" srcOrd="0" destOrd="0" presId="urn:microsoft.com/office/officeart/2005/8/layout/chevron2"/>
    <dgm:cxn modelId="{2DF9D2BC-C439-47D7-9826-E008511A2BCD}" type="presOf" srcId="{CC082888-B2A8-4271-8C53-FEB161097EE9}" destId="{1AEC947B-65A4-44B8-AC7E-E9B9330F4271}" srcOrd="0" destOrd="0" presId="urn:microsoft.com/office/officeart/2005/8/layout/chevron2"/>
    <dgm:cxn modelId="{7E3502AE-2666-4660-8434-DF4E97EF5592}" srcId="{64DF460F-5D88-496A-AD38-987473C20564}" destId="{31C167FA-1543-499F-A091-5EC533BBD0E9}" srcOrd="0" destOrd="0" parTransId="{41B1E4A0-DB9F-4CEE-963D-A43058806D4C}" sibTransId="{B82453F4-A6EF-41CB-AF64-344E1045BFEF}"/>
    <dgm:cxn modelId="{E87BAFB9-E23A-445B-890A-0ECDD5EA2A54}" srcId="{675827FB-1A8B-4E06-8B14-8DE4FAC68245}" destId="{642BFAA6-2041-4B76-A5BC-9A14519460BB}" srcOrd="2" destOrd="0" parTransId="{4F4DBD6A-5564-4551-BA70-92BBD96693E3}" sibTransId="{761322F5-391B-470E-81A0-DBC25A99D117}"/>
    <dgm:cxn modelId="{93EA2B59-9AA4-4A6C-9204-81987CCAC72F}" type="presOf" srcId="{321299ED-7466-4741-801D-12C347F37C1C}" destId="{3C07E8BD-BA0B-4C50-9C16-599DBD7484A2}" srcOrd="0" destOrd="0" presId="urn:microsoft.com/office/officeart/2005/8/layout/chevron2"/>
    <dgm:cxn modelId="{66EF3198-0702-4505-8656-EDA9A4BF53E2}" type="presOf" srcId="{675827FB-1A8B-4E06-8B14-8DE4FAC68245}" destId="{3D045993-53D2-4D3C-A8D8-CD84B53D6F7B}" srcOrd="0" destOrd="0" presId="urn:microsoft.com/office/officeart/2005/8/layout/chevron2"/>
    <dgm:cxn modelId="{B2962DCD-C10E-43F0-B9AC-0F7241F4FC46}" type="presOf" srcId="{642BFAA6-2041-4B76-A5BC-9A14519460BB}" destId="{31FD5118-086A-4616-99BC-BA84831ADCFC}" srcOrd="0" destOrd="0" presId="urn:microsoft.com/office/officeart/2005/8/layout/chevron2"/>
    <dgm:cxn modelId="{DD148A0A-2EE7-4C15-94A8-E788C7AFDD47}" srcId="{2E821B8D-98CF-488F-92BC-3D94D519EC33}" destId="{321299ED-7466-4741-801D-12C347F37C1C}" srcOrd="0" destOrd="0" parTransId="{8FBB26F4-56CB-4BF9-990C-89B9C7E6CB10}" sibTransId="{B27AD16D-0DA7-4680-9AEF-EF53BA78E9F5}"/>
    <dgm:cxn modelId="{A998D5D0-0334-4A0F-83A4-0DEF2B5993F9}" srcId="{675827FB-1A8B-4E06-8B14-8DE4FAC68245}" destId="{2E821B8D-98CF-488F-92BC-3D94D519EC33}" srcOrd="0" destOrd="0" parTransId="{420C5E33-DACD-4C64-971C-B5C55EC1184F}" sibTransId="{80123F56-C4ED-4F93-BDDF-03964CEB255E}"/>
    <dgm:cxn modelId="{815290AA-D8E2-441C-9C28-FA8295B4F5F7}" srcId="{642BFAA6-2041-4B76-A5BC-9A14519460BB}" destId="{CC082888-B2A8-4271-8C53-FEB161097EE9}" srcOrd="0" destOrd="0" parTransId="{0863FF7E-643E-47D5-99D3-7ABDDDA9B129}" sibTransId="{59B6BB36-4759-4411-83A8-CC9F211F327D}"/>
    <dgm:cxn modelId="{87D45C8A-3C22-4979-A8B4-8C5D603665AF}" type="presParOf" srcId="{3D045993-53D2-4D3C-A8D8-CD84B53D6F7B}" destId="{21ACA190-A3FD-4EF4-B544-7C15416DB34B}" srcOrd="0" destOrd="0" presId="urn:microsoft.com/office/officeart/2005/8/layout/chevron2"/>
    <dgm:cxn modelId="{CD5F87FD-4491-4D3C-BD67-7A3788493964}" type="presParOf" srcId="{21ACA190-A3FD-4EF4-B544-7C15416DB34B}" destId="{1CC83FC8-FF3D-4E84-A3D3-184146CB21F8}" srcOrd="0" destOrd="0" presId="urn:microsoft.com/office/officeart/2005/8/layout/chevron2"/>
    <dgm:cxn modelId="{070B00AB-35DD-4940-A5DC-B82381398C57}" type="presParOf" srcId="{21ACA190-A3FD-4EF4-B544-7C15416DB34B}" destId="{3C07E8BD-BA0B-4C50-9C16-599DBD7484A2}" srcOrd="1" destOrd="0" presId="urn:microsoft.com/office/officeart/2005/8/layout/chevron2"/>
    <dgm:cxn modelId="{14A0B23E-1BD7-4077-A113-D7F9015A3CDF}" type="presParOf" srcId="{3D045993-53D2-4D3C-A8D8-CD84B53D6F7B}" destId="{0BB2FC1B-56B8-4285-82C7-BF17486B1483}" srcOrd="1" destOrd="0" presId="urn:microsoft.com/office/officeart/2005/8/layout/chevron2"/>
    <dgm:cxn modelId="{392BB9CD-73DB-468F-9A89-637AA2F91BD8}" type="presParOf" srcId="{3D045993-53D2-4D3C-A8D8-CD84B53D6F7B}" destId="{839F9CA6-D55F-44D5-B02D-0BD5E7E49FED}" srcOrd="2" destOrd="0" presId="urn:microsoft.com/office/officeart/2005/8/layout/chevron2"/>
    <dgm:cxn modelId="{2F8DE8A2-33BD-47D0-B3E3-E53EB454F88D}" type="presParOf" srcId="{839F9CA6-D55F-44D5-B02D-0BD5E7E49FED}" destId="{E0A61B0B-8D7D-4BCD-A6A0-09474E4A693B}" srcOrd="0" destOrd="0" presId="urn:microsoft.com/office/officeart/2005/8/layout/chevron2"/>
    <dgm:cxn modelId="{424F00B7-0557-43E9-8BA7-6B6C4E7FF849}" type="presParOf" srcId="{839F9CA6-D55F-44D5-B02D-0BD5E7E49FED}" destId="{A8A9719A-8A73-4337-B532-46ED3947A66A}" srcOrd="1" destOrd="0" presId="urn:microsoft.com/office/officeart/2005/8/layout/chevron2"/>
    <dgm:cxn modelId="{B2DC5742-91BB-45BD-9393-59954FA7DBD3}" type="presParOf" srcId="{3D045993-53D2-4D3C-A8D8-CD84B53D6F7B}" destId="{55FCEA52-406A-4365-BFC2-038331590A3C}" srcOrd="3" destOrd="0" presId="urn:microsoft.com/office/officeart/2005/8/layout/chevron2"/>
    <dgm:cxn modelId="{A658F328-9911-40C3-A55C-E9273ECBED8E}" type="presParOf" srcId="{3D045993-53D2-4D3C-A8D8-CD84B53D6F7B}" destId="{2C63A565-70D7-477A-B705-63A656A35D9E}" srcOrd="4" destOrd="0" presId="urn:microsoft.com/office/officeart/2005/8/layout/chevron2"/>
    <dgm:cxn modelId="{5A19F56A-0602-4CC1-8080-980923C0326F}" type="presParOf" srcId="{2C63A565-70D7-477A-B705-63A656A35D9E}" destId="{31FD5118-086A-4616-99BC-BA84831ADCFC}" srcOrd="0" destOrd="0" presId="urn:microsoft.com/office/officeart/2005/8/layout/chevron2"/>
    <dgm:cxn modelId="{1C0016AC-8A9C-4452-A7A5-AD8D88F9C1FB}" type="presParOf" srcId="{2C63A565-70D7-477A-B705-63A656A35D9E}" destId="{1AEC947B-65A4-44B8-AC7E-E9B9330F4271}"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675827FB-1A8B-4E06-8B14-8DE4FAC68245}"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ru-RU"/>
        </a:p>
      </dgm:t>
    </dgm:pt>
    <dgm:pt modelId="{2E821B8D-98CF-488F-92BC-3D94D519EC33}">
      <dgm:prSet phldrT="[Текст]"/>
      <dgm:spPr/>
      <dgm:t>
        <a:bodyPr/>
        <a:lstStyle/>
        <a:p>
          <a:r>
            <a:rPr lang="ru-RU" dirty="0" smtClean="0"/>
            <a:t>297,9 тыс.руб.</a:t>
          </a:r>
          <a:endParaRPr lang="ru-RU" dirty="0"/>
        </a:p>
      </dgm:t>
    </dgm:pt>
    <dgm:pt modelId="{420C5E33-DACD-4C64-971C-B5C55EC1184F}" type="parTrans" cxnId="{A998D5D0-0334-4A0F-83A4-0DEF2B5993F9}">
      <dgm:prSet/>
      <dgm:spPr/>
      <dgm:t>
        <a:bodyPr/>
        <a:lstStyle/>
        <a:p>
          <a:endParaRPr lang="ru-RU"/>
        </a:p>
      </dgm:t>
    </dgm:pt>
    <dgm:pt modelId="{80123F56-C4ED-4F93-BDDF-03964CEB255E}" type="sibTrans" cxnId="{A998D5D0-0334-4A0F-83A4-0DEF2B5993F9}">
      <dgm:prSet/>
      <dgm:spPr/>
      <dgm:t>
        <a:bodyPr/>
        <a:lstStyle/>
        <a:p>
          <a:endParaRPr lang="ru-RU"/>
        </a:p>
      </dgm:t>
    </dgm:pt>
    <dgm:pt modelId="{321299ED-7466-4741-801D-12C347F37C1C}">
      <dgm:prSet phldrT="[Текст]"/>
      <dgm:spPr/>
      <dgm:t>
        <a:bodyPr/>
        <a:lstStyle/>
        <a:p>
          <a:pPr algn="ctr"/>
          <a:endParaRPr lang="ru-RU" sz="1300" dirty="0"/>
        </a:p>
      </dgm:t>
    </dgm:pt>
    <dgm:pt modelId="{8FBB26F4-56CB-4BF9-990C-89B9C7E6CB10}" type="parTrans" cxnId="{DD148A0A-2EE7-4C15-94A8-E788C7AFDD47}">
      <dgm:prSet/>
      <dgm:spPr/>
      <dgm:t>
        <a:bodyPr/>
        <a:lstStyle/>
        <a:p>
          <a:endParaRPr lang="ru-RU"/>
        </a:p>
      </dgm:t>
    </dgm:pt>
    <dgm:pt modelId="{B27AD16D-0DA7-4680-9AEF-EF53BA78E9F5}" type="sibTrans" cxnId="{DD148A0A-2EE7-4C15-94A8-E788C7AFDD47}">
      <dgm:prSet/>
      <dgm:spPr/>
      <dgm:t>
        <a:bodyPr/>
        <a:lstStyle/>
        <a:p>
          <a:endParaRPr lang="ru-RU"/>
        </a:p>
      </dgm:t>
    </dgm:pt>
    <dgm:pt modelId="{64DF460F-5D88-496A-AD38-987473C20564}">
      <dgm:prSet phldrT="[Текст]"/>
      <dgm:spPr/>
      <dgm:t>
        <a:bodyPr/>
        <a:lstStyle/>
        <a:p>
          <a:r>
            <a:rPr lang="ru-RU" dirty="0" smtClean="0"/>
            <a:t>2 754,0 тыс. руб.</a:t>
          </a:r>
          <a:endParaRPr lang="ru-RU" dirty="0"/>
        </a:p>
      </dgm:t>
    </dgm:pt>
    <dgm:pt modelId="{5BC52DAD-31F4-41E1-B43B-6ADF78CEA295}" type="parTrans" cxnId="{4ACBAB51-04A7-4628-8008-E4938432BD5F}">
      <dgm:prSet/>
      <dgm:spPr/>
      <dgm:t>
        <a:bodyPr/>
        <a:lstStyle/>
        <a:p>
          <a:endParaRPr lang="ru-RU"/>
        </a:p>
      </dgm:t>
    </dgm:pt>
    <dgm:pt modelId="{CFBE81C9-7C0D-40B4-AA11-C3D4488D110B}" type="sibTrans" cxnId="{4ACBAB51-04A7-4628-8008-E4938432BD5F}">
      <dgm:prSet/>
      <dgm:spPr/>
      <dgm:t>
        <a:bodyPr/>
        <a:lstStyle/>
        <a:p>
          <a:endParaRPr lang="ru-RU"/>
        </a:p>
      </dgm:t>
    </dgm:pt>
    <dgm:pt modelId="{31C167FA-1543-499F-A091-5EC533BBD0E9}">
      <dgm:prSet phldrT="[Текст]" custT="1"/>
      <dgm:spPr/>
      <dgm:t>
        <a:bodyPr/>
        <a:lstStyle/>
        <a:p>
          <a:pPr algn="ctr"/>
          <a:r>
            <a:rPr lang="ru-RU" sz="1000" b="1" dirty="0" smtClean="0"/>
            <a:t>на реализацию других вопросов в области национальной экономике </a:t>
          </a:r>
          <a:r>
            <a:rPr lang="ru-RU" sz="1000" dirty="0" smtClean="0"/>
            <a:t>исполнение за 2013 год составило 84% к годовым назначениям, в том числе:</a:t>
          </a:r>
          <a:endParaRPr lang="ru-RU" sz="1000" dirty="0"/>
        </a:p>
      </dgm:t>
    </dgm:pt>
    <dgm:pt modelId="{41B1E4A0-DB9F-4CEE-963D-A43058806D4C}" type="parTrans" cxnId="{7E3502AE-2666-4660-8434-DF4E97EF5592}">
      <dgm:prSet/>
      <dgm:spPr/>
      <dgm:t>
        <a:bodyPr/>
        <a:lstStyle/>
        <a:p>
          <a:endParaRPr lang="ru-RU"/>
        </a:p>
      </dgm:t>
    </dgm:pt>
    <dgm:pt modelId="{B82453F4-A6EF-41CB-AF64-344E1045BFEF}" type="sibTrans" cxnId="{7E3502AE-2666-4660-8434-DF4E97EF5592}">
      <dgm:prSet/>
      <dgm:spPr/>
      <dgm:t>
        <a:bodyPr/>
        <a:lstStyle/>
        <a:p>
          <a:endParaRPr lang="ru-RU"/>
        </a:p>
      </dgm:t>
    </dgm:pt>
    <dgm:pt modelId="{16AC83B6-6025-4FE9-9E1E-EE6869060B8A}">
      <dgm:prSet custT="1"/>
      <dgm:spPr/>
      <dgm:t>
        <a:bodyPr/>
        <a:lstStyle/>
        <a:p>
          <a:r>
            <a:rPr lang="ru-RU" sz="1000" b="0" i="0" dirty="0" smtClean="0"/>
            <a:t> на </a:t>
          </a:r>
          <a:r>
            <a:rPr lang="ru-RU" sz="1000" b="1" i="0" dirty="0" smtClean="0"/>
            <a:t>«Развитие информационного общества на территории Махнёвского муниципального образования на 2011-2015 годы» </a:t>
          </a:r>
          <a:r>
            <a:rPr lang="ru-RU" sz="1000" b="0" i="0" dirty="0" smtClean="0"/>
            <a:t>освоено за 2013 год на 46,7%</a:t>
          </a:r>
          <a:endParaRPr lang="ru-RU" sz="1000" b="0" i="0" dirty="0"/>
        </a:p>
      </dgm:t>
    </dgm:pt>
    <dgm:pt modelId="{58C13FFE-B0E0-4136-BDE4-47705B824FD6}" type="parTrans" cxnId="{294E005E-98BF-4C82-BAA3-BC2D9A2B84B7}">
      <dgm:prSet/>
      <dgm:spPr/>
      <dgm:t>
        <a:bodyPr/>
        <a:lstStyle/>
        <a:p>
          <a:endParaRPr lang="ru-RU"/>
        </a:p>
      </dgm:t>
    </dgm:pt>
    <dgm:pt modelId="{667D70B7-6F15-470F-BF79-75DDEDA2F061}" type="sibTrans" cxnId="{294E005E-98BF-4C82-BAA3-BC2D9A2B84B7}">
      <dgm:prSet/>
      <dgm:spPr/>
      <dgm:t>
        <a:bodyPr/>
        <a:lstStyle/>
        <a:p>
          <a:endParaRPr lang="ru-RU"/>
        </a:p>
      </dgm:t>
    </dgm:pt>
    <dgm:pt modelId="{7E453FD4-1B0E-456B-9C10-4B8C8E5C922D}">
      <dgm:prSet phldrT="[Текст]" custT="1"/>
      <dgm:spPr/>
      <dgm:t>
        <a:bodyPr/>
        <a:lstStyle/>
        <a:p>
          <a:pPr algn="ctr"/>
          <a:r>
            <a:rPr lang="ru-RU" sz="1000" dirty="0" smtClean="0"/>
            <a:t>на поддержку малого и среднего предпринимательства в сумме 61,9 тыс. руб. или 24,3% к годовым назначениям;</a:t>
          </a:r>
          <a:endParaRPr lang="ru-RU" sz="1000" dirty="0"/>
        </a:p>
      </dgm:t>
    </dgm:pt>
    <dgm:pt modelId="{FACC478A-BC29-4DF6-A14C-411855F98E24}" type="parTrans" cxnId="{019438F4-400B-4178-BEED-4F8454B76907}">
      <dgm:prSet/>
      <dgm:spPr/>
      <dgm:t>
        <a:bodyPr/>
        <a:lstStyle/>
        <a:p>
          <a:endParaRPr lang="ru-RU"/>
        </a:p>
      </dgm:t>
    </dgm:pt>
    <dgm:pt modelId="{6D345798-123F-402F-A1A6-87F15B205C9D}" type="sibTrans" cxnId="{019438F4-400B-4178-BEED-4F8454B76907}">
      <dgm:prSet/>
      <dgm:spPr/>
      <dgm:t>
        <a:bodyPr/>
        <a:lstStyle/>
        <a:p>
          <a:endParaRPr lang="ru-RU"/>
        </a:p>
      </dgm:t>
    </dgm:pt>
    <dgm:pt modelId="{7C579629-0105-49FF-99DA-F7565FF8690F}">
      <dgm:prSet phldrT="[Текст]" custT="1"/>
      <dgm:spPr/>
      <dgm:t>
        <a:bodyPr/>
        <a:lstStyle/>
        <a:p>
          <a:pPr algn="ctr"/>
          <a:r>
            <a:rPr lang="ru-RU" sz="1000" dirty="0" smtClean="0"/>
            <a:t>на развитие туризма исполнено в 2013 году в сумме 447,3тыс. руб. или  97,7% к годовым назначениям.</a:t>
          </a:r>
          <a:endParaRPr lang="ru-RU" sz="1000" dirty="0"/>
        </a:p>
      </dgm:t>
    </dgm:pt>
    <dgm:pt modelId="{CC861C22-3C39-44CF-A5C9-C804B3D2DD33}" type="parTrans" cxnId="{626F3CF4-B330-4F9B-A640-4B3EB32DC2F7}">
      <dgm:prSet/>
      <dgm:spPr/>
      <dgm:t>
        <a:bodyPr/>
        <a:lstStyle/>
        <a:p>
          <a:endParaRPr lang="ru-RU"/>
        </a:p>
      </dgm:t>
    </dgm:pt>
    <dgm:pt modelId="{846F109D-D23B-4E03-9F81-0EC0B7028906}" type="sibTrans" cxnId="{626F3CF4-B330-4F9B-A640-4B3EB32DC2F7}">
      <dgm:prSet/>
      <dgm:spPr/>
      <dgm:t>
        <a:bodyPr/>
        <a:lstStyle/>
        <a:p>
          <a:endParaRPr lang="ru-RU"/>
        </a:p>
      </dgm:t>
    </dgm:pt>
    <dgm:pt modelId="{9699ED71-AA19-40DA-82EA-7F87B041BA9C}">
      <dgm:prSet phldrT="[Текст]" custT="1"/>
      <dgm:spPr/>
      <dgm:t>
        <a:bodyPr/>
        <a:lstStyle/>
        <a:p>
          <a:pPr algn="ctr"/>
          <a:endParaRPr lang="ru-RU" sz="1100" dirty="0"/>
        </a:p>
      </dgm:t>
    </dgm:pt>
    <dgm:pt modelId="{254E04A9-C3D8-44C4-872F-62EA9CB754DA}" type="parTrans" cxnId="{A4788296-7328-423D-8072-D420D20EE8B8}">
      <dgm:prSet/>
      <dgm:spPr/>
      <dgm:t>
        <a:bodyPr/>
        <a:lstStyle/>
        <a:p>
          <a:endParaRPr lang="ru-RU"/>
        </a:p>
      </dgm:t>
    </dgm:pt>
    <dgm:pt modelId="{F87CBFD7-98AC-419D-B0D5-B298BEE081B9}" type="sibTrans" cxnId="{A4788296-7328-423D-8072-D420D20EE8B8}">
      <dgm:prSet/>
      <dgm:spPr/>
      <dgm:t>
        <a:bodyPr/>
        <a:lstStyle/>
        <a:p>
          <a:endParaRPr lang="ru-RU"/>
        </a:p>
      </dgm:t>
    </dgm:pt>
    <dgm:pt modelId="{A22B9A6A-018A-4DA6-A40F-5F4E6E1DFF70}">
      <dgm:prSet phldrT="[Текст]" custT="1"/>
      <dgm:spPr/>
      <dgm:t>
        <a:bodyPr/>
        <a:lstStyle/>
        <a:p>
          <a:pPr algn="ctr"/>
          <a:r>
            <a:rPr lang="ru-RU" sz="1000" dirty="0" smtClean="0"/>
            <a:t>на подготовку документов территориального планирования, градостроительного зонирования и документации по планировке территории за 2013 год освоено 1816,6 тыс.руб. или 100% к годовым назначениям.</a:t>
          </a:r>
          <a:endParaRPr lang="ru-RU" sz="1000" dirty="0"/>
        </a:p>
      </dgm:t>
    </dgm:pt>
    <dgm:pt modelId="{C92FA1D8-EA76-4A97-8519-39688AB4D2D4}" type="parTrans" cxnId="{9D06A86B-70D3-44E9-A8C1-05E28C23BF7B}">
      <dgm:prSet/>
      <dgm:spPr/>
      <dgm:t>
        <a:bodyPr/>
        <a:lstStyle/>
        <a:p>
          <a:endParaRPr lang="ru-RU"/>
        </a:p>
      </dgm:t>
    </dgm:pt>
    <dgm:pt modelId="{D10E75EE-103F-4BC0-BC0C-D5F44D9E498E}" type="sibTrans" cxnId="{9D06A86B-70D3-44E9-A8C1-05E28C23BF7B}">
      <dgm:prSet/>
      <dgm:spPr/>
      <dgm:t>
        <a:bodyPr/>
        <a:lstStyle/>
        <a:p>
          <a:endParaRPr lang="ru-RU"/>
        </a:p>
      </dgm:t>
    </dgm:pt>
    <dgm:pt modelId="{3D045993-53D2-4D3C-A8D8-CD84B53D6F7B}" type="pres">
      <dgm:prSet presAssocID="{675827FB-1A8B-4E06-8B14-8DE4FAC68245}" presName="linearFlow" presStyleCnt="0">
        <dgm:presLayoutVars>
          <dgm:dir/>
          <dgm:animLvl val="lvl"/>
          <dgm:resizeHandles val="exact"/>
        </dgm:presLayoutVars>
      </dgm:prSet>
      <dgm:spPr/>
      <dgm:t>
        <a:bodyPr/>
        <a:lstStyle/>
        <a:p>
          <a:endParaRPr lang="ru-RU"/>
        </a:p>
      </dgm:t>
    </dgm:pt>
    <dgm:pt modelId="{21ACA190-A3FD-4EF4-B544-7C15416DB34B}" type="pres">
      <dgm:prSet presAssocID="{2E821B8D-98CF-488F-92BC-3D94D519EC33}" presName="composite" presStyleCnt="0"/>
      <dgm:spPr/>
    </dgm:pt>
    <dgm:pt modelId="{1CC83FC8-FF3D-4E84-A3D3-184146CB21F8}" type="pres">
      <dgm:prSet presAssocID="{2E821B8D-98CF-488F-92BC-3D94D519EC33}" presName="parentText" presStyleLbl="alignNode1" presStyleIdx="0" presStyleCnt="2">
        <dgm:presLayoutVars>
          <dgm:chMax val="1"/>
          <dgm:bulletEnabled val="1"/>
        </dgm:presLayoutVars>
      </dgm:prSet>
      <dgm:spPr/>
      <dgm:t>
        <a:bodyPr/>
        <a:lstStyle/>
        <a:p>
          <a:endParaRPr lang="ru-RU"/>
        </a:p>
      </dgm:t>
    </dgm:pt>
    <dgm:pt modelId="{3C07E8BD-BA0B-4C50-9C16-599DBD7484A2}" type="pres">
      <dgm:prSet presAssocID="{2E821B8D-98CF-488F-92BC-3D94D519EC33}" presName="descendantText" presStyleLbl="alignAcc1" presStyleIdx="0" presStyleCnt="2" custScaleY="100000">
        <dgm:presLayoutVars>
          <dgm:bulletEnabled val="1"/>
        </dgm:presLayoutVars>
      </dgm:prSet>
      <dgm:spPr/>
      <dgm:t>
        <a:bodyPr/>
        <a:lstStyle/>
        <a:p>
          <a:endParaRPr lang="ru-RU"/>
        </a:p>
      </dgm:t>
    </dgm:pt>
    <dgm:pt modelId="{0BB2FC1B-56B8-4285-82C7-BF17486B1483}" type="pres">
      <dgm:prSet presAssocID="{80123F56-C4ED-4F93-BDDF-03964CEB255E}" presName="sp" presStyleCnt="0"/>
      <dgm:spPr/>
    </dgm:pt>
    <dgm:pt modelId="{839F9CA6-D55F-44D5-B02D-0BD5E7E49FED}" type="pres">
      <dgm:prSet presAssocID="{64DF460F-5D88-496A-AD38-987473C20564}" presName="composite" presStyleCnt="0"/>
      <dgm:spPr/>
    </dgm:pt>
    <dgm:pt modelId="{E0A61B0B-8D7D-4BCD-A6A0-09474E4A693B}" type="pres">
      <dgm:prSet presAssocID="{64DF460F-5D88-496A-AD38-987473C20564}" presName="parentText" presStyleLbl="alignNode1" presStyleIdx="1" presStyleCnt="2">
        <dgm:presLayoutVars>
          <dgm:chMax val="1"/>
          <dgm:bulletEnabled val="1"/>
        </dgm:presLayoutVars>
      </dgm:prSet>
      <dgm:spPr/>
      <dgm:t>
        <a:bodyPr/>
        <a:lstStyle/>
        <a:p>
          <a:endParaRPr lang="ru-RU"/>
        </a:p>
      </dgm:t>
    </dgm:pt>
    <dgm:pt modelId="{A8A9719A-8A73-4337-B532-46ED3947A66A}" type="pres">
      <dgm:prSet presAssocID="{64DF460F-5D88-496A-AD38-987473C20564}" presName="descendantText" presStyleLbl="alignAcc1" presStyleIdx="1" presStyleCnt="2" custScaleY="180974">
        <dgm:presLayoutVars>
          <dgm:bulletEnabled val="1"/>
        </dgm:presLayoutVars>
      </dgm:prSet>
      <dgm:spPr/>
      <dgm:t>
        <a:bodyPr/>
        <a:lstStyle/>
        <a:p>
          <a:endParaRPr lang="ru-RU"/>
        </a:p>
      </dgm:t>
    </dgm:pt>
  </dgm:ptLst>
  <dgm:cxnLst>
    <dgm:cxn modelId="{9D06A86B-70D3-44E9-A8C1-05E28C23BF7B}" srcId="{64DF460F-5D88-496A-AD38-987473C20564}" destId="{A22B9A6A-018A-4DA6-A40F-5F4E6E1DFF70}" srcOrd="3" destOrd="0" parTransId="{C92FA1D8-EA76-4A97-8519-39688AB4D2D4}" sibTransId="{D10E75EE-103F-4BC0-BC0C-D5F44D9E498E}"/>
    <dgm:cxn modelId="{4ACBAB51-04A7-4628-8008-E4938432BD5F}" srcId="{675827FB-1A8B-4E06-8B14-8DE4FAC68245}" destId="{64DF460F-5D88-496A-AD38-987473C20564}" srcOrd="1" destOrd="0" parTransId="{5BC52DAD-31F4-41E1-B43B-6ADF78CEA295}" sibTransId="{CFBE81C9-7C0D-40B4-AA11-C3D4488D110B}"/>
    <dgm:cxn modelId="{A4788296-7328-423D-8072-D420D20EE8B8}" srcId="{64DF460F-5D88-496A-AD38-987473C20564}" destId="{9699ED71-AA19-40DA-82EA-7F87B041BA9C}" srcOrd="4" destOrd="0" parTransId="{254E04A9-C3D8-44C4-872F-62EA9CB754DA}" sibTransId="{F87CBFD7-98AC-419D-B0D5-B298BEE081B9}"/>
    <dgm:cxn modelId="{B765C8DA-860A-4B07-BFB9-02FBA594C829}" type="presOf" srcId="{31C167FA-1543-499F-A091-5EC533BBD0E9}" destId="{A8A9719A-8A73-4337-B532-46ED3947A66A}" srcOrd="0" destOrd="0" presId="urn:microsoft.com/office/officeart/2005/8/layout/chevron2"/>
    <dgm:cxn modelId="{AB1181BE-FC57-4B47-B048-3ADD05E6D333}" type="presOf" srcId="{16AC83B6-6025-4FE9-9E1E-EE6869060B8A}" destId="{3C07E8BD-BA0B-4C50-9C16-599DBD7484A2}" srcOrd="0" destOrd="1" presId="urn:microsoft.com/office/officeart/2005/8/layout/chevron2"/>
    <dgm:cxn modelId="{C4871486-A963-48FE-A80B-F1A27E1878A2}" type="presOf" srcId="{675827FB-1A8B-4E06-8B14-8DE4FAC68245}" destId="{3D045993-53D2-4D3C-A8D8-CD84B53D6F7B}" srcOrd="0" destOrd="0" presId="urn:microsoft.com/office/officeart/2005/8/layout/chevron2"/>
    <dgm:cxn modelId="{7E3502AE-2666-4660-8434-DF4E97EF5592}" srcId="{64DF460F-5D88-496A-AD38-987473C20564}" destId="{31C167FA-1543-499F-A091-5EC533BBD0E9}" srcOrd="0" destOrd="0" parTransId="{41B1E4A0-DB9F-4CEE-963D-A43058806D4C}" sibTransId="{B82453F4-A6EF-41CB-AF64-344E1045BFEF}"/>
    <dgm:cxn modelId="{8980117A-A986-4656-90B5-751E5B4E00F9}" type="presOf" srcId="{7C579629-0105-49FF-99DA-F7565FF8690F}" destId="{A8A9719A-8A73-4337-B532-46ED3947A66A}" srcOrd="0" destOrd="2" presId="urn:microsoft.com/office/officeart/2005/8/layout/chevron2"/>
    <dgm:cxn modelId="{822D6B16-4E6C-4DBF-9646-C2F7D08EBE54}" type="presOf" srcId="{A22B9A6A-018A-4DA6-A40F-5F4E6E1DFF70}" destId="{A8A9719A-8A73-4337-B532-46ED3947A66A}" srcOrd="0" destOrd="3" presId="urn:microsoft.com/office/officeart/2005/8/layout/chevron2"/>
    <dgm:cxn modelId="{CDA332A5-589E-49F0-8272-FBB20D48AAF1}" type="presOf" srcId="{64DF460F-5D88-496A-AD38-987473C20564}" destId="{E0A61B0B-8D7D-4BCD-A6A0-09474E4A693B}" srcOrd="0" destOrd="0" presId="urn:microsoft.com/office/officeart/2005/8/layout/chevron2"/>
    <dgm:cxn modelId="{DD148A0A-2EE7-4C15-94A8-E788C7AFDD47}" srcId="{2E821B8D-98CF-488F-92BC-3D94D519EC33}" destId="{321299ED-7466-4741-801D-12C347F37C1C}" srcOrd="0" destOrd="0" parTransId="{8FBB26F4-56CB-4BF9-990C-89B9C7E6CB10}" sibTransId="{B27AD16D-0DA7-4680-9AEF-EF53BA78E9F5}"/>
    <dgm:cxn modelId="{5780DE89-EE7D-475E-A7D3-D15F80F3E718}" type="presOf" srcId="{7E453FD4-1B0E-456B-9C10-4B8C8E5C922D}" destId="{A8A9719A-8A73-4337-B532-46ED3947A66A}" srcOrd="0" destOrd="1" presId="urn:microsoft.com/office/officeart/2005/8/layout/chevron2"/>
    <dgm:cxn modelId="{A998D5D0-0334-4A0F-83A4-0DEF2B5993F9}" srcId="{675827FB-1A8B-4E06-8B14-8DE4FAC68245}" destId="{2E821B8D-98CF-488F-92BC-3D94D519EC33}" srcOrd="0" destOrd="0" parTransId="{420C5E33-DACD-4C64-971C-B5C55EC1184F}" sibTransId="{80123F56-C4ED-4F93-BDDF-03964CEB255E}"/>
    <dgm:cxn modelId="{B7785871-7F6E-4BF9-A3B2-E54772F39C8A}" type="presOf" srcId="{9699ED71-AA19-40DA-82EA-7F87B041BA9C}" destId="{A8A9719A-8A73-4337-B532-46ED3947A66A}" srcOrd="0" destOrd="4" presId="urn:microsoft.com/office/officeart/2005/8/layout/chevron2"/>
    <dgm:cxn modelId="{019438F4-400B-4178-BEED-4F8454B76907}" srcId="{64DF460F-5D88-496A-AD38-987473C20564}" destId="{7E453FD4-1B0E-456B-9C10-4B8C8E5C922D}" srcOrd="1" destOrd="0" parTransId="{FACC478A-BC29-4DF6-A14C-411855F98E24}" sibTransId="{6D345798-123F-402F-A1A6-87F15B205C9D}"/>
    <dgm:cxn modelId="{294E005E-98BF-4C82-BAA3-BC2D9A2B84B7}" srcId="{2E821B8D-98CF-488F-92BC-3D94D519EC33}" destId="{16AC83B6-6025-4FE9-9E1E-EE6869060B8A}" srcOrd="1" destOrd="0" parTransId="{58C13FFE-B0E0-4136-BDE4-47705B824FD6}" sibTransId="{667D70B7-6F15-470F-BF79-75DDEDA2F061}"/>
    <dgm:cxn modelId="{557946CA-EBC1-49E5-9443-C118E09E2748}" type="presOf" srcId="{2E821B8D-98CF-488F-92BC-3D94D519EC33}" destId="{1CC83FC8-FF3D-4E84-A3D3-184146CB21F8}" srcOrd="0" destOrd="0" presId="urn:microsoft.com/office/officeart/2005/8/layout/chevron2"/>
    <dgm:cxn modelId="{D7B8D8D2-1F2E-4186-AD2D-5D7FDE23A8C4}" type="presOf" srcId="{321299ED-7466-4741-801D-12C347F37C1C}" destId="{3C07E8BD-BA0B-4C50-9C16-599DBD7484A2}" srcOrd="0" destOrd="0" presId="urn:microsoft.com/office/officeart/2005/8/layout/chevron2"/>
    <dgm:cxn modelId="{626F3CF4-B330-4F9B-A640-4B3EB32DC2F7}" srcId="{64DF460F-5D88-496A-AD38-987473C20564}" destId="{7C579629-0105-49FF-99DA-F7565FF8690F}" srcOrd="2" destOrd="0" parTransId="{CC861C22-3C39-44CF-A5C9-C804B3D2DD33}" sibTransId="{846F109D-D23B-4E03-9F81-0EC0B7028906}"/>
    <dgm:cxn modelId="{D5365EA5-E691-444B-BAF5-F905A572C5B8}" type="presParOf" srcId="{3D045993-53D2-4D3C-A8D8-CD84B53D6F7B}" destId="{21ACA190-A3FD-4EF4-B544-7C15416DB34B}" srcOrd="0" destOrd="0" presId="urn:microsoft.com/office/officeart/2005/8/layout/chevron2"/>
    <dgm:cxn modelId="{B14735FC-1AFD-4333-89A9-C6146885FE5C}" type="presParOf" srcId="{21ACA190-A3FD-4EF4-B544-7C15416DB34B}" destId="{1CC83FC8-FF3D-4E84-A3D3-184146CB21F8}" srcOrd="0" destOrd="0" presId="urn:microsoft.com/office/officeart/2005/8/layout/chevron2"/>
    <dgm:cxn modelId="{775A850F-D315-4D33-B752-8E1A8C88152E}" type="presParOf" srcId="{21ACA190-A3FD-4EF4-B544-7C15416DB34B}" destId="{3C07E8BD-BA0B-4C50-9C16-599DBD7484A2}" srcOrd="1" destOrd="0" presId="urn:microsoft.com/office/officeart/2005/8/layout/chevron2"/>
    <dgm:cxn modelId="{434DCDF5-1CF1-4336-A401-BC282C172A1B}" type="presParOf" srcId="{3D045993-53D2-4D3C-A8D8-CD84B53D6F7B}" destId="{0BB2FC1B-56B8-4285-82C7-BF17486B1483}" srcOrd="1" destOrd="0" presId="urn:microsoft.com/office/officeart/2005/8/layout/chevron2"/>
    <dgm:cxn modelId="{8A684201-EC10-400E-8A57-8995C9CE80B8}" type="presParOf" srcId="{3D045993-53D2-4D3C-A8D8-CD84B53D6F7B}" destId="{839F9CA6-D55F-44D5-B02D-0BD5E7E49FED}" srcOrd="2" destOrd="0" presId="urn:microsoft.com/office/officeart/2005/8/layout/chevron2"/>
    <dgm:cxn modelId="{C694A963-621D-436E-B7ED-445D218D58AD}" type="presParOf" srcId="{839F9CA6-D55F-44D5-B02D-0BD5E7E49FED}" destId="{E0A61B0B-8D7D-4BCD-A6A0-09474E4A693B}" srcOrd="0" destOrd="0" presId="urn:microsoft.com/office/officeart/2005/8/layout/chevron2"/>
    <dgm:cxn modelId="{09BD9B1E-EFD5-46F5-B3E3-573A05A0969A}" type="presParOf" srcId="{839F9CA6-D55F-44D5-B02D-0BD5E7E49FED}" destId="{A8A9719A-8A73-4337-B532-46ED3947A66A}" srcOrd="1" destOrd="0" presId="urn:microsoft.com/office/officeart/2005/8/layout/chevron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1C8A137-FAA5-40EC-B08B-EACB702EDD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6222623-B4BE-4546-B692-2445050EB528}">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rtl="0"/>
          <a:r>
            <a:rPr lang="ru-RU" b="1" dirty="0" smtClean="0">
              <a:solidFill>
                <a:schemeClr val="accent1">
                  <a:lumMod val="50000"/>
                </a:schemeClr>
              </a:solidFill>
            </a:rPr>
            <a:t>Жилищно-коммунальное хозяйство </a:t>
          </a:r>
          <a:endParaRPr lang="ru-RU" b="1" dirty="0">
            <a:solidFill>
              <a:schemeClr val="accent1">
                <a:lumMod val="50000"/>
              </a:schemeClr>
            </a:solidFill>
          </a:endParaRPr>
        </a:p>
      </dgm:t>
    </dgm:pt>
    <dgm:pt modelId="{DAA1010A-BF1D-4BCF-AEE1-4635C805BC52}" type="parTrans" cxnId="{90449090-CCE1-425B-9A59-AE0E2801ED15}">
      <dgm:prSet/>
      <dgm:spPr/>
      <dgm:t>
        <a:bodyPr/>
        <a:lstStyle/>
        <a:p>
          <a:endParaRPr lang="ru-RU"/>
        </a:p>
      </dgm:t>
    </dgm:pt>
    <dgm:pt modelId="{B50D8AE1-028B-43C1-B233-55623F88E2F9}" type="sibTrans" cxnId="{90449090-CCE1-425B-9A59-AE0E2801ED15}">
      <dgm:prSet/>
      <dgm:spPr/>
      <dgm:t>
        <a:bodyPr/>
        <a:lstStyle/>
        <a:p>
          <a:endParaRPr lang="ru-RU"/>
        </a:p>
      </dgm:t>
    </dgm:pt>
    <dgm:pt modelId="{0F9C87FF-A6A1-4293-8C95-EB6009A17087}" type="pres">
      <dgm:prSet presAssocID="{A1C8A137-FAA5-40EC-B08B-EACB702EDDD6}" presName="linear" presStyleCnt="0">
        <dgm:presLayoutVars>
          <dgm:animLvl val="lvl"/>
          <dgm:resizeHandles val="exact"/>
        </dgm:presLayoutVars>
      </dgm:prSet>
      <dgm:spPr/>
      <dgm:t>
        <a:bodyPr/>
        <a:lstStyle/>
        <a:p>
          <a:endParaRPr lang="ru-RU"/>
        </a:p>
      </dgm:t>
    </dgm:pt>
    <dgm:pt modelId="{43657553-02F9-4A6B-8321-975DF5CF85BD}" type="pres">
      <dgm:prSet presAssocID="{86222623-B4BE-4546-B692-2445050EB528}" presName="parentText" presStyleLbl="node1" presStyleIdx="0" presStyleCnt="1">
        <dgm:presLayoutVars>
          <dgm:chMax val="0"/>
          <dgm:bulletEnabled val="1"/>
        </dgm:presLayoutVars>
      </dgm:prSet>
      <dgm:spPr/>
      <dgm:t>
        <a:bodyPr/>
        <a:lstStyle/>
        <a:p>
          <a:endParaRPr lang="ru-RU"/>
        </a:p>
      </dgm:t>
    </dgm:pt>
  </dgm:ptLst>
  <dgm:cxnLst>
    <dgm:cxn modelId="{A065A65A-CA67-4D27-BA33-D2F9F331A610}" type="presOf" srcId="{86222623-B4BE-4546-B692-2445050EB528}" destId="{43657553-02F9-4A6B-8321-975DF5CF85BD}" srcOrd="0" destOrd="0" presId="urn:microsoft.com/office/officeart/2005/8/layout/vList2"/>
    <dgm:cxn modelId="{90449090-CCE1-425B-9A59-AE0E2801ED15}" srcId="{A1C8A137-FAA5-40EC-B08B-EACB702EDDD6}" destId="{86222623-B4BE-4546-B692-2445050EB528}" srcOrd="0" destOrd="0" parTransId="{DAA1010A-BF1D-4BCF-AEE1-4635C805BC52}" sibTransId="{B50D8AE1-028B-43C1-B233-55623F88E2F9}"/>
    <dgm:cxn modelId="{405B918B-AF35-4566-A133-9A0173852624}" type="presOf" srcId="{A1C8A137-FAA5-40EC-B08B-EACB702EDDD6}" destId="{0F9C87FF-A6A1-4293-8C95-EB6009A17087}" srcOrd="0" destOrd="0" presId="urn:microsoft.com/office/officeart/2005/8/layout/vList2"/>
    <dgm:cxn modelId="{6FDDF01B-6C91-488A-8BF7-C23971AB13A1}" type="presParOf" srcId="{0F9C87FF-A6A1-4293-8C95-EB6009A17087}" destId="{43657553-02F9-4A6B-8321-975DF5CF85B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91CCFE4D-7985-4D1E-9DEF-9B962797BAC9}" type="doc">
      <dgm:prSet loTypeId="urn:microsoft.com/office/officeart/2005/8/layout/target3" loCatId="list" qsTypeId="urn:microsoft.com/office/officeart/2005/8/quickstyle/3d1" qsCatId="3D" csTypeId="urn:microsoft.com/office/officeart/2005/8/colors/accent1_4" csCatId="accent1" phldr="1"/>
      <dgm:spPr/>
      <dgm:t>
        <a:bodyPr/>
        <a:lstStyle/>
        <a:p>
          <a:endParaRPr lang="ru-RU"/>
        </a:p>
      </dgm:t>
    </dgm:pt>
    <dgm:pt modelId="{3643CA0C-425F-42D2-9B8E-D421B46E3B0D}">
      <dgm:prSet phldrT="[Текст]"/>
      <dgm:spPr/>
      <dgm:t>
        <a:bodyPr/>
        <a:lstStyle/>
        <a:p>
          <a:r>
            <a:rPr lang="ru-RU" dirty="0" smtClean="0"/>
            <a:t>1 683,2 тыс. руб.</a:t>
          </a:r>
          <a:endParaRPr lang="ru-RU" dirty="0"/>
        </a:p>
      </dgm:t>
    </dgm:pt>
    <dgm:pt modelId="{FBCE99EF-71D2-4D3F-900A-1B2B2593E341}" type="parTrans" cxnId="{0FA72245-54C3-4603-A8E9-A41FB3E78E8D}">
      <dgm:prSet/>
      <dgm:spPr/>
      <dgm:t>
        <a:bodyPr/>
        <a:lstStyle/>
        <a:p>
          <a:endParaRPr lang="ru-RU"/>
        </a:p>
      </dgm:t>
    </dgm:pt>
    <dgm:pt modelId="{3CDD68EF-DD36-46AA-AE36-63DFC414ED2E}" type="sibTrans" cxnId="{0FA72245-54C3-4603-A8E9-A41FB3E78E8D}">
      <dgm:prSet/>
      <dgm:spPr/>
      <dgm:t>
        <a:bodyPr/>
        <a:lstStyle/>
        <a:p>
          <a:endParaRPr lang="ru-RU"/>
        </a:p>
      </dgm:t>
    </dgm:pt>
    <dgm:pt modelId="{5E541FBB-226F-46A5-BE86-4E10FA6B5B84}">
      <dgm:prSet phldrT="[Текст]"/>
      <dgm:spPr/>
      <dgm:t>
        <a:bodyPr/>
        <a:lstStyle/>
        <a:p>
          <a:r>
            <a:rPr lang="ru-RU" dirty="0" smtClean="0"/>
            <a:t>Поддержка жилищного хозяйства</a:t>
          </a:r>
          <a:endParaRPr lang="ru-RU" dirty="0"/>
        </a:p>
      </dgm:t>
    </dgm:pt>
    <dgm:pt modelId="{1E161F6D-DE7F-47D6-8500-043E5279F754}" type="parTrans" cxnId="{8531F90D-2A18-42C1-B3F4-ACD69A31741D}">
      <dgm:prSet/>
      <dgm:spPr/>
      <dgm:t>
        <a:bodyPr/>
        <a:lstStyle/>
        <a:p>
          <a:endParaRPr lang="ru-RU"/>
        </a:p>
      </dgm:t>
    </dgm:pt>
    <dgm:pt modelId="{DBB4AB51-AAA6-4884-AEA9-AAE67103B597}" type="sibTrans" cxnId="{8531F90D-2A18-42C1-B3F4-ACD69A31741D}">
      <dgm:prSet/>
      <dgm:spPr/>
      <dgm:t>
        <a:bodyPr/>
        <a:lstStyle/>
        <a:p>
          <a:endParaRPr lang="ru-RU"/>
        </a:p>
      </dgm:t>
    </dgm:pt>
    <dgm:pt modelId="{DCCC75AC-7E3F-4DE1-BA35-A1CB7455D67D}">
      <dgm:prSet phldrT="[Текст]"/>
      <dgm:spPr/>
      <dgm:t>
        <a:bodyPr/>
        <a:lstStyle/>
        <a:p>
          <a:r>
            <a:rPr lang="ru-RU" dirty="0" smtClean="0"/>
            <a:t>11 487,0 тыс. руб.</a:t>
          </a:r>
          <a:endParaRPr lang="ru-RU" dirty="0"/>
        </a:p>
      </dgm:t>
    </dgm:pt>
    <dgm:pt modelId="{D34B68E0-C375-408D-82B4-918BED118166}" type="parTrans" cxnId="{7564C19B-4EA5-4FDD-A508-C80397E72300}">
      <dgm:prSet/>
      <dgm:spPr/>
      <dgm:t>
        <a:bodyPr/>
        <a:lstStyle/>
        <a:p>
          <a:endParaRPr lang="ru-RU"/>
        </a:p>
      </dgm:t>
    </dgm:pt>
    <dgm:pt modelId="{4835E57D-20B2-458E-8DAA-B46299C35C88}" type="sibTrans" cxnId="{7564C19B-4EA5-4FDD-A508-C80397E72300}">
      <dgm:prSet/>
      <dgm:spPr/>
      <dgm:t>
        <a:bodyPr/>
        <a:lstStyle/>
        <a:p>
          <a:endParaRPr lang="ru-RU"/>
        </a:p>
      </dgm:t>
    </dgm:pt>
    <dgm:pt modelId="{58CB8E77-0569-408C-A3EE-E384C5E2FDA1}">
      <dgm:prSet phldrT="[Текст]"/>
      <dgm:spPr/>
      <dgm:t>
        <a:bodyPr/>
        <a:lstStyle/>
        <a:p>
          <a:r>
            <a:rPr lang="ru-RU" dirty="0" smtClean="0"/>
            <a:t>Поддержка коммунального хозяйства</a:t>
          </a:r>
          <a:endParaRPr lang="ru-RU" dirty="0"/>
        </a:p>
      </dgm:t>
    </dgm:pt>
    <dgm:pt modelId="{EBB7E164-E520-445E-B64F-26F36BFFBE36}" type="parTrans" cxnId="{3C6B86FE-C6D7-427F-BA7B-7C6019635FA2}">
      <dgm:prSet/>
      <dgm:spPr/>
      <dgm:t>
        <a:bodyPr/>
        <a:lstStyle/>
        <a:p>
          <a:endParaRPr lang="ru-RU"/>
        </a:p>
      </dgm:t>
    </dgm:pt>
    <dgm:pt modelId="{56A82D0A-2136-462D-A546-31B59C610F8E}" type="sibTrans" cxnId="{3C6B86FE-C6D7-427F-BA7B-7C6019635FA2}">
      <dgm:prSet/>
      <dgm:spPr/>
      <dgm:t>
        <a:bodyPr/>
        <a:lstStyle/>
        <a:p>
          <a:endParaRPr lang="ru-RU"/>
        </a:p>
      </dgm:t>
    </dgm:pt>
    <dgm:pt modelId="{BE06757D-B81C-4C92-ADE5-44E3E972D1D9}">
      <dgm:prSet phldrT="[Текст]"/>
      <dgm:spPr/>
      <dgm:t>
        <a:bodyPr/>
        <a:lstStyle/>
        <a:p>
          <a:r>
            <a:rPr lang="ru-RU" dirty="0" smtClean="0"/>
            <a:t>4 558,3 тыс.руб.</a:t>
          </a:r>
          <a:endParaRPr lang="ru-RU" dirty="0"/>
        </a:p>
      </dgm:t>
    </dgm:pt>
    <dgm:pt modelId="{C040B5B6-9846-4556-BE0A-845BA13594E3}" type="parTrans" cxnId="{E0679AD8-8AD4-4682-A43A-D02585CB0393}">
      <dgm:prSet/>
      <dgm:spPr/>
      <dgm:t>
        <a:bodyPr/>
        <a:lstStyle/>
        <a:p>
          <a:endParaRPr lang="ru-RU"/>
        </a:p>
      </dgm:t>
    </dgm:pt>
    <dgm:pt modelId="{833B287C-C93A-4BC3-8B2A-9EB40A92BA07}" type="sibTrans" cxnId="{E0679AD8-8AD4-4682-A43A-D02585CB0393}">
      <dgm:prSet/>
      <dgm:spPr/>
      <dgm:t>
        <a:bodyPr/>
        <a:lstStyle/>
        <a:p>
          <a:endParaRPr lang="ru-RU"/>
        </a:p>
      </dgm:t>
    </dgm:pt>
    <dgm:pt modelId="{DB4237DC-914C-44AB-B54E-145CFACE5135}">
      <dgm:prSet phldrT="[Текст]"/>
      <dgm:spPr/>
      <dgm:t>
        <a:bodyPr/>
        <a:lstStyle/>
        <a:p>
          <a:r>
            <a:rPr lang="ru-RU" dirty="0" smtClean="0"/>
            <a:t>Мероприятия в рамках благоустройства населенных пунктов Махнёвского муниципального образования</a:t>
          </a:r>
          <a:endParaRPr lang="ru-RU" dirty="0"/>
        </a:p>
      </dgm:t>
    </dgm:pt>
    <dgm:pt modelId="{3BAB6A81-CBC7-4A9A-9C12-53BBE0675CDA}" type="parTrans" cxnId="{A0DA0524-9DE3-4C9E-95D7-11B50CEA39D9}">
      <dgm:prSet/>
      <dgm:spPr/>
      <dgm:t>
        <a:bodyPr/>
        <a:lstStyle/>
        <a:p>
          <a:endParaRPr lang="ru-RU"/>
        </a:p>
      </dgm:t>
    </dgm:pt>
    <dgm:pt modelId="{C31E50AF-416E-4E76-9EA8-6971B64C6E5C}" type="sibTrans" cxnId="{A0DA0524-9DE3-4C9E-95D7-11B50CEA39D9}">
      <dgm:prSet/>
      <dgm:spPr/>
      <dgm:t>
        <a:bodyPr/>
        <a:lstStyle/>
        <a:p>
          <a:endParaRPr lang="ru-RU"/>
        </a:p>
      </dgm:t>
    </dgm:pt>
    <dgm:pt modelId="{ED75BD32-7993-4AAB-BC34-D73D5043023E}" type="pres">
      <dgm:prSet presAssocID="{91CCFE4D-7985-4D1E-9DEF-9B962797BAC9}" presName="Name0" presStyleCnt="0">
        <dgm:presLayoutVars>
          <dgm:chMax val="7"/>
          <dgm:dir/>
          <dgm:animLvl val="lvl"/>
          <dgm:resizeHandles val="exact"/>
        </dgm:presLayoutVars>
      </dgm:prSet>
      <dgm:spPr/>
      <dgm:t>
        <a:bodyPr/>
        <a:lstStyle/>
        <a:p>
          <a:endParaRPr lang="ru-RU"/>
        </a:p>
      </dgm:t>
    </dgm:pt>
    <dgm:pt modelId="{22D2FAB4-75DC-4A3F-B287-7E711765F093}" type="pres">
      <dgm:prSet presAssocID="{3643CA0C-425F-42D2-9B8E-D421B46E3B0D}" presName="circle1" presStyleLbl="node1" presStyleIdx="0" presStyleCnt="3"/>
      <dgm:spPr/>
    </dgm:pt>
    <dgm:pt modelId="{7FF2E551-1087-46B5-86A8-06C1522980B1}" type="pres">
      <dgm:prSet presAssocID="{3643CA0C-425F-42D2-9B8E-D421B46E3B0D}" presName="space" presStyleCnt="0"/>
      <dgm:spPr/>
    </dgm:pt>
    <dgm:pt modelId="{4FE7C59F-CC9A-4DAA-A5B9-9FA086212A10}" type="pres">
      <dgm:prSet presAssocID="{3643CA0C-425F-42D2-9B8E-D421B46E3B0D}" presName="rect1" presStyleLbl="alignAcc1" presStyleIdx="0" presStyleCnt="3"/>
      <dgm:spPr/>
      <dgm:t>
        <a:bodyPr/>
        <a:lstStyle/>
        <a:p>
          <a:endParaRPr lang="ru-RU"/>
        </a:p>
      </dgm:t>
    </dgm:pt>
    <dgm:pt modelId="{F3329B40-ACE4-4D27-B24D-26C3FCE4EA38}" type="pres">
      <dgm:prSet presAssocID="{DCCC75AC-7E3F-4DE1-BA35-A1CB7455D67D}" presName="vertSpace2" presStyleLbl="node1" presStyleIdx="0" presStyleCnt="3"/>
      <dgm:spPr/>
    </dgm:pt>
    <dgm:pt modelId="{84FC8FB1-E334-4D18-9B6B-3AF640AEF05A}" type="pres">
      <dgm:prSet presAssocID="{DCCC75AC-7E3F-4DE1-BA35-A1CB7455D67D}" presName="circle2" presStyleLbl="node1" presStyleIdx="1" presStyleCnt="3"/>
      <dgm:spPr/>
    </dgm:pt>
    <dgm:pt modelId="{F56156C3-258D-41BE-87A9-452171734B2D}" type="pres">
      <dgm:prSet presAssocID="{DCCC75AC-7E3F-4DE1-BA35-A1CB7455D67D}" presName="rect2" presStyleLbl="alignAcc1" presStyleIdx="1" presStyleCnt="3"/>
      <dgm:spPr/>
      <dgm:t>
        <a:bodyPr/>
        <a:lstStyle/>
        <a:p>
          <a:endParaRPr lang="ru-RU"/>
        </a:p>
      </dgm:t>
    </dgm:pt>
    <dgm:pt modelId="{C0010D74-54E4-4BFB-8071-125CF20F3F5C}" type="pres">
      <dgm:prSet presAssocID="{BE06757D-B81C-4C92-ADE5-44E3E972D1D9}" presName="vertSpace3" presStyleLbl="node1" presStyleIdx="1" presStyleCnt="3"/>
      <dgm:spPr/>
    </dgm:pt>
    <dgm:pt modelId="{48AD81A2-6CB4-4D95-956C-67965857D4DE}" type="pres">
      <dgm:prSet presAssocID="{BE06757D-B81C-4C92-ADE5-44E3E972D1D9}" presName="circle3" presStyleLbl="node1" presStyleIdx="2" presStyleCnt="3"/>
      <dgm:spPr/>
    </dgm:pt>
    <dgm:pt modelId="{3216B6DC-2DDA-477B-A099-39A922FD8DB8}" type="pres">
      <dgm:prSet presAssocID="{BE06757D-B81C-4C92-ADE5-44E3E972D1D9}" presName="rect3" presStyleLbl="alignAcc1" presStyleIdx="2" presStyleCnt="3"/>
      <dgm:spPr/>
      <dgm:t>
        <a:bodyPr/>
        <a:lstStyle/>
        <a:p>
          <a:endParaRPr lang="ru-RU"/>
        </a:p>
      </dgm:t>
    </dgm:pt>
    <dgm:pt modelId="{F8326FAF-A2EE-4B1A-89EC-02F9C03D3430}" type="pres">
      <dgm:prSet presAssocID="{3643CA0C-425F-42D2-9B8E-D421B46E3B0D}" presName="rect1ParTx" presStyleLbl="alignAcc1" presStyleIdx="2" presStyleCnt="3">
        <dgm:presLayoutVars>
          <dgm:chMax val="1"/>
          <dgm:bulletEnabled val="1"/>
        </dgm:presLayoutVars>
      </dgm:prSet>
      <dgm:spPr/>
      <dgm:t>
        <a:bodyPr/>
        <a:lstStyle/>
        <a:p>
          <a:endParaRPr lang="ru-RU"/>
        </a:p>
      </dgm:t>
    </dgm:pt>
    <dgm:pt modelId="{F0C8B518-4B58-4EDC-8B6D-AC4B3DAA676D}" type="pres">
      <dgm:prSet presAssocID="{3643CA0C-425F-42D2-9B8E-D421B46E3B0D}" presName="rect1ChTx" presStyleLbl="alignAcc1" presStyleIdx="2" presStyleCnt="3">
        <dgm:presLayoutVars>
          <dgm:bulletEnabled val="1"/>
        </dgm:presLayoutVars>
      </dgm:prSet>
      <dgm:spPr/>
      <dgm:t>
        <a:bodyPr/>
        <a:lstStyle/>
        <a:p>
          <a:endParaRPr lang="ru-RU"/>
        </a:p>
      </dgm:t>
    </dgm:pt>
    <dgm:pt modelId="{669B45C7-E440-416C-A4B7-A9309B1A67B4}" type="pres">
      <dgm:prSet presAssocID="{DCCC75AC-7E3F-4DE1-BA35-A1CB7455D67D}" presName="rect2ParTx" presStyleLbl="alignAcc1" presStyleIdx="2" presStyleCnt="3">
        <dgm:presLayoutVars>
          <dgm:chMax val="1"/>
          <dgm:bulletEnabled val="1"/>
        </dgm:presLayoutVars>
      </dgm:prSet>
      <dgm:spPr/>
      <dgm:t>
        <a:bodyPr/>
        <a:lstStyle/>
        <a:p>
          <a:endParaRPr lang="ru-RU"/>
        </a:p>
      </dgm:t>
    </dgm:pt>
    <dgm:pt modelId="{91E39D52-DEF1-4588-BCF0-B1E14A9E2DDA}" type="pres">
      <dgm:prSet presAssocID="{DCCC75AC-7E3F-4DE1-BA35-A1CB7455D67D}" presName="rect2ChTx" presStyleLbl="alignAcc1" presStyleIdx="2" presStyleCnt="3">
        <dgm:presLayoutVars>
          <dgm:bulletEnabled val="1"/>
        </dgm:presLayoutVars>
      </dgm:prSet>
      <dgm:spPr/>
      <dgm:t>
        <a:bodyPr/>
        <a:lstStyle/>
        <a:p>
          <a:endParaRPr lang="ru-RU"/>
        </a:p>
      </dgm:t>
    </dgm:pt>
    <dgm:pt modelId="{AAC39EF4-D535-463B-B726-DD8F90089EA6}" type="pres">
      <dgm:prSet presAssocID="{BE06757D-B81C-4C92-ADE5-44E3E972D1D9}" presName="rect3ParTx" presStyleLbl="alignAcc1" presStyleIdx="2" presStyleCnt="3">
        <dgm:presLayoutVars>
          <dgm:chMax val="1"/>
          <dgm:bulletEnabled val="1"/>
        </dgm:presLayoutVars>
      </dgm:prSet>
      <dgm:spPr/>
      <dgm:t>
        <a:bodyPr/>
        <a:lstStyle/>
        <a:p>
          <a:endParaRPr lang="ru-RU"/>
        </a:p>
      </dgm:t>
    </dgm:pt>
    <dgm:pt modelId="{F1AC4247-0C89-4D94-9613-F9ACD7CA826F}" type="pres">
      <dgm:prSet presAssocID="{BE06757D-B81C-4C92-ADE5-44E3E972D1D9}" presName="rect3ChTx" presStyleLbl="alignAcc1" presStyleIdx="2" presStyleCnt="3">
        <dgm:presLayoutVars>
          <dgm:bulletEnabled val="1"/>
        </dgm:presLayoutVars>
      </dgm:prSet>
      <dgm:spPr/>
      <dgm:t>
        <a:bodyPr/>
        <a:lstStyle/>
        <a:p>
          <a:endParaRPr lang="ru-RU"/>
        </a:p>
      </dgm:t>
    </dgm:pt>
  </dgm:ptLst>
  <dgm:cxnLst>
    <dgm:cxn modelId="{BCDAF5E0-85B0-4EE3-A62E-7AF60EE328FF}" type="presOf" srcId="{DCCC75AC-7E3F-4DE1-BA35-A1CB7455D67D}" destId="{669B45C7-E440-416C-A4B7-A9309B1A67B4}" srcOrd="1" destOrd="0" presId="urn:microsoft.com/office/officeart/2005/8/layout/target3"/>
    <dgm:cxn modelId="{774FF915-AE9F-4A52-907B-AF239E0FA30A}" type="presOf" srcId="{91CCFE4D-7985-4D1E-9DEF-9B962797BAC9}" destId="{ED75BD32-7993-4AAB-BC34-D73D5043023E}" srcOrd="0" destOrd="0" presId="urn:microsoft.com/office/officeart/2005/8/layout/target3"/>
    <dgm:cxn modelId="{A0DA0524-9DE3-4C9E-95D7-11B50CEA39D9}" srcId="{BE06757D-B81C-4C92-ADE5-44E3E972D1D9}" destId="{DB4237DC-914C-44AB-B54E-145CFACE5135}" srcOrd="0" destOrd="0" parTransId="{3BAB6A81-CBC7-4A9A-9C12-53BBE0675CDA}" sibTransId="{C31E50AF-416E-4E76-9EA8-6971B64C6E5C}"/>
    <dgm:cxn modelId="{7564C19B-4EA5-4FDD-A508-C80397E72300}" srcId="{91CCFE4D-7985-4D1E-9DEF-9B962797BAC9}" destId="{DCCC75AC-7E3F-4DE1-BA35-A1CB7455D67D}" srcOrd="1" destOrd="0" parTransId="{D34B68E0-C375-408D-82B4-918BED118166}" sibTransId="{4835E57D-20B2-458E-8DAA-B46299C35C88}"/>
    <dgm:cxn modelId="{1A733C3B-4213-4B01-9AC7-9A1603C9A5A9}" type="presOf" srcId="{DB4237DC-914C-44AB-B54E-145CFACE5135}" destId="{F1AC4247-0C89-4D94-9613-F9ACD7CA826F}" srcOrd="0" destOrd="0" presId="urn:microsoft.com/office/officeart/2005/8/layout/target3"/>
    <dgm:cxn modelId="{3C6B86FE-C6D7-427F-BA7B-7C6019635FA2}" srcId="{DCCC75AC-7E3F-4DE1-BA35-A1CB7455D67D}" destId="{58CB8E77-0569-408C-A3EE-E384C5E2FDA1}" srcOrd="0" destOrd="0" parTransId="{EBB7E164-E520-445E-B64F-26F36BFFBE36}" sibTransId="{56A82D0A-2136-462D-A546-31B59C610F8E}"/>
    <dgm:cxn modelId="{36538960-E500-4309-BD0F-FAF0B0635BD6}" type="presOf" srcId="{3643CA0C-425F-42D2-9B8E-D421B46E3B0D}" destId="{4FE7C59F-CC9A-4DAA-A5B9-9FA086212A10}" srcOrd="0" destOrd="0" presId="urn:microsoft.com/office/officeart/2005/8/layout/target3"/>
    <dgm:cxn modelId="{8531F90D-2A18-42C1-B3F4-ACD69A31741D}" srcId="{3643CA0C-425F-42D2-9B8E-D421B46E3B0D}" destId="{5E541FBB-226F-46A5-BE86-4E10FA6B5B84}" srcOrd="0" destOrd="0" parTransId="{1E161F6D-DE7F-47D6-8500-043E5279F754}" sibTransId="{DBB4AB51-AAA6-4884-AEA9-AAE67103B597}"/>
    <dgm:cxn modelId="{AE9A4D5F-94F7-40E2-B72A-30F5D3503DB0}" type="presOf" srcId="{DCCC75AC-7E3F-4DE1-BA35-A1CB7455D67D}" destId="{F56156C3-258D-41BE-87A9-452171734B2D}" srcOrd="0" destOrd="0" presId="urn:microsoft.com/office/officeart/2005/8/layout/target3"/>
    <dgm:cxn modelId="{E0679AD8-8AD4-4682-A43A-D02585CB0393}" srcId="{91CCFE4D-7985-4D1E-9DEF-9B962797BAC9}" destId="{BE06757D-B81C-4C92-ADE5-44E3E972D1D9}" srcOrd="2" destOrd="0" parTransId="{C040B5B6-9846-4556-BE0A-845BA13594E3}" sibTransId="{833B287C-C93A-4BC3-8B2A-9EB40A92BA07}"/>
    <dgm:cxn modelId="{900D0921-4031-436F-8925-E3EC34FC59E9}" type="presOf" srcId="{58CB8E77-0569-408C-A3EE-E384C5E2FDA1}" destId="{91E39D52-DEF1-4588-BCF0-B1E14A9E2DDA}" srcOrd="0" destOrd="0" presId="urn:microsoft.com/office/officeart/2005/8/layout/target3"/>
    <dgm:cxn modelId="{0FA72245-54C3-4603-A8E9-A41FB3E78E8D}" srcId="{91CCFE4D-7985-4D1E-9DEF-9B962797BAC9}" destId="{3643CA0C-425F-42D2-9B8E-D421B46E3B0D}" srcOrd="0" destOrd="0" parTransId="{FBCE99EF-71D2-4D3F-900A-1B2B2593E341}" sibTransId="{3CDD68EF-DD36-46AA-AE36-63DFC414ED2E}"/>
    <dgm:cxn modelId="{1623AFD1-F4A9-4DB3-952A-C878946C9E29}" type="presOf" srcId="{3643CA0C-425F-42D2-9B8E-D421B46E3B0D}" destId="{F8326FAF-A2EE-4B1A-89EC-02F9C03D3430}" srcOrd="1" destOrd="0" presId="urn:microsoft.com/office/officeart/2005/8/layout/target3"/>
    <dgm:cxn modelId="{5130039D-1B6D-493E-A3D9-9D8F5514977A}" type="presOf" srcId="{5E541FBB-226F-46A5-BE86-4E10FA6B5B84}" destId="{F0C8B518-4B58-4EDC-8B6D-AC4B3DAA676D}" srcOrd="0" destOrd="0" presId="urn:microsoft.com/office/officeart/2005/8/layout/target3"/>
    <dgm:cxn modelId="{CD6933CA-2EF6-44E6-849B-C8316FBB6541}" type="presOf" srcId="{BE06757D-B81C-4C92-ADE5-44E3E972D1D9}" destId="{3216B6DC-2DDA-477B-A099-39A922FD8DB8}" srcOrd="0" destOrd="0" presId="urn:microsoft.com/office/officeart/2005/8/layout/target3"/>
    <dgm:cxn modelId="{D1B9E6BB-642F-4147-B5B2-6271BB32074A}" type="presOf" srcId="{BE06757D-B81C-4C92-ADE5-44E3E972D1D9}" destId="{AAC39EF4-D535-463B-B726-DD8F90089EA6}" srcOrd="1" destOrd="0" presId="urn:microsoft.com/office/officeart/2005/8/layout/target3"/>
    <dgm:cxn modelId="{51D9AAA8-E897-4E95-A032-770A21571F18}" type="presParOf" srcId="{ED75BD32-7993-4AAB-BC34-D73D5043023E}" destId="{22D2FAB4-75DC-4A3F-B287-7E711765F093}" srcOrd="0" destOrd="0" presId="urn:microsoft.com/office/officeart/2005/8/layout/target3"/>
    <dgm:cxn modelId="{7EB79F63-A3FC-4C64-867B-334A50118A80}" type="presParOf" srcId="{ED75BD32-7993-4AAB-BC34-D73D5043023E}" destId="{7FF2E551-1087-46B5-86A8-06C1522980B1}" srcOrd="1" destOrd="0" presId="urn:microsoft.com/office/officeart/2005/8/layout/target3"/>
    <dgm:cxn modelId="{021CC20C-EEC2-4492-8FD6-D9584F92A4F9}" type="presParOf" srcId="{ED75BD32-7993-4AAB-BC34-D73D5043023E}" destId="{4FE7C59F-CC9A-4DAA-A5B9-9FA086212A10}" srcOrd="2" destOrd="0" presId="urn:microsoft.com/office/officeart/2005/8/layout/target3"/>
    <dgm:cxn modelId="{DD104094-2718-4E20-9F62-615CD2300636}" type="presParOf" srcId="{ED75BD32-7993-4AAB-BC34-D73D5043023E}" destId="{F3329B40-ACE4-4D27-B24D-26C3FCE4EA38}" srcOrd="3" destOrd="0" presId="urn:microsoft.com/office/officeart/2005/8/layout/target3"/>
    <dgm:cxn modelId="{1ECF1922-F4E6-452A-AA84-924049F57803}" type="presParOf" srcId="{ED75BD32-7993-4AAB-BC34-D73D5043023E}" destId="{84FC8FB1-E334-4D18-9B6B-3AF640AEF05A}" srcOrd="4" destOrd="0" presId="urn:microsoft.com/office/officeart/2005/8/layout/target3"/>
    <dgm:cxn modelId="{3BFB6021-B030-4E45-BFC9-C9D389270B0B}" type="presParOf" srcId="{ED75BD32-7993-4AAB-BC34-D73D5043023E}" destId="{F56156C3-258D-41BE-87A9-452171734B2D}" srcOrd="5" destOrd="0" presId="urn:microsoft.com/office/officeart/2005/8/layout/target3"/>
    <dgm:cxn modelId="{4807407D-AF63-4F33-BC7F-0C92272A26C0}" type="presParOf" srcId="{ED75BD32-7993-4AAB-BC34-D73D5043023E}" destId="{C0010D74-54E4-4BFB-8071-125CF20F3F5C}" srcOrd="6" destOrd="0" presId="urn:microsoft.com/office/officeart/2005/8/layout/target3"/>
    <dgm:cxn modelId="{3BA067C9-96FB-4D86-B4A4-5601BF5AFC70}" type="presParOf" srcId="{ED75BD32-7993-4AAB-BC34-D73D5043023E}" destId="{48AD81A2-6CB4-4D95-956C-67965857D4DE}" srcOrd="7" destOrd="0" presId="urn:microsoft.com/office/officeart/2005/8/layout/target3"/>
    <dgm:cxn modelId="{5629AE48-8BEA-4CDC-8E5F-B9A446FECDC6}" type="presParOf" srcId="{ED75BD32-7993-4AAB-BC34-D73D5043023E}" destId="{3216B6DC-2DDA-477B-A099-39A922FD8DB8}" srcOrd="8" destOrd="0" presId="urn:microsoft.com/office/officeart/2005/8/layout/target3"/>
    <dgm:cxn modelId="{A4E67FA9-3F3B-4FD0-BC22-05D2407E66F7}" type="presParOf" srcId="{ED75BD32-7993-4AAB-BC34-D73D5043023E}" destId="{F8326FAF-A2EE-4B1A-89EC-02F9C03D3430}" srcOrd="9" destOrd="0" presId="urn:microsoft.com/office/officeart/2005/8/layout/target3"/>
    <dgm:cxn modelId="{562B63A8-3E8C-401F-9631-49D3C8A31A57}" type="presParOf" srcId="{ED75BD32-7993-4AAB-BC34-D73D5043023E}" destId="{F0C8B518-4B58-4EDC-8B6D-AC4B3DAA676D}" srcOrd="10" destOrd="0" presId="urn:microsoft.com/office/officeart/2005/8/layout/target3"/>
    <dgm:cxn modelId="{8760D3C6-ACF0-4B38-882D-D3113E1F4A14}" type="presParOf" srcId="{ED75BD32-7993-4AAB-BC34-D73D5043023E}" destId="{669B45C7-E440-416C-A4B7-A9309B1A67B4}" srcOrd="11" destOrd="0" presId="urn:microsoft.com/office/officeart/2005/8/layout/target3"/>
    <dgm:cxn modelId="{525D7489-B1AB-4A59-AF4C-5625A188B8B5}" type="presParOf" srcId="{ED75BD32-7993-4AAB-BC34-D73D5043023E}" destId="{91E39D52-DEF1-4588-BCF0-B1E14A9E2DDA}" srcOrd="12" destOrd="0" presId="urn:microsoft.com/office/officeart/2005/8/layout/target3"/>
    <dgm:cxn modelId="{31A3F688-23E7-4841-96AD-7C0C0B7C5CE3}" type="presParOf" srcId="{ED75BD32-7993-4AAB-BC34-D73D5043023E}" destId="{AAC39EF4-D535-463B-B726-DD8F90089EA6}" srcOrd="13" destOrd="0" presId="urn:microsoft.com/office/officeart/2005/8/layout/target3"/>
    <dgm:cxn modelId="{D0CED739-2D00-484B-81EA-A393E0B57B00}" type="presParOf" srcId="{ED75BD32-7993-4AAB-BC34-D73D5043023E}" destId="{F1AC4247-0C89-4D94-9613-F9ACD7CA826F}" srcOrd="14" destOrd="0" presId="urn:microsoft.com/office/officeart/2005/8/layout/targe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701EDC8C-9122-459A-8869-3528471790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F5B5FB5-1A60-444B-974A-3BB1947F3DE3}">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i="0" dirty="0" smtClean="0">
              <a:solidFill>
                <a:schemeClr val="accent1">
                  <a:lumMod val="50000"/>
                </a:schemeClr>
              </a:solidFill>
            </a:rPr>
            <a:t>Охрана окружающей среды</a:t>
          </a:r>
          <a:endParaRPr lang="ru-RU" b="1" i="0" dirty="0">
            <a:solidFill>
              <a:schemeClr val="accent1">
                <a:lumMod val="50000"/>
              </a:schemeClr>
            </a:solidFill>
          </a:endParaRPr>
        </a:p>
      </dgm:t>
    </dgm:pt>
    <dgm:pt modelId="{6D385094-1F4B-4633-977B-7B8DBB4D759A}" type="parTrans" cxnId="{3104CD89-53E2-476D-9AE4-1BD3B3EF74DF}">
      <dgm:prSet/>
      <dgm:spPr/>
      <dgm:t>
        <a:bodyPr/>
        <a:lstStyle/>
        <a:p>
          <a:endParaRPr lang="ru-RU"/>
        </a:p>
      </dgm:t>
    </dgm:pt>
    <dgm:pt modelId="{2E5E13C7-A91C-493A-B77A-C1DFA5993FA8}" type="sibTrans" cxnId="{3104CD89-53E2-476D-9AE4-1BD3B3EF74DF}">
      <dgm:prSet/>
      <dgm:spPr/>
      <dgm:t>
        <a:bodyPr/>
        <a:lstStyle/>
        <a:p>
          <a:endParaRPr lang="ru-RU"/>
        </a:p>
      </dgm:t>
    </dgm:pt>
    <dgm:pt modelId="{91140EC7-C3B6-4400-B1DA-527D47521A2A}" type="pres">
      <dgm:prSet presAssocID="{701EDC8C-9122-459A-8869-3528471790FF}" presName="linear" presStyleCnt="0">
        <dgm:presLayoutVars>
          <dgm:animLvl val="lvl"/>
          <dgm:resizeHandles val="exact"/>
        </dgm:presLayoutVars>
      </dgm:prSet>
      <dgm:spPr/>
      <dgm:t>
        <a:bodyPr/>
        <a:lstStyle/>
        <a:p>
          <a:endParaRPr lang="ru-RU"/>
        </a:p>
      </dgm:t>
    </dgm:pt>
    <dgm:pt modelId="{2EBDAF54-D3F0-4799-B63F-EE924417B106}" type="pres">
      <dgm:prSet presAssocID="{DF5B5FB5-1A60-444B-974A-3BB1947F3DE3}" presName="parentText" presStyleLbl="node1" presStyleIdx="0" presStyleCnt="1">
        <dgm:presLayoutVars>
          <dgm:chMax val="0"/>
          <dgm:bulletEnabled val="1"/>
        </dgm:presLayoutVars>
      </dgm:prSet>
      <dgm:spPr/>
      <dgm:t>
        <a:bodyPr/>
        <a:lstStyle/>
        <a:p>
          <a:endParaRPr lang="ru-RU"/>
        </a:p>
      </dgm:t>
    </dgm:pt>
  </dgm:ptLst>
  <dgm:cxnLst>
    <dgm:cxn modelId="{9FD5B71C-5C9B-4C35-9FA9-E98D917069CC}" type="presOf" srcId="{DF5B5FB5-1A60-444B-974A-3BB1947F3DE3}" destId="{2EBDAF54-D3F0-4799-B63F-EE924417B106}" srcOrd="0" destOrd="0" presId="urn:microsoft.com/office/officeart/2005/8/layout/vList2"/>
    <dgm:cxn modelId="{8DE99B63-10D2-4E62-969A-2948F992718B}" type="presOf" srcId="{701EDC8C-9122-459A-8869-3528471790FF}" destId="{91140EC7-C3B6-4400-B1DA-527D47521A2A}" srcOrd="0" destOrd="0" presId="urn:microsoft.com/office/officeart/2005/8/layout/vList2"/>
    <dgm:cxn modelId="{3104CD89-53E2-476D-9AE4-1BD3B3EF74DF}" srcId="{701EDC8C-9122-459A-8869-3528471790FF}" destId="{DF5B5FB5-1A60-444B-974A-3BB1947F3DE3}" srcOrd="0" destOrd="0" parTransId="{6D385094-1F4B-4633-977B-7B8DBB4D759A}" sibTransId="{2E5E13C7-A91C-493A-B77A-C1DFA5993FA8}"/>
    <dgm:cxn modelId="{31DABDBE-44FC-41CF-A20D-09DB5D54ED69}" type="presParOf" srcId="{91140EC7-C3B6-4400-B1DA-527D47521A2A}" destId="{2EBDAF54-D3F0-4799-B63F-EE924417B10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59E939FC-E193-4AC7-AE1E-BE52B9E54B74}"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ru-RU"/>
        </a:p>
      </dgm:t>
    </dgm:pt>
    <dgm:pt modelId="{CFF76C89-9517-46C9-8975-D21DF00B20CF}">
      <dgm:prSet/>
      <dgm:spPr/>
      <dgm:t>
        <a:bodyPr/>
        <a:lstStyle/>
        <a:p>
          <a:pPr algn="ctr" rtl="0"/>
          <a:r>
            <a:rPr lang="ru-RU" b="1" i="0" baseline="0" dirty="0" smtClean="0"/>
            <a:t>Расходы на «Охрану окружающей среды» уточненный план на 2013 год составил 479,5 тыс. руб. Расходы по данному подразделу освоены на 99,9% или исполнено в объеме 479, 4 тыс. рублей. </a:t>
          </a:r>
          <a:endParaRPr lang="ru-RU" dirty="0"/>
        </a:p>
      </dgm:t>
    </dgm:pt>
    <dgm:pt modelId="{E9E61D56-AAD3-4D44-B019-F57CF858B33E}" type="parTrans" cxnId="{CFC63377-54F8-4C34-9008-4D98DC75A7F3}">
      <dgm:prSet/>
      <dgm:spPr/>
      <dgm:t>
        <a:bodyPr/>
        <a:lstStyle/>
        <a:p>
          <a:endParaRPr lang="ru-RU"/>
        </a:p>
      </dgm:t>
    </dgm:pt>
    <dgm:pt modelId="{68869161-0D47-460E-AF15-9AE09797693D}" type="sibTrans" cxnId="{CFC63377-54F8-4C34-9008-4D98DC75A7F3}">
      <dgm:prSet/>
      <dgm:spPr/>
      <dgm:t>
        <a:bodyPr/>
        <a:lstStyle/>
        <a:p>
          <a:endParaRPr lang="ru-RU"/>
        </a:p>
      </dgm:t>
    </dgm:pt>
    <dgm:pt modelId="{F3EC0EFF-DD50-4D61-8893-90101E75880E}" type="pres">
      <dgm:prSet presAssocID="{59E939FC-E193-4AC7-AE1E-BE52B9E54B74}" presName="linear" presStyleCnt="0">
        <dgm:presLayoutVars>
          <dgm:animLvl val="lvl"/>
          <dgm:resizeHandles val="exact"/>
        </dgm:presLayoutVars>
      </dgm:prSet>
      <dgm:spPr/>
      <dgm:t>
        <a:bodyPr/>
        <a:lstStyle/>
        <a:p>
          <a:endParaRPr lang="ru-RU"/>
        </a:p>
      </dgm:t>
    </dgm:pt>
    <dgm:pt modelId="{AD940C44-FB49-4A86-A1F5-079FE2EA97C1}" type="pres">
      <dgm:prSet presAssocID="{CFF76C89-9517-46C9-8975-D21DF00B20CF}" presName="parentText" presStyleLbl="node1" presStyleIdx="0" presStyleCnt="1">
        <dgm:presLayoutVars>
          <dgm:chMax val="0"/>
          <dgm:bulletEnabled val="1"/>
        </dgm:presLayoutVars>
      </dgm:prSet>
      <dgm:spPr/>
      <dgm:t>
        <a:bodyPr/>
        <a:lstStyle/>
        <a:p>
          <a:endParaRPr lang="ru-RU"/>
        </a:p>
      </dgm:t>
    </dgm:pt>
  </dgm:ptLst>
  <dgm:cxnLst>
    <dgm:cxn modelId="{71000CAF-8D93-4534-84D8-92E0866F8788}" type="presOf" srcId="{59E939FC-E193-4AC7-AE1E-BE52B9E54B74}" destId="{F3EC0EFF-DD50-4D61-8893-90101E75880E}" srcOrd="0" destOrd="0" presId="urn:microsoft.com/office/officeart/2005/8/layout/vList2"/>
    <dgm:cxn modelId="{CFC63377-54F8-4C34-9008-4D98DC75A7F3}" srcId="{59E939FC-E193-4AC7-AE1E-BE52B9E54B74}" destId="{CFF76C89-9517-46C9-8975-D21DF00B20CF}" srcOrd="0" destOrd="0" parTransId="{E9E61D56-AAD3-4D44-B019-F57CF858B33E}" sibTransId="{68869161-0D47-460E-AF15-9AE09797693D}"/>
    <dgm:cxn modelId="{E4B27CDC-E902-4B55-9D95-DA4F0F380FFE}" type="presOf" srcId="{CFF76C89-9517-46C9-8975-D21DF00B20CF}" destId="{AD940C44-FB49-4A86-A1F5-079FE2EA97C1}" srcOrd="0" destOrd="0" presId="urn:microsoft.com/office/officeart/2005/8/layout/vList2"/>
    <dgm:cxn modelId="{68677749-7527-42C7-B35F-D6E236CD867F}" type="presParOf" srcId="{F3EC0EFF-DD50-4D61-8893-90101E75880E}" destId="{AD940C44-FB49-4A86-A1F5-079FE2EA97C1}"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830521FB-6241-496C-8C0D-B13BE7D40833}" type="doc">
      <dgm:prSet loTypeId="urn:microsoft.com/office/officeart/2005/8/layout/hList1" loCatId="list" qsTypeId="urn:microsoft.com/office/officeart/2005/8/quickstyle/3d2" qsCatId="3D" csTypeId="urn:microsoft.com/office/officeart/2005/8/colors/accent2_5" csCatId="accent2" phldr="1"/>
      <dgm:spPr/>
      <dgm:t>
        <a:bodyPr/>
        <a:lstStyle/>
        <a:p>
          <a:endParaRPr lang="ru-RU"/>
        </a:p>
      </dgm:t>
    </dgm:pt>
    <dgm:pt modelId="{31D7AD09-C393-4770-8E65-AB0615B1844E}">
      <dgm:prSet phldrT="[Текст]"/>
      <dgm:spPr/>
      <dgm:t>
        <a:bodyPr/>
        <a:lstStyle/>
        <a:p>
          <a:r>
            <a:rPr lang="ru-RU" dirty="0" smtClean="0"/>
            <a:t>Обустройство, благоустройство колодцев, родников </a:t>
          </a:r>
          <a:endParaRPr lang="ru-RU" dirty="0"/>
        </a:p>
      </dgm:t>
    </dgm:pt>
    <dgm:pt modelId="{EF07C609-A712-4D07-99EC-160C4D20B8DD}" type="parTrans" cxnId="{B8DD75B1-4F17-4CF4-B148-045825CE200F}">
      <dgm:prSet/>
      <dgm:spPr/>
      <dgm:t>
        <a:bodyPr/>
        <a:lstStyle/>
        <a:p>
          <a:endParaRPr lang="ru-RU"/>
        </a:p>
      </dgm:t>
    </dgm:pt>
    <dgm:pt modelId="{573B0B8C-E7BF-452B-8E67-440886A41FD9}" type="sibTrans" cxnId="{B8DD75B1-4F17-4CF4-B148-045825CE200F}">
      <dgm:prSet/>
      <dgm:spPr/>
      <dgm:t>
        <a:bodyPr/>
        <a:lstStyle/>
        <a:p>
          <a:endParaRPr lang="ru-RU"/>
        </a:p>
      </dgm:t>
    </dgm:pt>
    <dgm:pt modelId="{1DD33726-A377-414B-B778-AB79EDF87299}">
      <dgm:prSet phldrT="[Текст]"/>
      <dgm:spPr/>
      <dgm:t>
        <a:bodyPr/>
        <a:lstStyle/>
        <a:p>
          <a:r>
            <a:rPr lang="ru-RU" dirty="0" smtClean="0"/>
            <a:t>Исполнено в сумме 14,1 тыс.руб.</a:t>
          </a:r>
          <a:endParaRPr lang="ru-RU" dirty="0"/>
        </a:p>
      </dgm:t>
    </dgm:pt>
    <dgm:pt modelId="{51149810-AF8B-457E-8B28-ED409B9A5F4E}" type="parTrans" cxnId="{04DB0256-55C5-450F-9320-B564AC95D3F3}">
      <dgm:prSet/>
      <dgm:spPr/>
      <dgm:t>
        <a:bodyPr/>
        <a:lstStyle/>
        <a:p>
          <a:endParaRPr lang="ru-RU"/>
        </a:p>
      </dgm:t>
    </dgm:pt>
    <dgm:pt modelId="{1BCA8598-4884-4945-BAD4-34105F1E73DF}" type="sibTrans" cxnId="{04DB0256-55C5-450F-9320-B564AC95D3F3}">
      <dgm:prSet/>
      <dgm:spPr/>
      <dgm:t>
        <a:bodyPr/>
        <a:lstStyle/>
        <a:p>
          <a:endParaRPr lang="ru-RU"/>
        </a:p>
      </dgm:t>
    </dgm:pt>
    <dgm:pt modelId="{766BFDB4-E330-4D02-8E25-A1BFA6F6C76E}">
      <dgm:prSet phldrT="[Текст]"/>
      <dgm:spPr/>
      <dgm:t>
        <a:bodyPr/>
        <a:lstStyle/>
        <a:p>
          <a:r>
            <a:rPr lang="ru-RU" dirty="0" smtClean="0"/>
            <a:t>Очистка колодцев от ила и грязи</a:t>
          </a:r>
          <a:endParaRPr lang="ru-RU" dirty="0"/>
        </a:p>
      </dgm:t>
    </dgm:pt>
    <dgm:pt modelId="{386529FB-8726-4059-865D-0861C9E764B5}" type="parTrans" cxnId="{1E2464B4-D6A3-40E6-A9EF-4E8B8042F43D}">
      <dgm:prSet/>
      <dgm:spPr/>
      <dgm:t>
        <a:bodyPr/>
        <a:lstStyle/>
        <a:p>
          <a:endParaRPr lang="ru-RU"/>
        </a:p>
      </dgm:t>
    </dgm:pt>
    <dgm:pt modelId="{1BC4CCEF-D652-42CB-8A27-DA5184B0FE97}" type="sibTrans" cxnId="{1E2464B4-D6A3-40E6-A9EF-4E8B8042F43D}">
      <dgm:prSet/>
      <dgm:spPr/>
      <dgm:t>
        <a:bodyPr/>
        <a:lstStyle/>
        <a:p>
          <a:endParaRPr lang="ru-RU"/>
        </a:p>
      </dgm:t>
    </dgm:pt>
    <dgm:pt modelId="{D87F7FD7-9288-4BC6-9C61-987D0D90311D}">
      <dgm:prSet phldrT="[Текст]"/>
      <dgm:spPr/>
      <dgm:t>
        <a:bodyPr/>
        <a:lstStyle/>
        <a:p>
          <a:r>
            <a:rPr lang="ru-RU" dirty="0" smtClean="0"/>
            <a:t>Исполнено в сумме  54,7 тыс. руб.</a:t>
          </a:r>
          <a:endParaRPr lang="ru-RU" dirty="0"/>
        </a:p>
      </dgm:t>
    </dgm:pt>
    <dgm:pt modelId="{7B50CD4F-9257-4271-9E32-AC35C0104302}" type="parTrans" cxnId="{5AFD5273-7334-405C-8C01-714A5FAECEA8}">
      <dgm:prSet/>
      <dgm:spPr/>
      <dgm:t>
        <a:bodyPr/>
        <a:lstStyle/>
        <a:p>
          <a:endParaRPr lang="ru-RU"/>
        </a:p>
      </dgm:t>
    </dgm:pt>
    <dgm:pt modelId="{4C0FE336-9385-4051-B718-E414637AC2D9}" type="sibTrans" cxnId="{5AFD5273-7334-405C-8C01-714A5FAECEA8}">
      <dgm:prSet/>
      <dgm:spPr/>
      <dgm:t>
        <a:bodyPr/>
        <a:lstStyle/>
        <a:p>
          <a:endParaRPr lang="ru-RU"/>
        </a:p>
      </dgm:t>
    </dgm:pt>
    <dgm:pt modelId="{FF16923A-FCAC-45D9-8F48-47B4B62124F2}">
      <dgm:prSet phldrT="[Текст]"/>
      <dgm:spPr/>
      <dgm:t>
        <a:bodyPr/>
        <a:lstStyle/>
        <a:p>
          <a:r>
            <a:rPr lang="ru-RU" dirty="0" smtClean="0"/>
            <a:t>Ремонт родников, колодцев</a:t>
          </a:r>
          <a:endParaRPr lang="ru-RU" dirty="0"/>
        </a:p>
      </dgm:t>
    </dgm:pt>
    <dgm:pt modelId="{F720C383-E3D6-46DF-8259-960D55B0E777}" type="parTrans" cxnId="{26CDBA30-AB6F-4827-B211-6B032D87223F}">
      <dgm:prSet/>
      <dgm:spPr/>
      <dgm:t>
        <a:bodyPr/>
        <a:lstStyle/>
        <a:p>
          <a:endParaRPr lang="ru-RU"/>
        </a:p>
      </dgm:t>
    </dgm:pt>
    <dgm:pt modelId="{E4BD99C3-B039-4EEE-B5DE-147081785DCD}" type="sibTrans" cxnId="{26CDBA30-AB6F-4827-B211-6B032D87223F}">
      <dgm:prSet/>
      <dgm:spPr/>
      <dgm:t>
        <a:bodyPr/>
        <a:lstStyle/>
        <a:p>
          <a:endParaRPr lang="ru-RU"/>
        </a:p>
      </dgm:t>
    </dgm:pt>
    <dgm:pt modelId="{EA739E8C-C7AB-4A34-A662-D7C51C21B406}">
      <dgm:prSet phldrT="[Текст]"/>
      <dgm:spPr/>
      <dgm:t>
        <a:bodyPr/>
        <a:lstStyle/>
        <a:p>
          <a:r>
            <a:rPr lang="ru-RU" dirty="0" smtClean="0"/>
            <a:t>Исполнено в сумме 410,6 тыс. руб.</a:t>
          </a:r>
          <a:endParaRPr lang="ru-RU" dirty="0"/>
        </a:p>
      </dgm:t>
    </dgm:pt>
    <dgm:pt modelId="{063B19E2-09DB-48A4-AD52-47CEB1784E11}" type="parTrans" cxnId="{774F8150-56A8-45C9-A108-2CFA5CA61B6B}">
      <dgm:prSet/>
      <dgm:spPr/>
      <dgm:t>
        <a:bodyPr/>
        <a:lstStyle/>
        <a:p>
          <a:endParaRPr lang="ru-RU"/>
        </a:p>
      </dgm:t>
    </dgm:pt>
    <dgm:pt modelId="{F244E47C-EBC9-40D9-857A-8355332C59C1}" type="sibTrans" cxnId="{774F8150-56A8-45C9-A108-2CFA5CA61B6B}">
      <dgm:prSet/>
      <dgm:spPr/>
      <dgm:t>
        <a:bodyPr/>
        <a:lstStyle/>
        <a:p>
          <a:endParaRPr lang="ru-RU"/>
        </a:p>
      </dgm:t>
    </dgm:pt>
    <dgm:pt modelId="{9F780AFA-542B-4F03-8C95-F0CF2780371A}" type="pres">
      <dgm:prSet presAssocID="{830521FB-6241-496C-8C0D-B13BE7D40833}" presName="Name0" presStyleCnt="0">
        <dgm:presLayoutVars>
          <dgm:dir/>
          <dgm:animLvl val="lvl"/>
          <dgm:resizeHandles val="exact"/>
        </dgm:presLayoutVars>
      </dgm:prSet>
      <dgm:spPr/>
      <dgm:t>
        <a:bodyPr/>
        <a:lstStyle/>
        <a:p>
          <a:endParaRPr lang="ru-RU"/>
        </a:p>
      </dgm:t>
    </dgm:pt>
    <dgm:pt modelId="{9D780503-1C48-428C-9D57-7312751125BF}" type="pres">
      <dgm:prSet presAssocID="{31D7AD09-C393-4770-8E65-AB0615B1844E}" presName="composite" presStyleCnt="0"/>
      <dgm:spPr/>
    </dgm:pt>
    <dgm:pt modelId="{F084C3EE-920F-4430-BDA1-88B91687BABB}" type="pres">
      <dgm:prSet presAssocID="{31D7AD09-C393-4770-8E65-AB0615B1844E}" presName="parTx" presStyleLbl="alignNode1" presStyleIdx="0" presStyleCnt="3">
        <dgm:presLayoutVars>
          <dgm:chMax val="0"/>
          <dgm:chPref val="0"/>
          <dgm:bulletEnabled val="1"/>
        </dgm:presLayoutVars>
      </dgm:prSet>
      <dgm:spPr/>
      <dgm:t>
        <a:bodyPr/>
        <a:lstStyle/>
        <a:p>
          <a:endParaRPr lang="ru-RU"/>
        </a:p>
      </dgm:t>
    </dgm:pt>
    <dgm:pt modelId="{8487FE1B-B747-4953-9B63-F68B29E65276}" type="pres">
      <dgm:prSet presAssocID="{31D7AD09-C393-4770-8E65-AB0615B1844E}" presName="desTx" presStyleLbl="alignAccFollowNode1" presStyleIdx="0" presStyleCnt="3">
        <dgm:presLayoutVars>
          <dgm:bulletEnabled val="1"/>
        </dgm:presLayoutVars>
      </dgm:prSet>
      <dgm:spPr/>
      <dgm:t>
        <a:bodyPr/>
        <a:lstStyle/>
        <a:p>
          <a:endParaRPr lang="ru-RU"/>
        </a:p>
      </dgm:t>
    </dgm:pt>
    <dgm:pt modelId="{47327AF9-CA2B-47BD-B5BF-004957DC1A99}" type="pres">
      <dgm:prSet presAssocID="{573B0B8C-E7BF-452B-8E67-440886A41FD9}" presName="space" presStyleCnt="0"/>
      <dgm:spPr/>
    </dgm:pt>
    <dgm:pt modelId="{8C657A21-0E19-455C-9DA9-EBE6E78A4BCA}" type="pres">
      <dgm:prSet presAssocID="{766BFDB4-E330-4D02-8E25-A1BFA6F6C76E}" presName="composite" presStyleCnt="0"/>
      <dgm:spPr/>
    </dgm:pt>
    <dgm:pt modelId="{15251230-5A82-44CE-93E0-2D1B7B70EB4F}" type="pres">
      <dgm:prSet presAssocID="{766BFDB4-E330-4D02-8E25-A1BFA6F6C76E}" presName="parTx" presStyleLbl="alignNode1" presStyleIdx="1" presStyleCnt="3">
        <dgm:presLayoutVars>
          <dgm:chMax val="0"/>
          <dgm:chPref val="0"/>
          <dgm:bulletEnabled val="1"/>
        </dgm:presLayoutVars>
      </dgm:prSet>
      <dgm:spPr/>
      <dgm:t>
        <a:bodyPr/>
        <a:lstStyle/>
        <a:p>
          <a:endParaRPr lang="ru-RU"/>
        </a:p>
      </dgm:t>
    </dgm:pt>
    <dgm:pt modelId="{21705C36-CFC1-4943-9680-C8811EB7B2BA}" type="pres">
      <dgm:prSet presAssocID="{766BFDB4-E330-4D02-8E25-A1BFA6F6C76E}" presName="desTx" presStyleLbl="alignAccFollowNode1" presStyleIdx="1" presStyleCnt="3">
        <dgm:presLayoutVars>
          <dgm:bulletEnabled val="1"/>
        </dgm:presLayoutVars>
      </dgm:prSet>
      <dgm:spPr/>
      <dgm:t>
        <a:bodyPr/>
        <a:lstStyle/>
        <a:p>
          <a:endParaRPr lang="ru-RU"/>
        </a:p>
      </dgm:t>
    </dgm:pt>
    <dgm:pt modelId="{ED7D9DC9-57C8-486B-8A32-513DA307D4AD}" type="pres">
      <dgm:prSet presAssocID="{1BC4CCEF-D652-42CB-8A27-DA5184B0FE97}" presName="space" presStyleCnt="0"/>
      <dgm:spPr/>
    </dgm:pt>
    <dgm:pt modelId="{E3D73DAE-C826-44A2-821F-2E49C3F0B439}" type="pres">
      <dgm:prSet presAssocID="{FF16923A-FCAC-45D9-8F48-47B4B62124F2}" presName="composite" presStyleCnt="0"/>
      <dgm:spPr/>
    </dgm:pt>
    <dgm:pt modelId="{8E04A721-653A-498A-9220-232F19C25F0A}" type="pres">
      <dgm:prSet presAssocID="{FF16923A-FCAC-45D9-8F48-47B4B62124F2}" presName="parTx" presStyleLbl="alignNode1" presStyleIdx="2" presStyleCnt="3">
        <dgm:presLayoutVars>
          <dgm:chMax val="0"/>
          <dgm:chPref val="0"/>
          <dgm:bulletEnabled val="1"/>
        </dgm:presLayoutVars>
      </dgm:prSet>
      <dgm:spPr/>
      <dgm:t>
        <a:bodyPr/>
        <a:lstStyle/>
        <a:p>
          <a:endParaRPr lang="ru-RU"/>
        </a:p>
      </dgm:t>
    </dgm:pt>
    <dgm:pt modelId="{E72FAF5E-9F26-46EF-BB87-D19139356ADF}" type="pres">
      <dgm:prSet presAssocID="{FF16923A-FCAC-45D9-8F48-47B4B62124F2}" presName="desTx" presStyleLbl="alignAccFollowNode1" presStyleIdx="2" presStyleCnt="3">
        <dgm:presLayoutVars>
          <dgm:bulletEnabled val="1"/>
        </dgm:presLayoutVars>
      </dgm:prSet>
      <dgm:spPr/>
      <dgm:t>
        <a:bodyPr/>
        <a:lstStyle/>
        <a:p>
          <a:endParaRPr lang="ru-RU"/>
        </a:p>
      </dgm:t>
    </dgm:pt>
  </dgm:ptLst>
  <dgm:cxnLst>
    <dgm:cxn modelId="{B8DD75B1-4F17-4CF4-B148-045825CE200F}" srcId="{830521FB-6241-496C-8C0D-B13BE7D40833}" destId="{31D7AD09-C393-4770-8E65-AB0615B1844E}" srcOrd="0" destOrd="0" parTransId="{EF07C609-A712-4D07-99EC-160C4D20B8DD}" sibTransId="{573B0B8C-E7BF-452B-8E67-440886A41FD9}"/>
    <dgm:cxn modelId="{774F8150-56A8-45C9-A108-2CFA5CA61B6B}" srcId="{FF16923A-FCAC-45D9-8F48-47B4B62124F2}" destId="{EA739E8C-C7AB-4A34-A662-D7C51C21B406}" srcOrd="0" destOrd="0" parTransId="{063B19E2-09DB-48A4-AD52-47CEB1784E11}" sibTransId="{F244E47C-EBC9-40D9-857A-8355332C59C1}"/>
    <dgm:cxn modelId="{B3C93F9F-5AE6-40F4-BFEF-652FC45A9AAD}" type="presOf" srcId="{830521FB-6241-496C-8C0D-B13BE7D40833}" destId="{9F780AFA-542B-4F03-8C95-F0CF2780371A}" srcOrd="0" destOrd="0" presId="urn:microsoft.com/office/officeart/2005/8/layout/hList1"/>
    <dgm:cxn modelId="{93E8E215-E932-40A6-9484-D156BAEB8B78}" type="presOf" srcId="{FF16923A-FCAC-45D9-8F48-47B4B62124F2}" destId="{8E04A721-653A-498A-9220-232F19C25F0A}" srcOrd="0" destOrd="0" presId="urn:microsoft.com/office/officeart/2005/8/layout/hList1"/>
    <dgm:cxn modelId="{1E2464B4-D6A3-40E6-A9EF-4E8B8042F43D}" srcId="{830521FB-6241-496C-8C0D-B13BE7D40833}" destId="{766BFDB4-E330-4D02-8E25-A1BFA6F6C76E}" srcOrd="1" destOrd="0" parTransId="{386529FB-8726-4059-865D-0861C9E764B5}" sibTransId="{1BC4CCEF-D652-42CB-8A27-DA5184B0FE97}"/>
    <dgm:cxn modelId="{26CDBA30-AB6F-4827-B211-6B032D87223F}" srcId="{830521FB-6241-496C-8C0D-B13BE7D40833}" destId="{FF16923A-FCAC-45D9-8F48-47B4B62124F2}" srcOrd="2" destOrd="0" parTransId="{F720C383-E3D6-46DF-8259-960D55B0E777}" sibTransId="{E4BD99C3-B039-4EEE-B5DE-147081785DCD}"/>
    <dgm:cxn modelId="{DEE95CE8-4733-4669-AAFE-941C87584785}" type="presOf" srcId="{766BFDB4-E330-4D02-8E25-A1BFA6F6C76E}" destId="{15251230-5A82-44CE-93E0-2D1B7B70EB4F}" srcOrd="0" destOrd="0" presId="urn:microsoft.com/office/officeart/2005/8/layout/hList1"/>
    <dgm:cxn modelId="{024C0A8D-FF77-4ECB-AE86-CFBFF904FEB1}" type="presOf" srcId="{EA739E8C-C7AB-4A34-A662-D7C51C21B406}" destId="{E72FAF5E-9F26-46EF-BB87-D19139356ADF}" srcOrd="0" destOrd="0" presId="urn:microsoft.com/office/officeart/2005/8/layout/hList1"/>
    <dgm:cxn modelId="{04DB0256-55C5-450F-9320-B564AC95D3F3}" srcId="{31D7AD09-C393-4770-8E65-AB0615B1844E}" destId="{1DD33726-A377-414B-B778-AB79EDF87299}" srcOrd="0" destOrd="0" parTransId="{51149810-AF8B-457E-8B28-ED409B9A5F4E}" sibTransId="{1BCA8598-4884-4945-BAD4-34105F1E73DF}"/>
    <dgm:cxn modelId="{5AFD5273-7334-405C-8C01-714A5FAECEA8}" srcId="{766BFDB4-E330-4D02-8E25-A1BFA6F6C76E}" destId="{D87F7FD7-9288-4BC6-9C61-987D0D90311D}" srcOrd="0" destOrd="0" parTransId="{7B50CD4F-9257-4271-9E32-AC35C0104302}" sibTransId="{4C0FE336-9385-4051-B718-E414637AC2D9}"/>
    <dgm:cxn modelId="{18CE6ADA-18B6-450D-9CAA-3226D9EC4862}" type="presOf" srcId="{D87F7FD7-9288-4BC6-9C61-987D0D90311D}" destId="{21705C36-CFC1-4943-9680-C8811EB7B2BA}" srcOrd="0" destOrd="0" presId="urn:microsoft.com/office/officeart/2005/8/layout/hList1"/>
    <dgm:cxn modelId="{8AC79D38-269D-4D97-8D25-55121DDC06A2}" type="presOf" srcId="{31D7AD09-C393-4770-8E65-AB0615B1844E}" destId="{F084C3EE-920F-4430-BDA1-88B91687BABB}" srcOrd="0" destOrd="0" presId="urn:microsoft.com/office/officeart/2005/8/layout/hList1"/>
    <dgm:cxn modelId="{6273E359-6984-4B66-8BB2-25407BB82797}" type="presOf" srcId="{1DD33726-A377-414B-B778-AB79EDF87299}" destId="{8487FE1B-B747-4953-9B63-F68B29E65276}" srcOrd="0" destOrd="0" presId="urn:microsoft.com/office/officeart/2005/8/layout/hList1"/>
    <dgm:cxn modelId="{C90CD2AE-5B04-4E11-993E-54923B044803}" type="presParOf" srcId="{9F780AFA-542B-4F03-8C95-F0CF2780371A}" destId="{9D780503-1C48-428C-9D57-7312751125BF}" srcOrd="0" destOrd="0" presId="urn:microsoft.com/office/officeart/2005/8/layout/hList1"/>
    <dgm:cxn modelId="{AE32DFD8-D9F4-49E5-A042-0016EAD193FA}" type="presParOf" srcId="{9D780503-1C48-428C-9D57-7312751125BF}" destId="{F084C3EE-920F-4430-BDA1-88B91687BABB}" srcOrd="0" destOrd="0" presId="urn:microsoft.com/office/officeart/2005/8/layout/hList1"/>
    <dgm:cxn modelId="{41957A66-86CB-4CDB-8219-C1CF95BBBDDF}" type="presParOf" srcId="{9D780503-1C48-428C-9D57-7312751125BF}" destId="{8487FE1B-B747-4953-9B63-F68B29E65276}" srcOrd="1" destOrd="0" presId="urn:microsoft.com/office/officeart/2005/8/layout/hList1"/>
    <dgm:cxn modelId="{23FAB581-5F56-401B-9CE3-FDAFF9A79C76}" type="presParOf" srcId="{9F780AFA-542B-4F03-8C95-F0CF2780371A}" destId="{47327AF9-CA2B-47BD-B5BF-004957DC1A99}" srcOrd="1" destOrd="0" presId="urn:microsoft.com/office/officeart/2005/8/layout/hList1"/>
    <dgm:cxn modelId="{1BDB098A-B4D2-4FB9-A58C-E866543AFFB4}" type="presParOf" srcId="{9F780AFA-542B-4F03-8C95-F0CF2780371A}" destId="{8C657A21-0E19-455C-9DA9-EBE6E78A4BCA}" srcOrd="2" destOrd="0" presId="urn:microsoft.com/office/officeart/2005/8/layout/hList1"/>
    <dgm:cxn modelId="{9F9CB5E7-BF0C-464F-B13F-6B1ACFE2C565}" type="presParOf" srcId="{8C657A21-0E19-455C-9DA9-EBE6E78A4BCA}" destId="{15251230-5A82-44CE-93E0-2D1B7B70EB4F}" srcOrd="0" destOrd="0" presId="urn:microsoft.com/office/officeart/2005/8/layout/hList1"/>
    <dgm:cxn modelId="{1A577D20-F99F-4153-BAE1-8B56B0512724}" type="presParOf" srcId="{8C657A21-0E19-455C-9DA9-EBE6E78A4BCA}" destId="{21705C36-CFC1-4943-9680-C8811EB7B2BA}" srcOrd="1" destOrd="0" presId="urn:microsoft.com/office/officeart/2005/8/layout/hList1"/>
    <dgm:cxn modelId="{33A1D4E9-61B5-4B9B-B0F2-FEAC57AE6FA8}" type="presParOf" srcId="{9F780AFA-542B-4F03-8C95-F0CF2780371A}" destId="{ED7D9DC9-57C8-486B-8A32-513DA307D4AD}" srcOrd="3" destOrd="0" presId="urn:microsoft.com/office/officeart/2005/8/layout/hList1"/>
    <dgm:cxn modelId="{D4328DA5-09A5-4C71-B521-B12B0C25CA4A}" type="presParOf" srcId="{9F780AFA-542B-4F03-8C95-F0CF2780371A}" destId="{E3D73DAE-C826-44A2-821F-2E49C3F0B439}" srcOrd="4" destOrd="0" presId="urn:microsoft.com/office/officeart/2005/8/layout/hList1"/>
    <dgm:cxn modelId="{0103398B-6A10-45CE-8C6A-9129298A0339}" type="presParOf" srcId="{E3D73DAE-C826-44A2-821F-2E49C3F0B439}" destId="{8E04A721-653A-498A-9220-232F19C25F0A}" srcOrd="0" destOrd="0" presId="urn:microsoft.com/office/officeart/2005/8/layout/hList1"/>
    <dgm:cxn modelId="{502C5805-F959-46B7-959B-1DA8C4D2496F}" type="presParOf" srcId="{E3D73DAE-C826-44A2-821F-2E49C3F0B439}" destId="{E72FAF5E-9F26-46EF-BB87-D19139356ADF}" srcOrd="1" destOrd="0" presId="urn:microsoft.com/office/officeart/2005/8/layout/hList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B861F5D3-1B9B-4E41-B019-415903BBB4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52D7564-E6C4-4542-A797-C676B7F92DA5}">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i="0" dirty="0" smtClean="0">
              <a:solidFill>
                <a:schemeClr val="accent1">
                  <a:lumMod val="50000"/>
                </a:schemeClr>
              </a:solidFill>
            </a:rPr>
            <a:t>Образование</a:t>
          </a:r>
          <a:endParaRPr lang="ru-RU" b="1" i="0" dirty="0">
            <a:solidFill>
              <a:schemeClr val="accent1">
                <a:lumMod val="50000"/>
              </a:schemeClr>
            </a:solidFill>
          </a:endParaRPr>
        </a:p>
      </dgm:t>
    </dgm:pt>
    <dgm:pt modelId="{03343A55-B542-499F-B92C-108347CE8A10}" type="parTrans" cxnId="{0D875922-6B9D-4AEB-AEBB-97F44C738A88}">
      <dgm:prSet/>
      <dgm:spPr/>
      <dgm:t>
        <a:bodyPr/>
        <a:lstStyle/>
        <a:p>
          <a:endParaRPr lang="ru-RU" i="1"/>
        </a:p>
      </dgm:t>
    </dgm:pt>
    <dgm:pt modelId="{21B66652-7ACA-42DC-BBA1-3DD9473A77DC}" type="sibTrans" cxnId="{0D875922-6B9D-4AEB-AEBB-97F44C738A88}">
      <dgm:prSet/>
      <dgm:spPr/>
      <dgm:t>
        <a:bodyPr/>
        <a:lstStyle/>
        <a:p>
          <a:endParaRPr lang="ru-RU" i="1"/>
        </a:p>
      </dgm:t>
    </dgm:pt>
    <dgm:pt modelId="{6586BEF5-F574-4BB8-A613-5C192F407D02}" type="pres">
      <dgm:prSet presAssocID="{B861F5D3-1B9B-4E41-B019-415903BBB4CC}" presName="linear" presStyleCnt="0">
        <dgm:presLayoutVars>
          <dgm:animLvl val="lvl"/>
          <dgm:resizeHandles val="exact"/>
        </dgm:presLayoutVars>
      </dgm:prSet>
      <dgm:spPr/>
      <dgm:t>
        <a:bodyPr/>
        <a:lstStyle/>
        <a:p>
          <a:endParaRPr lang="ru-RU"/>
        </a:p>
      </dgm:t>
    </dgm:pt>
    <dgm:pt modelId="{AAAE6AA1-6460-4A9D-9A65-459FF7E17767}" type="pres">
      <dgm:prSet presAssocID="{A52D7564-E6C4-4542-A797-C676B7F92DA5}" presName="parentText" presStyleLbl="node1" presStyleIdx="0" presStyleCnt="1">
        <dgm:presLayoutVars>
          <dgm:chMax val="0"/>
          <dgm:bulletEnabled val="1"/>
        </dgm:presLayoutVars>
      </dgm:prSet>
      <dgm:spPr/>
      <dgm:t>
        <a:bodyPr/>
        <a:lstStyle/>
        <a:p>
          <a:endParaRPr lang="ru-RU"/>
        </a:p>
      </dgm:t>
    </dgm:pt>
  </dgm:ptLst>
  <dgm:cxnLst>
    <dgm:cxn modelId="{B9CD2584-52FB-465D-B7E0-5279CA65F0B2}" type="presOf" srcId="{B861F5D3-1B9B-4E41-B019-415903BBB4CC}" destId="{6586BEF5-F574-4BB8-A613-5C192F407D02}" srcOrd="0" destOrd="0" presId="urn:microsoft.com/office/officeart/2005/8/layout/vList2"/>
    <dgm:cxn modelId="{0D875922-6B9D-4AEB-AEBB-97F44C738A88}" srcId="{B861F5D3-1B9B-4E41-B019-415903BBB4CC}" destId="{A52D7564-E6C4-4542-A797-C676B7F92DA5}" srcOrd="0" destOrd="0" parTransId="{03343A55-B542-499F-B92C-108347CE8A10}" sibTransId="{21B66652-7ACA-42DC-BBA1-3DD9473A77DC}"/>
    <dgm:cxn modelId="{EB0036C2-6DD7-4FCC-A429-F38DF3835C70}" type="presOf" srcId="{A52D7564-E6C4-4542-A797-C676B7F92DA5}" destId="{AAAE6AA1-6460-4A9D-9A65-459FF7E17767}" srcOrd="0" destOrd="0" presId="urn:microsoft.com/office/officeart/2005/8/layout/vList2"/>
    <dgm:cxn modelId="{DB22BFB9-5367-4129-8215-6C0A00432114}" type="presParOf" srcId="{6586BEF5-F574-4BB8-A613-5C192F407D02}" destId="{AAAE6AA1-6460-4A9D-9A65-459FF7E1776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9D0423-0A61-4E31-AE8C-E852B546D4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60327EC-4FEC-4773-B947-A5CE0DB64E54}">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baseline="0" dirty="0" smtClean="0">
              <a:solidFill>
                <a:schemeClr val="accent1">
                  <a:lumMod val="50000"/>
                </a:schemeClr>
              </a:solidFill>
            </a:rPr>
            <a:t>Показатели социально – экономического развития Махнёвского муниципального образования за 2013 год</a:t>
          </a:r>
          <a:endParaRPr lang="ru-RU" b="1" baseline="0" dirty="0">
            <a:solidFill>
              <a:schemeClr val="accent1">
                <a:lumMod val="50000"/>
              </a:schemeClr>
            </a:solidFill>
          </a:endParaRPr>
        </a:p>
      </dgm:t>
    </dgm:pt>
    <dgm:pt modelId="{ED4345B3-63BE-4960-90E7-5A9989EDFE59}" type="parTrans" cxnId="{3B991C76-6C62-45D3-9663-1C1670F36430}">
      <dgm:prSet/>
      <dgm:spPr/>
      <dgm:t>
        <a:bodyPr/>
        <a:lstStyle/>
        <a:p>
          <a:endParaRPr lang="ru-RU"/>
        </a:p>
      </dgm:t>
    </dgm:pt>
    <dgm:pt modelId="{CB4837FF-D9FF-419F-8EB3-9850DB2C6FBB}" type="sibTrans" cxnId="{3B991C76-6C62-45D3-9663-1C1670F36430}">
      <dgm:prSet/>
      <dgm:spPr/>
      <dgm:t>
        <a:bodyPr/>
        <a:lstStyle/>
        <a:p>
          <a:endParaRPr lang="ru-RU"/>
        </a:p>
      </dgm:t>
    </dgm:pt>
    <dgm:pt modelId="{45AD7DAE-F46F-48B5-B7B7-008508F3C212}" type="pres">
      <dgm:prSet presAssocID="{E19D0423-0A61-4E31-AE8C-E852B546D484}" presName="linear" presStyleCnt="0">
        <dgm:presLayoutVars>
          <dgm:animLvl val="lvl"/>
          <dgm:resizeHandles val="exact"/>
        </dgm:presLayoutVars>
      </dgm:prSet>
      <dgm:spPr/>
      <dgm:t>
        <a:bodyPr/>
        <a:lstStyle/>
        <a:p>
          <a:endParaRPr lang="ru-RU"/>
        </a:p>
      </dgm:t>
    </dgm:pt>
    <dgm:pt modelId="{AE13BECE-3E64-46F9-B7D5-8AAC044DC3A1}" type="pres">
      <dgm:prSet presAssocID="{560327EC-4FEC-4773-B947-A5CE0DB64E54}" presName="parentText" presStyleLbl="node1" presStyleIdx="0" presStyleCnt="1">
        <dgm:presLayoutVars>
          <dgm:chMax val="0"/>
          <dgm:bulletEnabled val="1"/>
        </dgm:presLayoutVars>
      </dgm:prSet>
      <dgm:spPr/>
      <dgm:t>
        <a:bodyPr/>
        <a:lstStyle/>
        <a:p>
          <a:endParaRPr lang="ru-RU"/>
        </a:p>
      </dgm:t>
    </dgm:pt>
  </dgm:ptLst>
  <dgm:cxnLst>
    <dgm:cxn modelId="{3B991C76-6C62-45D3-9663-1C1670F36430}" srcId="{E19D0423-0A61-4E31-AE8C-E852B546D484}" destId="{560327EC-4FEC-4773-B947-A5CE0DB64E54}" srcOrd="0" destOrd="0" parTransId="{ED4345B3-63BE-4960-90E7-5A9989EDFE59}" sibTransId="{CB4837FF-D9FF-419F-8EB3-9850DB2C6FBB}"/>
    <dgm:cxn modelId="{E931D045-6E0A-4991-89FE-D82299D5BEA0}" type="presOf" srcId="{560327EC-4FEC-4773-B947-A5CE0DB64E54}" destId="{AE13BECE-3E64-46F9-B7D5-8AAC044DC3A1}" srcOrd="0" destOrd="0" presId="urn:microsoft.com/office/officeart/2005/8/layout/vList2"/>
    <dgm:cxn modelId="{1183FABA-FC8C-43E1-BB50-E057B61D5138}" type="presOf" srcId="{E19D0423-0A61-4E31-AE8C-E852B546D484}" destId="{45AD7DAE-F46F-48B5-B7B7-008508F3C212}" srcOrd="0" destOrd="0" presId="urn:microsoft.com/office/officeart/2005/8/layout/vList2"/>
    <dgm:cxn modelId="{F0C03E9E-ABAA-4790-8FDD-B8F376C1793C}" type="presParOf" srcId="{45AD7DAE-F46F-48B5-B7B7-008508F3C212}" destId="{AE13BECE-3E64-46F9-B7D5-8AAC044DC3A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10E87E9F-C740-4F71-BD45-62F910E52229}" type="doc">
      <dgm:prSet loTypeId="urn:microsoft.com/office/officeart/2005/8/layout/funnel1" loCatId="relationship" qsTypeId="urn:microsoft.com/office/officeart/2005/8/quickstyle/3d1" qsCatId="3D" csTypeId="urn:microsoft.com/office/officeart/2005/8/colors/accent0_3" csCatId="mainScheme" phldr="1"/>
      <dgm:spPr/>
      <dgm:t>
        <a:bodyPr/>
        <a:lstStyle/>
        <a:p>
          <a:endParaRPr lang="ru-RU"/>
        </a:p>
      </dgm:t>
    </dgm:pt>
    <dgm:pt modelId="{40D44174-2346-4943-AE12-15CDEBF4E1BD}">
      <dgm:prSet phldrT="[Текст]"/>
      <dgm:spPr/>
      <dgm:t>
        <a:bodyPr/>
        <a:lstStyle/>
        <a:p>
          <a:r>
            <a:rPr lang="ru-RU" dirty="0" smtClean="0"/>
            <a:t>Детские дошкольные учреждения - 1 учреждение (6 филиалов)</a:t>
          </a:r>
          <a:endParaRPr lang="ru-RU" dirty="0"/>
        </a:p>
      </dgm:t>
    </dgm:pt>
    <dgm:pt modelId="{C6FA00D4-9EFD-4832-95D4-C9B4A065680C}" type="parTrans" cxnId="{D4116E55-FD3C-446B-A84C-870C4286AD76}">
      <dgm:prSet/>
      <dgm:spPr/>
      <dgm:t>
        <a:bodyPr/>
        <a:lstStyle/>
        <a:p>
          <a:endParaRPr lang="ru-RU"/>
        </a:p>
      </dgm:t>
    </dgm:pt>
    <dgm:pt modelId="{8A9A993C-9ED1-4945-9667-182BDF02D1AB}" type="sibTrans" cxnId="{D4116E55-FD3C-446B-A84C-870C4286AD76}">
      <dgm:prSet/>
      <dgm:spPr/>
      <dgm:t>
        <a:bodyPr/>
        <a:lstStyle/>
        <a:p>
          <a:endParaRPr lang="ru-RU"/>
        </a:p>
      </dgm:t>
    </dgm:pt>
    <dgm:pt modelId="{B828918C-7EF5-4EC5-B583-4CC1704F1E0E}">
      <dgm:prSet phldrT="[Текст]" custT="1"/>
      <dgm:spPr/>
      <dgm:t>
        <a:bodyPr/>
        <a:lstStyle/>
        <a:p>
          <a:r>
            <a:rPr lang="ru-RU" sz="1200" dirty="0" smtClean="0"/>
            <a:t>Общеобразовательные школы  - 3 учреждения (5 филиалов)</a:t>
          </a:r>
          <a:endParaRPr lang="ru-RU" sz="1200" dirty="0"/>
        </a:p>
      </dgm:t>
    </dgm:pt>
    <dgm:pt modelId="{5C3224AF-B041-4D6C-A603-29FA4D9381D0}" type="parTrans" cxnId="{B2964B9E-3A6F-4935-92B9-DB406EF4AE96}">
      <dgm:prSet/>
      <dgm:spPr/>
      <dgm:t>
        <a:bodyPr/>
        <a:lstStyle/>
        <a:p>
          <a:endParaRPr lang="ru-RU"/>
        </a:p>
      </dgm:t>
    </dgm:pt>
    <dgm:pt modelId="{03D2DF26-D0B4-4861-ABC9-04EAB822CF45}" type="sibTrans" cxnId="{B2964B9E-3A6F-4935-92B9-DB406EF4AE96}">
      <dgm:prSet/>
      <dgm:spPr/>
      <dgm:t>
        <a:bodyPr/>
        <a:lstStyle/>
        <a:p>
          <a:endParaRPr lang="ru-RU"/>
        </a:p>
      </dgm:t>
    </dgm:pt>
    <dgm:pt modelId="{16BD3889-7F19-4794-A752-DC00487C9199}">
      <dgm:prSet phldrT="[Текст]"/>
      <dgm:spPr/>
      <dgm:t>
        <a:bodyPr/>
        <a:lstStyle/>
        <a:p>
          <a:r>
            <a:rPr lang="ru-RU" dirty="0" smtClean="0"/>
            <a:t>Детская музыкальная школа – 1 учреждение</a:t>
          </a:r>
          <a:endParaRPr lang="ru-RU" dirty="0"/>
        </a:p>
      </dgm:t>
    </dgm:pt>
    <dgm:pt modelId="{20600699-3FA7-4FD8-A432-DDEE99FC3DE7}" type="parTrans" cxnId="{442651A1-38E5-4F0B-8956-01B8E709F816}">
      <dgm:prSet/>
      <dgm:spPr/>
      <dgm:t>
        <a:bodyPr/>
        <a:lstStyle/>
        <a:p>
          <a:endParaRPr lang="ru-RU"/>
        </a:p>
      </dgm:t>
    </dgm:pt>
    <dgm:pt modelId="{64CBB05D-0D8D-441A-A84B-11AF22AE2718}" type="sibTrans" cxnId="{442651A1-38E5-4F0B-8956-01B8E709F816}">
      <dgm:prSet/>
      <dgm:spPr/>
      <dgm:t>
        <a:bodyPr/>
        <a:lstStyle/>
        <a:p>
          <a:endParaRPr lang="ru-RU"/>
        </a:p>
      </dgm:t>
    </dgm:pt>
    <dgm:pt modelId="{096F7FB7-355B-49E8-866B-1E190237C9B5}">
      <dgm:prSet phldrT="[Текст]"/>
      <dgm:spPr/>
      <dgm:t>
        <a:bodyPr/>
        <a:lstStyle/>
        <a:p>
          <a:r>
            <a:rPr lang="ru-RU" dirty="0" smtClean="0"/>
            <a:t>Структура системы образования</a:t>
          </a:r>
          <a:endParaRPr lang="ru-RU" dirty="0"/>
        </a:p>
      </dgm:t>
    </dgm:pt>
    <dgm:pt modelId="{B50597C4-4060-42D5-A88F-771EFBCBB9AE}" type="parTrans" cxnId="{97D86BFE-D3CC-46DB-BBB0-330C89EDC8C9}">
      <dgm:prSet/>
      <dgm:spPr/>
      <dgm:t>
        <a:bodyPr/>
        <a:lstStyle/>
        <a:p>
          <a:endParaRPr lang="ru-RU"/>
        </a:p>
      </dgm:t>
    </dgm:pt>
    <dgm:pt modelId="{DCEB9BC1-1DD3-4DC3-AA47-15F18C51D00A}" type="sibTrans" cxnId="{97D86BFE-D3CC-46DB-BBB0-330C89EDC8C9}">
      <dgm:prSet/>
      <dgm:spPr/>
      <dgm:t>
        <a:bodyPr/>
        <a:lstStyle/>
        <a:p>
          <a:endParaRPr lang="ru-RU"/>
        </a:p>
      </dgm:t>
    </dgm:pt>
    <dgm:pt modelId="{5B226180-F6CA-4727-B8C4-D9AD59D82AF7}" type="pres">
      <dgm:prSet presAssocID="{10E87E9F-C740-4F71-BD45-62F910E52229}" presName="Name0" presStyleCnt="0">
        <dgm:presLayoutVars>
          <dgm:chMax val="4"/>
          <dgm:resizeHandles val="exact"/>
        </dgm:presLayoutVars>
      </dgm:prSet>
      <dgm:spPr/>
      <dgm:t>
        <a:bodyPr/>
        <a:lstStyle/>
        <a:p>
          <a:endParaRPr lang="ru-RU"/>
        </a:p>
      </dgm:t>
    </dgm:pt>
    <dgm:pt modelId="{7BB11321-AE5B-4ADA-903C-5C03E1AC0815}" type="pres">
      <dgm:prSet presAssocID="{10E87E9F-C740-4F71-BD45-62F910E52229}" presName="ellipse" presStyleLbl="trBgShp" presStyleIdx="0" presStyleCnt="1"/>
      <dgm:spPr/>
    </dgm:pt>
    <dgm:pt modelId="{9AA39403-4A3C-4AD4-BA30-F8B8B53BBBAE}" type="pres">
      <dgm:prSet presAssocID="{10E87E9F-C740-4F71-BD45-62F910E52229}" presName="arrow1" presStyleLbl="fgShp" presStyleIdx="0" presStyleCnt="1"/>
      <dgm:spPr/>
    </dgm:pt>
    <dgm:pt modelId="{50A65A63-EE72-404D-B38C-193CEFC7BC5A}" type="pres">
      <dgm:prSet presAssocID="{10E87E9F-C740-4F71-BD45-62F910E52229}" presName="rectangle" presStyleLbl="revTx" presStyleIdx="0" presStyleCnt="1">
        <dgm:presLayoutVars>
          <dgm:bulletEnabled val="1"/>
        </dgm:presLayoutVars>
      </dgm:prSet>
      <dgm:spPr/>
      <dgm:t>
        <a:bodyPr/>
        <a:lstStyle/>
        <a:p>
          <a:endParaRPr lang="ru-RU"/>
        </a:p>
      </dgm:t>
    </dgm:pt>
    <dgm:pt modelId="{AD12501F-EEC6-41D9-8E9E-472ACAF70F2E}" type="pres">
      <dgm:prSet presAssocID="{B828918C-7EF5-4EC5-B583-4CC1704F1E0E}" presName="item1" presStyleLbl="node1" presStyleIdx="0" presStyleCnt="3">
        <dgm:presLayoutVars>
          <dgm:bulletEnabled val="1"/>
        </dgm:presLayoutVars>
      </dgm:prSet>
      <dgm:spPr/>
      <dgm:t>
        <a:bodyPr/>
        <a:lstStyle/>
        <a:p>
          <a:endParaRPr lang="ru-RU"/>
        </a:p>
      </dgm:t>
    </dgm:pt>
    <dgm:pt modelId="{FD02A13C-EC5D-473F-9F70-E1344214ABAE}" type="pres">
      <dgm:prSet presAssocID="{16BD3889-7F19-4794-A752-DC00487C9199}" presName="item2" presStyleLbl="node1" presStyleIdx="1" presStyleCnt="3">
        <dgm:presLayoutVars>
          <dgm:bulletEnabled val="1"/>
        </dgm:presLayoutVars>
      </dgm:prSet>
      <dgm:spPr/>
      <dgm:t>
        <a:bodyPr/>
        <a:lstStyle/>
        <a:p>
          <a:endParaRPr lang="ru-RU"/>
        </a:p>
      </dgm:t>
    </dgm:pt>
    <dgm:pt modelId="{8D10ABEF-2474-43FC-A600-978CEBD2B90B}" type="pres">
      <dgm:prSet presAssocID="{096F7FB7-355B-49E8-866B-1E190237C9B5}" presName="item3" presStyleLbl="node1" presStyleIdx="2" presStyleCnt="3">
        <dgm:presLayoutVars>
          <dgm:bulletEnabled val="1"/>
        </dgm:presLayoutVars>
      </dgm:prSet>
      <dgm:spPr/>
      <dgm:t>
        <a:bodyPr/>
        <a:lstStyle/>
        <a:p>
          <a:endParaRPr lang="ru-RU"/>
        </a:p>
      </dgm:t>
    </dgm:pt>
    <dgm:pt modelId="{8A2A8876-9163-4E60-9592-25DBE5B1938C}" type="pres">
      <dgm:prSet presAssocID="{10E87E9F-C740-4F71-BD45-62F910E52229}" presName="funnel" presStyleLbl="trAlignAcc1" presStyleIdx="0" presStyleCnt="1" custScaleX="114287" custScaleY="110268"/>
      <dgm:spPr/>
    </dgm:pt>
  </dgm:ptLst>
  <dgm:cxnLst>
    <dgm:cxn modelId="{D4116E55-FD3C-446B-A84C-870C4286AD76}" srcId="{10E87E9F-C740-4F71-BD45-62F910E52229}" destId="{40D44174-2346-4943-AE12-15CDEBF4E1BD}" srcOrd="0" destOrd="0" parTransId="{C6FA00D4-9EFD-4832-95D4-C9B4A065680C}" sibTransId="{8A9A993C-9ED1-4945-9667-182BDF02D1AB}"/>
    <dgm:cxn modelId="{B2964B9E-3A6F-4935-92B9-DB406EF4AE96}" srcId="{10E87E9F-C740-4F71-BD45-62F910E52229}" destId="{B828918C-7EF5-4EC5-B583-4CC1704F1E0E}" srcOrd="1" destOrd="0" parTransId="{5C3224AF-B041-4D6C-A603-29FA4D9381D0}" sibTransId="{03D2DF26-D0B4-4861-ABC9-04EAB822CF45}"/>
    <dgm:cxn modelId="{CA7BB8A2-2E14-48A5-B161-1296320AE773}" type="presOf" srcId="{16BD3889-7F19-4794-A752-DC00487C9199}" destId="{AD12501F-EEC6-41D9-8E9E-472ACAF70F2E}" srcOrd="0" destOrd="0" presId="urn:microsoft.com/office/officeart/2005/8/layout/funnel1"/>
    <dgm:cxn modelId="{3D33FA0D-FF7A-43C8-9945-FEACD4901A6D}" type="presOf" srcId="{40D44174-2346-4943-AE12-15CDEBF4E1BD}" destId="{8D10ABEF-2474-43FC-A600-978CEBD2B90B}" srcOrd="0" destOrd="0" presId="urn:microsoft.com/office/officeart/2005/8/layout/funnel1"/>
    <dgm:cxn modelId="{5E88F363-D397-4500-A9CD-23A2E80478EF}" type="presOf" srcId="{B828918C-7EF5-4EC5-B583-4CC1704F1E0E}" destId="{FD02A13C-EC5D-473F-9F70-E1344214ABAE}" srcOrd="0" destOrd="0" presId="urn:microsoft.com/office/officeart/2005/8/layout/funnel1"/>
    <dgm:cxn modelId="{8BE96D6B-F8C4-4233-9902-7DEF1FD41448}" type="presOf" srcId="{10E87E9F-C740-4F71-BD45-62F910E52229}" destId="{5B226180-F6CA-4727-B8C4-D9AD59D82AF7}" srcOrd="0" destOrd="0" presId="urn:microsoft.com/office/officeart/2005/8/layout/funnel1"/>
    <dgm:cxn modelId="{8F52722C-BCBA-44E9-A129-9B01D2E290B1}" type="presOf" srcId="{096F7FB7-355B-49E8-866B-1E190237C9B5}" destId="{50A65A63-EE72-404D-B38C-193CEFC7BC5A}" srcOrd="0" destOrd="0" presId="urn:microsoft.com/office/officeart/2005/8/layout/funnel1"/>
    <dgm:cxn modelId="{442651A1-38E5-4F0B-8956-01B8E709F816}" srcId="{10E87E9F-C740-4F71-BD45-62F910E52229}" destId="{16BD3889-7F19-4794-A752-DC00487C9199}" srcOrd="2" destOrd="0" parTransId="{20600699-3FA7-4FD8-A432-DDEE99FC3DE7}" sibTransId="{64CBB05D-0D8D-441A-A84B-11AF22AE2718}"/>
    <dgm:cxn modelId="{97D86BFE-D3CC-46DB-BBB0-330C89EDC8C9}" srcId="{10E87E9F-C740-4F71-BD45-62F910E52229}" destId="{096F7FB7-355B-49E8-866B-1E190237C9B5}" srcOrd="3" destOrd="0" parTransId="{B50597C4-4060-42D5-A88F-771EFBCBB9AE}" sibTransId="{DCEB9BC1-1DD3-4DC3-AA47-15F18C51D00A}"/>
    <dgm:cxn modelId="{EC3E02DA-7EED-492A-830B-12AD9658D183}" type="presParOf" srcId="{5B226180-F6CA-4727-B8C4-D9AD59D82AF7}" destId="{7BB11321-AE5B-4ADA-903C-5C03E1AC0815}" srcOrd="0" destOrd="0" presId="urn:microsoft.com/office/officeart/2005/8/layout/funnel1"/>
    <dgm:cxn modelId="{324C0980-1279-45FF-8952-450CED080BF2}" type="presParOf" srcId="{5B226180-F6CA-4727-B8C4-D9AD59D82AF7}" destId="{9AA39403-4A3C-4AD4-BA30-F8B8B53BBBAE}" srcOrd="1" destOrd="0" presId="urn:microsoft.com/office/officeart/2005/8/layout/funnel1"/>
    <dgm:cxn modelId="{CDFA33F3-4BBD-4CC3-A2CB-17342A255D78}" type="presParOf" srcId="{5B226180-F6CA-4727-B8C4-D9AD59D82AF7}" destId="{50A65A63-EE72-404D-B38C-193CEFC7BC5A}" srcOrd="2" destOrd="0" presId="urn:microsoft.com/office/officeart/2005/8/layout/funnel1"/>
    <dgm:cxn modelId="{0153893E-5868-4C58-85CC-721896463AE7}" type="presParOf" srcId="{5B226180-F6CA-4727-B8C4-D9AD59D82AF7}" destId="{AD12501F-EEC6-41D9-8E9E-472ACAF70F2E}" srcOrd="3" destOrd="0" presId="urn:microsoft.com/office/officeart/2005/8/layout/funnel1"/>
    <dgm:cxn modelId="{411A519F-F981-46E7-AB98-034E14F7E67C}" type="presParOf" srcId="{5B226180-F6CA-4727-B8C4-D9AD59D82AF7}" destId="{FD02A13C-EC5D-473F-9F70-E1344214ABAE}" srcOrd="4" destOrd="0" presId="urn:microsoft.com/office/officeart/2005/8/layout/funnel1"/>
    <dgm:cxn modelId="{16191C04-C099-446E-AD50-2CB930222533}" type="presParOf" srcId="{5B226180-F6CA-4727-B8C4-D9AD59D82AF7}" destId="{8D10ABEF-2474-43FC-A600-978CEBD2B90B}" srcOrd="5" destOrd="0" presId="urn:microsoft.com/office/officeart/2005/8/layout/funnel1"/>
    <dgm:cxn modelId="{C0E92CCA-196D-498B-BC84-F75F817C5096}" type="presParOf" srcId="{5B226180-F6CA-4727-B8C4-D9AD59D82AF7}" destId="{8A2A8876-9163-4E60-9592-25DBE5B1938C}"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98416D23-E14C-4F48-8FAD-B292E74DD3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7060380-EFA5-4187-990D-615A8EB8C9C6}">
      <dgm:prSet>
        <dgm:style>
          <a:lnRef idx="1">
            <a:schemeClr val="accent1"/>
          </a:lnRef>
          <a:fillRef idx="2">
            <a:schemeClr val="accent1"/>
          </a:fillRef>
          <a:effectRef idx="1">
            <a:schemeClr val="accent1"/>
          </a:effectRef>
          <a:fontRef idx="minor">
            <a:schemeClr val="dk1"/>
          </a:fontRef>
        </dgm:style>
      </dgm:prSet>
      <dgm:spPr>
        <a:scene3d>
          <a:camera prst="orthographicFront"/>
          <a:lightRig rig="threePt" dir="t"/>
        </a:scene3d>
        <a:sp3d>
          <a:bevelT/>
        </a:sp3d>
      </dgm:spPr>
      <dgm:t>
        <a:bodyPr/>
        <a:lstStyle/>
        <a:p>
          <a:pPr rtl="0"/>
          <a:r>
            <a:rPr lang="ru-RU" b="1" dirty="0" smtClean="0"/>
            <a:t>Основные направления расходов в области образования</a:t>
          </a:r>
          <a:endParaRPr lang="ru-RU" b="1" dirty="0"/>
        </a:p>
      </dgm:t>
    </dgm:pt>
    <dgm:pt modelId="{04B55C32-76CE-4B22-B49A-C21271CF5509}" type="parTrans" cxnId="{441A4E8A-BAC8-4E71-83F7-5B3CF057FF36}">
      <dgm:prSet/>
      <dgm:spPr/>
      <dgm:t>
        <a:bodyPr/>
        <a:lstStyle/>
        <a:p>
          <a:endParaRPr lang="ru-RU"/>
        </a:p>
      </dgm:t>
    </dgm:pt>
    <dgm:pt modelId="{593367DA-C496-437B-8F3B-E7AC00B4B551}" type="sibTrans" cxnId="{441A4E8A-BAC8-4E71-83F7-5B3CF057FF36}">
      <dgm:prSet/>
      <dgm:spPr/>
      <dgm:t>
        <a:bodyPr/>
        <a:lstStyle/>
        <a:p>
          <a:endParaRPr lang="ru-RU"/>
        </a:p>
      </dgm:t>
    </dgm:pt>
    <dgm:pt modelId="{0BC6ACBF-3D52-4364-85EF-F369E00D1BFD}" type="pres">
      <dgm:prSet presAssocID="{98416D23-E14C-4F48-8FAD-B292E74DD3BB}" presName="linear" presStyleCnt="0">
        <dgm:presLayoutVars>
          <dgm:animLvl val="lvl"/>
          <dgm:resizeHandles val="exact"/>
        </dgm:presLayoutVars>
      </dgm:prSet>
      <dgm:spPr/>
      <dgm:t>
        <a:bodyPr/>
        <a:lstStyle/>
        <a:p>
          <a:endParaRPr lang="ru-RU"/>
        </a:p>
      </dgm:t>
    </dgm:pt>
    <dgm:pt modelId="{E368740A-CC3A-422F-82DE-D58041E4FEB3}" type="pres">
      <dgm:prSet presAssocID="{A7060380-EFA5-4187-990D-615A8EB8C9C6}" presName="parentText" presStyleLbl="node1" presStyleIdx="0" presStyleCnt="1">
        <dgm:presLayoutVars>
          <dgm:chMax val="0"/>
          <dgm:bulletEnabled val="1"/>
        </dgm:presLayoutVars>
      </dgm:prSet>
      <dgm:spPr/>
      <dgm:t>
        <a:bodyPr/>
        <a:lstStyle/>
        <a:p>
          <a:endParaRPr lang="ru-RU"/>
        </a:p>
      </dgm:t>
    </dgm:pt>
  </dgm:ptLst>
  <dgm:cxnLst>
    <dgm:cxn modelId="{562E3BD8-6F4E-4276-BC47-47DB6BCF142D}" type="presOf" srcId="{A7060380-EFA5-4187-990D-615A8EB8C9C6}" destId="{E368740A-CC3A-422F-82DE-D58041E4FEB3}" srcOrd="0" destOrd="0" presId="urn:microsoft.com/office/officeart/2005/8/layout/vList2"/>
    <dgm:cxn modelId="{441A4E8A-BAC8-4E71-83F7-5B3CF057FF36}" srcId="{98416D23-E14C-4F48-8FAD-B292E74DD3BB}" destId="{A7060380-EFA5-4187-990D-615A8EB8C9C6}" srcOrd="0" destOrd="0" parTransId="{04B55C32-76CE-4B22-B49A-C21271CF5509}" sibTransId="{593367DA-C496-437B-8F3B-E7AC00B4B551}"/>
    <dgm:cxn modelId="{D87BCB51-44B5-48CD-B307-7977407EF17B}" type="presOf" srcId="{98416D23-E14C-4F48-8FAD-B292E74DD3BB}" destId="{0BC6ACBF-3D52-4364-85EF-F369E00D1BFD}" srcOrd="0" destOrd="0" presId="urn:microsoft.com/office/officeart/2005/8/layout/vList2"/>
    <dgm:cxn modelId="{73E74AEE-2ECF-48F6-8029-ACBEA132C73A}" type="presParOf" srcId="{0BC6ACBF-3D52-4364-85EF-F369E00D1BFD}" destId="{E368740A-CC3A-422F-82DE-D58041E4FEB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B861F5D3-1B9B-4E41-B019-415903BBB4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52D7564-E6C4-4542-A797-C676B7F92DA5}">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i="0" dirty="0" smtClean="0">
              <a:solidFill>
                <a:schemeClr val="accent1">
                  <a:lumMod val="50000"/>
                </a:schemeClr>
              </a:solidFill>
            </a:rPr>
            <a:t>Образование</a:t>
          </a:r>
          <a:endParaRPr lang="ru-RU" b="1" i="0" dirty="0">
            <a:solidFill>
              <a:schemeClr val="accent1">
                <a:lumMod val="50000"/>
              </a:schemeClr>
            </a:solidFill>
          </a:endParaRPr>
        </a:p>
      </dgm:t>
    </dgm:pt>
    <dgm:pt modelId="{03343A55-B542-499F-B92C-108347CE8A10}" type="parTrans" cxnId="{0D875922-6B9D-4AEB-AEBB-97F44C738A88}">
      <dgm:prSet/>
      <dgm:spPr/>
      <dgm:t>
        <a:bodyPr/>
        <a:lstStyle/>
        <a:p>
          <a:endParaRPr lang="ru-RU" i="1"/>
        </a:p>
      </dgm:t>
    </dgm:pt>
    <dgm:pt modelId="{21B66652-7ACA-42DC-BBA1-3DD9473A77DC}" type="sibTrans" cxnId="{0D875922-6B9D-4AEB-AEBB-97F44C738A88}">
      <dgm:prSet/>
      <dgm:spPr/>
      <dgm:t>
        <a:bodyPr/>
        <a:lstStyle/>
        <a:p>
          <a:endParaRPr lang="ru-RU" i="1"/>
        </a:p>
      </dgm:t>
    </dgm:pt>
    <dgm:pt modelId="{6586BEF5-F574-4BB8-A613-5C192F407D02}" type="pres">
      <dgm:prSet presAssocID="{B861F5D3-1B9B-4E41-B019-415903BBB4CC}" presName="linear" presStyleCnt="0">
        <dgm:presLayoutVars>
          <dgm:animLvl val="lvl"/>
          <dgm:resizeHandles val="exact"/>
        </dgm:presLayoutVars>
      </dgm:prSet>
      <dgm:spPr/>
      <dgm:t>
        <a:bodyPr/>
        <a:lstStyle/>
        <a:p>
          <a:endParaRPr lang="ru-RU"/>
        </a:p>
      </dgm:t>
    </dgm:pt>
    <dgm:pt modelId="{AAAE6AA1-6460-4A9D-9A65-459FF7E17767}" type="pres">
      <dgm:prSet presAssocID="{A52D7564-E6C4-4542-A797-C676B7F92DA5}" presName="parentText" presStyleLbl="node1" presStyleIdx="0" presStyleCnt="1">
        <dgm:presLayoutVars>
          <dgm:chMax val="0"/>
          <dgm:bulletEnabled val="1"/>
        </dgm:presLayoutVars>
      </dgm:prSet>
      <dgm:spPr/>
      <dgm:t>
        <a:bodyPr/>
        <a:lstStyle/>
        <a:p>
          <a:endParaRPr lang="ru-RU"/>
        </a:p>
      </dgm:t>
    </dgm:pt>
  </dgm:ptLst>
  <dgm:cxnLst>
    <dgm:cxn modelId="{0D875922-6B9D-4AEB-AEBB-97F44C738A88}" srcId="{B861F5D3-1B9B-4E41-B019-415903BBB4CC}" destId="{A52D7564-E6C4-4542-A797-C676B7F92DA5}" srcOrd="0" destOrd="0" parTransId="{03343A55-B542-499F-B92C-108347CE8A10}" sibTransId="{21B66652-7ACA-42DC-BBA1-3DD9473A77DC}"/>
    <dgm:cxn modelId="{1555C2B2-1B62-411D-A279-F7D68BE924C1}" type="presOf" srcId="{B861F5D3-1B9B-4E41-B019-415903BBB4CC}" destId="{6586BEF5-F574-4BB8-A613-5C192F407D02}" srcOrd="0" destOrd="0" presId="urn:microsoft.com/office/officeart/2005/8/layout/vList2"/>
    <dgm:cxn modelId="{646D6088-D169-4756-8D6A-268DC5944651}" type="presOf" srcId="{A52D7564-E6C4-4542-A797-C676B7F92DA5}" destId="{AAAE6AA1-6460-4A9D-9A65-459FF7E17767}" srcOrd="0" destOrd="0" presId="urn:microsoft.com/office/officeart/2005/8/layout/vList2"/>
    <dgm:cxn modelId="{59D1D3F5-D47B-416B-9055-F9937C88F243}" type="presParOf" srcId="{6586BEF5-F574-4BB8-A613-5C192F407D02}" destId="{AAAE6AA1-6460-4A9D-9A65-459FF7E17767}"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3D3EA182-7D86-4265-B2C5-D08777DECE6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C2C7258-B2F9-47E2-8F09-5F5CE07D38DA}">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i="0" dirty="0" smtClean="0">
              <a:solidFill>
                <a:schemeClr val="accent1">
                  <a:lumMod val="50000"/>
                </a:schemeClr>
              </a:solidFill>
            </a:rPr>
            <a:t>Культура, кинематография</a:t>
          </a:r>
          <a:endParaRPr lang="ru-RU" b="1" i="0" dirty="0">
            <a:solidFill>
              <a:schemeClr val="accent1">
                <a:lumMod val="50000"/>
              </a:schemeClr>
            </a:solidFill>
          </a:endParaRPr>
        </a:p>
      </dgm:t>
    </dgm:pt>
    <dgm:pt modelId="{D11A8301-451E-4DC9-9113-A0A3CBB36439}" type="parTrans" cxnId="{020B82DD-B445-4CD8-8514-49F676806F27}">
      <dgm:prSet/>
      <dgm:spPr/>
      <dgm:t>
        <a:bodyPr/>
        <a:lstStyle/>
        <a:p>
          <a:endParaRPr lang="ru-RU"/>
        </a:p>
      </dgm:t>
    </dgm:pt>
    <dgm:pt modelId="{4CC5A13B-768A-41B2-AF5D-7D57DC779166}" type="sibTrans" cxnId="{020B82DD-B445-4CD8-8514-49F676806F27}">
      <dgm:prSet/>
      <dgm:spPr/>
      <dgm:t>
        <a:bodyPr/>
        <a:lstStyle/>
        <a:p>
          <a:endParaRPr lang="ru-RU"/>
        </a:p>
      </dgm:t>
    </dgm:pt>
    <dgm:pt modelId="{6F8978D3-7235-4113-9941-7A1239A26C42}" type="pres">
      <dgm:prSet presAssocID="{3D3EA182-7D86-4265-B2C5-D08777DECE62}" presName="linear" presStyleCnt="0">
        <dgm:presLayoutVars>
          <dgm:animLvl val="lvl"/>
          <dgm:resizeHandles val="exact"/>
        </dgm:presLayoutVars>
      </dgm:prSet>
      <dgm:spPr/>
      <dgm:t>
        <a:bodyPr/>
        <a:lstStyle/>
        <a:p>
          <a:endParaRPr lang="ru-RU"/>
        </a:p>
      </dgm:t>
    </dgm:pt>
    <dgm:pt modelId="{58B6D361-0D42-4E04-A5A2-46D3B94C6130}" type="pres">
      <dgm:prSet presAssocID="{1C2C7258-B2F9-47E2-8F09-5F5CE07D38DA}" presName="parentText" presStyleLbl="node1" presStyleIdx="0" presStyleCnt="1">
        <dgm:presLayoutVars>
          <dgm:chMax val="0"/>
          <dgm:bulletEnabled val="1"/>
        </dgm:presLayoutVars>
      </dgm:prSet>
      <dgm:spPr/>
      <dgm:t>
        <a:bodyPr/>
        <a:lstStyle/>
        <a:p>
          <a:endParaRPr lang="ru-RU"/>
        </a:p>
      </dgm:t>
    </dgm:pt>
  </dgm:ptLst>
  <dgm:cxnLst>
    <dgm:cxn modelId="{BDAB64F5-13CB-4F1C-AF20-E7256619C0C7}" type="presOf" srcId="{3D3EA182-7D86-4265-B2C5-D08777DECE62}" destId="{6F8978D3-7235-4113-9941-7A1239A26C42}" srcOrd="0" destOrd="0" presId="urn:microsoft.com/office/officeart/2005/8/layout/vList2"/>
    <dgm:cxn modelId="{020B82DD-B445-4CD8-8514-49F676806F27}" srcId="{3D3EA182-7D86-4265-B2C5-D08777DECE62}" destId="{1C2C7258-B2F9-47E2-8F09-5F5CE07D38DA}" srcOrd="0" destOrd="0" parTransId="{D11A8301-451E-4DC9-9113-A0A3CBB36439}" sibTransId="{4CC5A13B-768A-41B2-AF5D-7D57DC779166}"/>
    <dgm:cxn modelId="{BD094F2A-3DE1-49C3-A366-D77E575A1F14}" type="presOf" srcId="{1C2C7258-B2F9-47E2-8F09-5F5CE07D38DA}" destId="{58B6D361-0D42-4E04-A5A2-46D3B94C6130}" srcOrd="0" destOrd="0" presId="urn:microsoft.com/office/officeart/2005/8/layout/vList2"/>
    <dgm:cxn modelId="{82C8A943-BA9A-4880-B81D-A34C30AADCD0}" type="presParOf" srcId="{6F8978D3-7235-4113-9941-7A1239A26C42}" destId="{58B6D361-0D42-4E04-A5A2-46D3B94C613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4A0F4891-C8BE-4201-9CB7-4A6F55D2458C}" type="doc">
      <dgm:prSet loTypeId="urn:microsoft.com/office/officeart/2005/8/layout/radial4" loCatId="relationship" qsTypeId="urn:microsoft.com/office/officeart/2005/8/quickstyle/3d1" qsCatId="3D" csTypeId="urn:microsoft.com/office/officeart/2005/8/colors/accent1_4" csCatId="accent1" phldr="1"/>
      <dgm:spPr/>
      <dgm:t>
        <a:bodyPr/>
        <a:lstStyle/>
        <a:p>
          <a:endParaRPr lang="ru-RU"/>
        </a:p>
      </dgm:t>
    </dgm:pt>
    <dgm:pt modelId="{13AC7651-5D53-474A-A67C-77B03DA60E96}">
      <dgm:prSet phldrT="[Текст]"/>
      <dgm:spPr/>
      <dgm:t>
        <a:bodyPr/>
        <a:lstStyle/>
        <a:p>
          <a:r>
            <a:rPr lang="ru-RU" dirty="0" smtClean="0"/>
            <a:t>Структура системы культуры</a:t>
          </a:r>
          <a:endParaRPr lang="ru-RU" dirty="0"/>
        </a:p>
      </dgm:t>
    </dgm:pt>
    <dgm:pt modelId="{BE341126-24BE-4973-B5A1-71473E740F07}" type="parTrans" cxnId="{3443B372-E60E-4049-B04E-B56118C6CFB3}">
      <dgm:prSet/>
      <dgm:spPr/>
      <dgm:t>
        <a:bodyPr/>
        <a:lstStyle/>
        <a:p>
          <a:endParaRPr lang="ru-RU"/>
        </a:p>
      </dgm:t>
    </dgm:pt>
    <dgm:pt modelId="{AB4E4384-DABE-496A-9561-13FA74A29471}" type="sibTrans" cxnId="{3443B372-E60E-4049-B04E-B56118C6CFB3}">
      <dgm:prSet/>
      <dgm:spPr/>
      <dgm:t>
        <a:bodyPr/>
        <a:lstStyle/>
        <a:p>
          <a:endParaRPr lang="ru-RU"/>
        </a:p>
      </dgm:t>
    </dgm:pt>
    <dgm:pt modelId="{F74FBC84-1F66-4086-A58C-D8DE7AE3DF13}">
      <dgm:prSet phldrT="[Текст]"/>
      <dgm:spPr/>
      <dgm:t>
        <a:bodyPr/>
        <a:lstStyle/>
        <a:p>
          <a:r>
            <a:rPr lang="ru-RU" dirty="0" smtClean="0"/>
            <a:t>Махнёвский культурно-досуговый центр – 1 учреждение (13 филиалов)</a:t>
          </a:r>
          <a:endParaRPr lang="ru-RU" dirty="0"/>
        </a:p>
      </dgm:t>
    </dgm:pt>
    <dgm:pt modelId="{19598DEB-48BC-4682-A728-1747F7B31453}" type="parTrans" cxnId="{F5DA67ED-646F-4F1A-8576-D20E49ABEF36}">
      <dgm:prSet/>
      <dgm:spPr/>
      <dgm:t>
        <a:bodyPr/>
        <a:lstStyle/>
        <a:p>
          <a:endParaRPr lang="ru-RU"/>
        </a:p>
      </dgm:t>
    </dgm:pt>
    <dgm:pt modelId="{5194453A-8C25-44A2-8B68-20A1A3A71A49}" type="sibTrans" cxnId="{F5DA67ED-646F-4F1A-8576-D20E49ABEF36}">
      <dgm:prSet/>
      <dgm:spPr/>
      <dgm:t>
        <a:bodyPr/>
        <a:lstStyle/>
        <a:p>
          <a:endParaRPr lang="ru-RU"/>
        </a:p>
      </dgm:t>
    </dgm:pt>
    <dgm:pt modelId="{37C14DF6-744B-40AA-9FD8-68A21496CF0E}">
      <dgm:prSet phldrT="[Текст]"/>
      <dgm:spPr/>
      <dgm:t>
        <a:bodyPr/>
        <a:lstStyle/>
        <a:p>
          <a:r>
            <a:rPr lang="ru-RU" dirty="0" smtClean="0"/>
            <a:t>Мугайский музейно-туристский  комплекс – 1 учреждение</a:t>
          </a:r>
          <a:endParaRPr lang="ru-RU" dirty="0"/>
        </a:p>
      </dgm:t>
    </dgm:pt>
    <dgm:pt modelId="{AEB04F3B-0F99-46C6-BC22-74546D87972C}" type="parTrans" cxnId="{E1EA59A9-1936-4978-AE98-882A76F10396}">
      <dgm:prSet/>
      <dgm:spPr/>
      <dgm:t>
        <a:bodyPr/>
        <a:lstStyle/>
        <a:p>
          <a:endParaRPr lang="ru-RU"/>
        </a:p>
      </dgm:t>
    </dgm:pt>
    <dgm:pt modelId="{D3BF9018-64F0-4EC3-8C9B-4CCDD539ED8C}" type="sibTrans" cxnId="{E1EA59A9-1936-4978-AE98-882A76F10396}">
      <dgm:prSet/>
      <dgm:spPr/>
      <dgm:t>
        <a:bodyPr/>
        <a:lstStyle/>
        <a:p>
          <a:endParaRPr lang="ru-RU"/>
        </a:p>
      </dgm:t>
    </dgm:pt>
    <dgm:pt modelId="{85758BF2-D538-41CC-A1EC-7597C0E079AF}">
      <dgm:prSet phldrT="[Текст]"/>
      <dgm:spPr/>
      <dgm:t>
        <a:bodyPr/>
        <a:lstStyle/>
        <a:p>
          <a:endParaRPr lang="ru-RU" dirty="0"/>
        </a:p>
      </dgm:t>
    </dgm:pt>
    <dgm:pt modelId="{EC34C04C-EC85-4D9C-95A5-8544EA519376}" type="parTrans" cxnId="{555A5335-004A-4BA4-977D-2ACBA3D94994}">
      <dgm:prSet/>
      <dgm:spPr/>
      <dgm:t>
        <a:bodyPr/>
        <a:lstStyle/>
        <a:p>
          <a:endParaRPr lang="ru-RU"/>
        </a:p>
      </dgm:t>
    </dgm:pt>
    <dgm:pt modelId="{B61BAF3B-7DB4-4FDC-AC0E-0D546D792664}" type="sibTrans" cxnId="{555A5335-004A-4BA4-977D-2ACBA3D94994}">
      <dgm:prSet/>
      <dgm:spPr/>
      <dgm:t>
        <a:bodyPr/>
        <a:lstStyle/>
        <a:p>
          <a:endParaRPr lang="ru-RU"/>
        </a:p>
      </dgm:t>
    </dgm:pt>
    <dgm:pt modelId="{004643B5-23F5-4259-AF49-32AA8F0572F4}" type="pres">
      <dgm:prSet presAssocID="{4A0F4891-C8BE-4201-9CB7-4A6F55D2458C}" presName="cycle" presStyleCnt="0">
        <dgm:presLayoutVars>
          <dgm:chMax val="1"/>
          <dgm:dir/>
          <dgm:animLvl val="ctr"/>
          <dgm:resizeHandles val="exact"/>
        </dgm:presLayoutVars>
      </dgm:prSet>
      <dgm:spPr/>
      <dgm:t>
        <a:bodyPr/>
        <a:lstStyle/>
        <a:p>
          <a:endParaRPr lang="ru-RU"/>
        </a:p>
      </dgm:t>
    </dgm:pt>
    <dgm:pt modelId="{6621B629-BF14-4DF2-9A70-3EBBA9BF5966}" type="pres">
      <dgm:prSet presAssocID="{13AC7651-5D53-474A-A67C-77B03DA60E96}" presName="centerShape" presStyleLbl="node0" presStyleIdx="0" presStyleCnt="1"/>
      <dgm:spPr/>
      <dgm:t>
        <a:bodyPr/>
        <a:lstStyle/>
        <a:p>
          <a:endParaRPr lang="ru-RU"/>
        </a:p>
      </dgm:t>
    </dgm:pt>
    <dgm:pt modelId="{EE28DD6E-8A96-4670-8AAB-721DFE66170C}" type="pres">
      <dgm:prSet presAssocID="{19598DEB-48BC-4682-A728-1747F7B31453}" presName="parTrans" presStyleLbl="bgSibTrans2D1" presStyleIdx="0" presStyleCnt="2"/>
      <dgm:spPr/>
      <dgm:t>
        <a:bodyPr/>
        <a:lstStyle/>
        <a:p>
          <a:endParaRPr lang="ru-RU"/>
        </a:p>
      </dgm:t>
    </dgm:pt>
    <dgm:pt modelId="{64DF645B-ADF5-4927-9F61-6F32F2B7B1B0}" type="pres">
      <dgm:prSet presAssocID="{F74FBC84-1F66-4086-A58C-D8DE7AE3DF13}" presName="node" presStyleLbl="node1" presStyleIdx="0" presStyleCnt="2">
        <dgm:presLayoutVars>
          <dgm:bulletEnabled val="1"/>
        </dgm:presLayoutVars>
      </dgm:prSet>
      <dgm:spPr/>
      <dgm:t>
        <a:bodyPr/>
        <a:lstStyle/>
        <a:p>
          <a:endParaRPr lang="ru-RU"/>
        </a:p>
      </dgm:t>
    </dgm:pt>
    <dgm:pt modelId="{F0F5B55F-D929-430B-814B-22E5137E9AED}" type="pres">
      <dgm:prSet presAssocID="{AEB04F3B-0F99-46C6-BC22-74546D87972C}" presName="parTrans" presStyleLbl="bgSibTrans2D1" presStyleIdx="1" presStyleCnt="2"/>
      <dgm:spPr/>
      <dgm:t>
        <a:bodyPr/>
        <a:lstStyle/>
        <a:p>
          <a:endParaRPr lang="ru-RU"/>
        </a:p>
      </dgm:t>
    </dgm:pt>
    <dgm:pt modelId="{C8DF006F-9F3D-4DBD-BE02-8440C7ACBE92}" type="pres">
      <dgm:prSet presAssocID="{37C14DF6-744B-40AA-9FD8-68A21496CF0E}" presName="node" presStyleLbl="node1" presStyleIdx="1" presStyleCnt="2">
        <dgm:presLayoutVars>
          <dgm:bulletEnabled val="1"/>
        </dgm:presLayoutVars>
      </dgm:prSet>
      <dgm:spPr/>
      <dgm:t>
        <a:bodyPr/>
        <a:lstStyle/>
        <a:p>
          <a:endParaRPr lang="ru-RU"/>
        </a:p>
      </dgm:t>
    </dgm:pt>
  </dgm:ptLst>
  <dgm:cxnLst>
    <dgm:cxn modelId="{DFF1F1B2-2F73-4615-8D6C-8BAE235C5049}" type="presOf" srcId="{F74FBC84-1F66-4086-A58C-D8DE7AE3DF13}" destId="{64DF645B-ADF5-4927-9F61-6F32F2B7B1B0}" srcOrd="0" destOrd="0" presId="urn:microsoft.com/office/officeart/2005/8/layout/radial4"/>
    <dgm:cxn modelId="{D6C6F371-BE8D-4134-8420-454A9F4CA4BB}" type="presOf" srcId="{19598DEB-48BC-4682-A728-1747F7B31453}" destId="{EE28DD6E-8A96-4670-8AAB-721DFE66170C}" srcOrd="0" destOrd="0" presId="urn:microsoft.com/office/officeart/2005/8/layout/radial4"/>
    <dgm:cxn modelId="{F5DA67ED-646F-4F1A-8576-D20E49ABEF36}" srcId="{13AC7651-5D53-474A-A67C-77B03DA60E96}" destId="{F74FBC84-1F66-4086-A58C-D8DE7AE3DF13}" srcOrd="0" destOrd="0" parTransId="{19598DEB-48BC-4682-A728-1747F7B31453}" sibTransId="{5194453A-8C25-44A2-8B68-20A1A3A71A49}"/>
    <dgm:cxn modelId="{E1EA59A9-1936-4978-AE98-882A76F10396}" srcId="{13AC7651-5D53-474A-A67C-77B03DA60E96}" destId="{37C14DF6-744B-40AA-9FD8-68A21496CF0E}" srcOrd="1" destOrd="0" parTransId="{AEB04F3B-0F99-46C6-BC22-74546D87972C}" sibTransId="{D3BF9018-64F0-4EC3-8C9B-4CCDD539ED8C}"/>
    <dgm:cxn modelId="{DE5F2001-149E-444C-B8DA-F47CAA976DF3}" type="presOf" srcId="{37C14DF6-744B-40AA-9FD8-68A21496CF0E}" destId="{C8DF006F-9F3D-4DBD-BE02-8440C7ACBE92}" srcOrd="0" destOrd="0" presId="urn:microsoft.com/office/officeart/2005/8/layout/radial4"/>
    <dgm:cxn modelId="{602689B5-57D4-4DE2-8097-B0E6272B7A95}" type="presOf" srcId="{4A0F4891-C8BE-4201-9CB7-4A6F55D2458C}" destId="{004643B5-23F5-4259-AF49-32AA8F0572F4}" srcOrd="0" destOrd="0" presId="urn:microsoft.com/office/officeart/2005/8/layout/radial4"/>
    <dgm:cxn modelId="{3443B372-E60E-4049-B04E-B56118C6CFB3}" srcId="{4A0F4891-C8BE-4201-9CB7-4A6F55D2458C}" destId="{13AC7651-5D53-474A-A67C-77B03DA60E96}" srcOrd="0" destOrd="0" parTransId="{BE341126-24BE-4973-B5A1-71473E740F07}" sibTransId="{AB4E4384-DABE-496A-9561-13FA74A29471}"/>
    <dgm:cxn modelId="{555A5335-004A-4BA4-977D-2ACBA3D94994}" srcId="{4A0F4891-C8BE-4201-9CB7-4A6F55D2458C}" destId="{85758BF2-D538-41CC-A1EC-7597C0E079AF}" srcOrd="1" destOrd="0" parTransId="{EC34C04C-EC85-4D9C-95A5-8544EA519376}" sibTransId="{B61BAF3B-7DB4-4FDC-AC0E-0D546D792664}"/>
    <dgm:cxn modelId="{2DC8328F-ED6B-45D7-9ADB-090863200067}" type="presOf" srcId="{13AC7651-5D53-474A-A67C-77B03DA60E96}" destId="{6621B629-BF14-4DF2-9A70-3EBBA9BF5966}" srcOrd="0" destOrd="0" presId="urn:microsoft.com/office/officeart/2005/8/layout/radial4"/>
    <dgm:cxn modelId="{C258A720-3AD7-40A3-9943-23CB10954A98}" type="presOf" srcId="{AEB04F3B-0F99-46C6-BC22-74546D87972C}" destId="{F0F5B55F-D929-430B-814B-22E5137E9AED}" srcOrd="0" destOrd="0" presId="urn:microsoft.com/office/officeart/2005/8/layout/radial4"/>
    <dgm:cxn modelId="{A2409A17-5FF4-4C7E-A95F-4C2C377A9100}" type="presParOf" srcId="{004643B5-23F5-4259-AF49-32AA8F0572F4}" destId="{6621B629-BF14-4DF2-9A70-3EBBA9BF5966}" srcOrd="0" destOrd="0" presId="urn:microsoft.com/office/officeart/2005/8/layout/radial4"/>
    <dgm:cxn modelId="{4B6EB953-27A5-401B-8809-1CEC73F27A22}" type="presParOf" srcId="{004643B5-23F5-4259-AF49-32AA8F0572F4}" destId="{EE28DD6E-8A96-4670-8AAB-721DFE66170C}" srcOrd="1" destOrd="0" presId="urn:microsoft.com/office/officeart/2005/8/layout/radial4"/>
    <dgm:cxn modelId="{8AEF9967-9C05-4CD9-BE17-14334E076033}" type="presParOf" srcId="{004643B5-23F5-4259-AF49-32AA8F0572F4}" destId="{64DF645B-ADF5-4927-9F61-6F32F2B7B1B0}" srcOrd="2" destOrd="0" presId="urn:microsoft.com/office/officeart/2005/8/layout/radial4"/>
    <dgm:cxn modelId="{732F3118-BFA5-4C5F-BB18-021D71AC705D}" type="presParOf" srcId="{004643B5-23F5-4259-AF49-32AA8F0572F4}" destId="{F0F5B55F-D929-430B-814B-22E5137E9AED}" srcOrd="3" destOrd="0" presId="urn:microsoft.com/office/officeart/2005/8/layout/radial4"/>
    <dgm:cxn modelId="{0103D528-3AE0-491D-9970-A6E6961C7305}" type="presParOf" srcId="{004643B5-23F5-4259-AF49-32AA8F0572F4}" destId="{C8DF006F-9F3D-4DBD-BE02-8440C7ACBE92}" srcOrd="4" destOrd="0" presId="urn:microsoft.com/office/officeart/2005/8/layout/radial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6A47BDC1-F047-4132-BEFA-DE09217D0E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42DCDCB-7B11-41FB-9ED4-A1080B325C9E}">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dirty="0" smtClean="0">
              <a:solidFill>
                <a:schemeClr val="accent1">
                  <a:lumMod val="50000"/>
                </a:schemeClr>
              </a:solidFill>
            </a:rPr>
            <a:t>Социальная</a:t>
          </a:r>
          <a:r>
            <a:rPr lang="ru-RU" b="1" dirty="0" smtClean="0"/>
            <a:t> </a:t>
          </a:r>
          <a:r>
            <a:rPr lang="ru-RU" b="1" dirty="0" smtClean="0">
              <a:solidFill>
                <a:schemeClr val="accent1">
                  <a:lumMod val="50000"/>
                </a:schemeClr>
              </a:solidFill>
            </a:rPr>
            <a:t>политика</a:t>
          </a:r>
          <a:endParaRPr lang="ru-RU" b="1" dirty="0">
            <a:solidFill>
              <a:schemeClr val="accent1">
                <a:lumMod val="50000"/>
              </a:schemeClr>
            </a:solidFill>
          </a:endParaRPr>
        </a:p>
      </dgm:t>
    </dgm:pt>
    <dgm:pt modelId="{A52586F1-F77D-47A2-B428-2CC2AD7E95BC}" type="parTrans" cxnId="{D0AEA582-6757-4A0A-AA0C-B643A6DAF4F6}">
      <dgm:prSet/>
      <dgm:spPr/>
      <dgm:t>
        <a:bodyPr/>
        <a:lstStyle/>
        <a:p>
          <a:endParaRPr lang="ru-RU"/>
        </a:p>
      </dgm:t>
    </dgm:pt>
    <dgm:pt modelId="{54B98370-3E07-4D46-B6C1-D7C9F7FB73A0}" type="sibTrans" cxnId="{D0AEA582-6757-4A0A-AA0C-B643A6DAF4F6}">
      <dgm:prSet/>
      <dgm:spPr/>
      <dgm:t>
        <a:bodyPr/>
        <a:lstStyle/>
        <a:p>
          <a:endParaRPr lang="ru-RU"/>
        </a:p>
      </dgm:t>
    </dgm:pt>
    <dgm:pt modelId="{5E69E753-4818-4875-A74C-2A91603A55F0}" type="pres">
      <dgm:prSet presAssocID="{6A47BDC1-F047-4132-BEFA-DE09217D0EA6}" presName="linear" presStyleCnt="0">
        <dgm:presLayoutVars>
          <dgm:animLvl val="lvl"/>
          <dgm:resizeHandles val="exact"/>
        </dgm:presLayoutVars>
      </dgm:prSet>
      <dgm:spPr/>
      <dgm:t>
        <a:bodyPr/>
        <a:lstStyle/>
        <a:p>
          <a:endParaRPr lang="ru-RU"/>
        </a:p>
      </dgm:t>
    </dgm:pt>
    <dgm:pt modelId="{84817726-3D13-4BC6-B368-5BE3B1C89E90}" type="pres">
      <dgm:prSet presAssocID="{042DCDCB-7B11-41FB-9ED4-A1080B325C9E}" presName="parentText" presStyleLbl="node1" presStyleIdx="0" presStyleCnt="1">
        <dgm:presLayoutVars>
          <dgm:chMax val="0"/>
          <dgm:bulletEnabled val="1"/>
        </dgm:presLayoutVars>
      </dgm:prSet>
      <dgm:spPr/>
      <dgm:t>
        <a:bodyPr/>
        <a:lstStyle/>
        <a:p>
          <a:endParaRPr lang="ru-RU"/>
        </a:p>
      </dgm:t>
    </dgm:pt>
  </dgm:ptLst>
  <dgm:cxnLst>
    <dgm:cxn modelId="{C15C825B-63A5-4824-9DBA-0165C19542B9}" type="presOf" srcId="{6A47BDC1-F047-4132-BEFA-DE09217D0EA6}" destId="{5E69E753-4818-4875-A74C-2A91603A55F0}" srcOrd="0" destOrd="0" presId="urn:microsoft.com/office/officeart/2005/8/layout/vList2"/>
    <dgm:cxn modelId="{D0AEA582-6757-4A0A-AA0C-B643A6DAF4F6}" srcId="{6A47BDC1-F047-4132-BEFA-DE09217D0EA6}" destId="{042DCDCB-7B11-41FB-9ED4-A1080B325C9E}" srcOrd="0" destOrd="0" parTransId="{A52586F1-F77D-47A2-B428-2CC2AD7E95BC}" sibTransId="{54B98370-3E07-4D46-B6C1-D7C9F7FB73A0}"/>
    <dgm:cxn modelId="{0DD90242-C63E-4B45-8E9E-9EC69F7EBFB2}" type="presOf" srcId="{042DCDCB-7B11-41FB-9ED4-A1080B325C9E}" destId="{84817726-3D13-4BC6-B368-5BE3B1C89E90}" srcOrd="0" destOrd="0" presId="urn:microsoft.com/office/officeart/2005/8/layout/vList2"/>
    <dgm:cxn modelId="{2514CFF4-BCE8-4B67-8D9A-D2F365E2F665}" type="presParOf" srcId="{5E69E753-4818-4875-A74C-2A91603A55F0}" destId="{84817726-3D13-4BC6-B368-5BE3B1C89E9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BAB85F52-0878-40E3-B7F6-CD46A445A914}" type="doc">
      <dgm:prSet loTypeId="urn:microsoft.com/office/officeart/2005/8/layout/radial4" loCatId="relationship" qsTypeId="urn:microsoft.com/office/officeart/2005/8/quickstyle/3d1" qsCatId="3D" csTypeId="urn:microsoft.com/office/officeart/2005/8/colors/accent1_4" csCatId="accent1" phldr="1"/>
      <dgm:spPr/>
      <dgm:t>
        <a:bodyPr/>
        <a:lstStyle/>
        <a:p>
          <a:endParaRPr lang="ru-RU"/>
        </a:p>
      </dgm:t>
    </dgm:pt>
    <dgm:pt modelId="{D1E916F8-71DF-4E81-8F8A-3F41B19E0681}">
      <dgm:prSet phldrT="[Текст]"/>
      <dgm:spPr/>
      <dgm:t>
        <a:bodyPr/>
        <a:lstStyle/>
        <a:p>
          <a:r>
            <a:rPr lang="ru-RU" dirty="0" smtClean="0"/>
            <a:t>Социальная политика</a:t>
          </a:r>
          <a:endParaRPr lang="ru-RU" dirty="0"/>
        </a:p>
      </dgm:t>
    </dgm:pt>
    <dgm:pt modelId="{D2DB86CE-1F76-4466-B413-153D3F83D9E2}" type="parTrans" cxnId="{D9D5E113-BBF2-420D-9947-1CF15EA8726F}">
      <dgm:prSet/>
      <dgm:spPr/>
      <dgm:t>
        <a:bodyPr/>
        <a:lstStyle/>
        <a:p>
          <a:endParaRPr lang="ru-RU"/>
        </a:p>
      </dgm:t>
    </dgm:pt>
    <dgm:pt modelId="{B7D054C0-F1D5-4703-82DD-8DB435DC5750}" type="sibTrans" cxnId="{D9D5E113-BBF2-420D-9947-1CF15EA8726F}">
      <dgm:prSet/>
      <dgm:spPr/>
      <dgm:t>
        <a:bodyPr/>
        <a:lstStyle/>
        <a:p>
          <a:endParaRPr lang="ru-RU"/>
        </a:p>
      </dgm:t>
    </dgm:pt>
    <dgm:pt modelId="{CCC121E0-87BE-4FF4-BA0B-BFD28D0101F3}">
      <dgm:prSet phldrT="[Текст]"/>
      <dgm:spPr/>
      <dgm:t>
        <a:bodyPr/>
        <a:lstStyle/>
        <a:p>
          <a:r>
            <a:rPr lang="ru-RU" dirty="0" smtClean="0"/>
            <a:t>Доплаты к пенсии муниципальных служащих </a:t>
          </a:r>
        </a:p>
        <a:p>
          <a:r>
            <a:rPr lang="ru-RU" dirty="0" smtClean="0"/>
            <a:t>1 206,3 тыс. руб.</a:t>
          </a:r>
        </a:p>
        <a:p>
          <a:endParaRPr lang="ru-RU" dirty="0"/>
        </a:p>
      </dgm:t>
    </dgm:pt>
    <dgm:pt modelId="{B0D9BAA7-61CF-4172-AF43-C1AE7A7AB591}" type="parTrans" cxnId="{29DDE66D-A0F0-49F3-9DAF-C38C15A4CE84}">
      <dgm:prSet/>
      <dgm:spPr/>
      <dgm:t>
        <a:bodyPr/>
        <a:lstStyle/>
        <a:p>
          <a:endParaRPr lang="ru-RU"/>
        </a:p>
      </dgm:t>
    </dgm:pt>
    <dgm:pt modelId="{53B69F82-20AB-4AE2-826F-BB8CA71C7A70}" type="sibTrans" cxnId="{29DDE66D-A0F0-49F3-9DAF-C38C15A4CE84}">
      <dgm:prSet/>
      <dgm:spPr/>
      <dgm:t>
        <a:bodyPr/>
        <a:lstStyle/>
        <a:p>
          <a:endParaRPr lang="ru-RU"/>
        </a:p>
      </dgm:t>
    </dgm:pt>
    <dgm:pt modelId="{3AD8F2B2-C0B3-4362-BEF0-1704E8A982D0}">
      <dgm:prSet phldrT="[Текст]"/>
      <dgm:spPr/>
      <dgm:t>
        <a:bodyPr/>
        <a:lstStyle/>
        <a:p>
          <a:r>
            <a:rPr lang="ru-RU" dirty="0" smtClean="0"/>
            <a:t>Предоставление гражданам субсидий на оплату жилого помещения и коммунальных услуг – 4 580,1 тыс. руб.</a:t>
          </a:r>
          <a:endParaRPr lang="ru-RU" dirty="0"/>
        </a:p>
      </dgm:t>
    </dgm:pt>
    <dgm:pt modelId="{FDEFA4DC-FA44-48B6-83B3-4A73EF27AEA2}" type="parTrans" cxnId="{D552CDA1-3830-4B95-9006-6219E335B23D}">
      <dgm:prSet/>
      <dgm:spPr/>
      <dgm:t>
        <a:bodyPr/>
        <a:lstStyle/>
        <a:p>
          <a:endParaRPr lang="ru-RU"/>
        </a:p>
      </dgm:t>
    </dgm:pt>
    <dgm:pt modelId="{88219C3E-F1A1-44E7-B03C-3203C5C58220}" type="sibTrans" cxnId="{D552CDA1-3830-4B95-9006-6219E335B23D}">
      <dgm:prSet/>
      <dgm:spPr/>
      <dgm:t>
        <a:bodyPr/>
        <a:lstStyle/>
        <a:p>
          <a:endParaRPr lang="ru-RU"/>
        </a:p>
      </dgm:t>
    </dgm:pt>
    <dgm:pt modelId="{6DA84EED-1F71-4766-9D58-241B25CE7920}">
      <dgm:prSet phldrT="[Текст]"/>
      <dgm:spPr/>
      <dgm:t>
        <a:bodyPr/>
        <a:lstStyle/>
        <a:p>
          <a:r>
            <a:rPr lang="ru-RU" dirty="0" smtClean="0"/>
            <a:t>Предоставление отдельным категориям граждан компенсаций расходов на оплату жилого помещения и коммунальных услуг – 13 593,8 тыс.руб.</a:t>
          </a:r>
          <a:endParaRPr lang="ru-RU" dirty="0"/>
        </a:p>
      </dgm:t>
    </dgm:pt>
    <dgm:pt modelId="{6A0F7138-DA9F-4A41-ACC7-B8B7B6758078}" type="parTrans" cxnId="{01FCF4EC-FC0E-4069-90D7-49EE41AC3E4B}">
      <dgm:prSet/>
      <dgm:spPr/>
      <dgm:t>
        <a:bodyPr/>
        <a:lstStyle/>
        <a:p>
          <a:endParaRPr lang="ru-RU"/>
        </a:p>
      </dgm:t>
    </dgm:pt>
    <dgm:pt modelId="{FB2B5E42-E51B-4943-B553-D6D389D32D57}" type="sibTrans" cxnId="{01FCF4EC-FC0E-4069-90D7-49EE41AC3E4B}">
      <dgm:prSet/>
      <dgm:spPr/>
      <dgm:t>
        <a:bodyPr/>
        <a:lstStyle/>
        <a:p>
          <a:endParaRPr lang="ru-RU"/>
        </a:p>
      </dgm:t>
    </dgm:pt>
    <dgm:pt modelId="{1528F866-A4E8-481F-921B-520B850A725B}">
      <dgm:prSet phldrT="[Текст]"/>
      <dgm:spPr/>
      <dgm:t>
        <a:bodyPr/>
        <a:lstStyle/>
        <a:p>
          <a:r>
            <a:rPr lang="ru-RU" dirty="0" smtClean="0"/>
            <a:t>«Дополнительные меры социальной поддержки населению Махнёвского муниципального образования  - 42,4 тыс. руб.</a:t>
          </a:r>
          <a:endParaRPr lang="ru-RU" dirty="0"/>
        </a:p>
      </dgm:t>
    </dgm:pt>
    <dgm:pt modelId="{FA39B091-1735-4B21-98A4-CA7F09855465}" type="parTrans" cxnId="{62CD27F7-6503-436A-8005-9CF948694824}">
      <dgm:prSet/>
      <dgm:spPr/>
      <dgm:t>
        <a:bodyPr/>
        <a:lstStyle/>
        <a:p>
          <a:endParaRPr lang="ru-RU"/>
        </a:p>
      </dgm:t>
    </dgm:pt>
    <dgm:pt modelId="{82CD560D-6F4B-4094-899F-8D70E3C2C5A4}" type="sibTrans" cxnId="{62CD27F7-6503-436A-8005-9CF948694824}">
      <dgm:prSet/>
      <dgm:spPr/>
      <dgm:t>
        <a:bodyPr/>
        <a:lstStyle/>
        <a:p>
          <a:endParaRPr lang="ru-RU"/>
        </a:p>
      </dgm:t>
    </dgm:pt>
    <dgm:pt modelId="{C4FB1B0E-64EF-4E21-AF13-4187F97A3619}">
      <dgm:prSet phldrT="[Текст]"/>
      <dgm:spPr/>
      <dgm:t>
        <a:bodyPr/>
        <a:lstStyle/>
        <a:p>
          <a:r>
            <a:rPr lang="ru-RU" dirty="0" smtClean="0"/>
            <a:t>Субсидии организациям железнодорожного транспорта -  МУП «Алапаевская узкоколейная железная дорога»  на возмещение недополученных доходов по предоставлению льгот отдельным категориям граждан  15,6 тыс. руб.</a:t>
          </a:r>
          <a:endParaRPr lang="ru-RU" dirty="0"/>
        </a:p>
      </dgm:t>
    </dgm:pt>
    <dgm:pt modelId="{1DB2E33B-2CD3-4442-9430-577F6244D79A}" type="parTrans" cxnId="{78E8B560-1416-4587-AD91-410A75FEE94F}">
      <dgm:prSet/>
      <dgm:spPr/>
      <dgm:t>
        <a:bodyPr/>
        <a:lstStyle/>
        <a:p>
          <a:endParaRPr lang="ru-RU"/>
        </a:p>
      </dgm:t>
    </dgm:pt>
    <dgm:pt modelId="{4FC39EC1-CB2A-489E-A03B-EB32136AF26C}" type="sibTrans" cxnId="{78E8B560-1416-4587-AD91-410A75FEE94F}">
      <dgm:prSet/>
      <dgm:spPr/>
      <dgm:t>
        <a:bodyPr/>
        <a:lstStyle/>
        <a:p>
          <a:endParaRPr lang="ru-RU"/>
        </a:p>
      </dgm:t>
    </dgm:pt>
    <dgm:pt modelId="{EA03C7B3-2B08-4F36-97B3-D3301F83677C}">
      <dgm:prSet/>
      <dgm:spPr/>
      <dgm:t>
        <a:bodyPr/>
        <a:lstStyle/>
        <a:p>
          <a:r>
            <a:rPr lang="ru-RU" dirty="0" smtClean="0"/>
            <a:t>Оплата жилищно-коммунальных услуг отдельным категориям граждан – 2 353,0 тыс. руб.</a:t>
          </a:r>
          <a:endParaRPr lang="ru-RU" dirty="0"/>
        </a:p>
      </dgm:t>
    </dgm:pt>
    <dgm:pt modelId="{C95FAC2D-D2C6-4409-A93E-F3719B57D7E4}" type="parTrans" cxnId="{C45306F0-641D-4BB2-ACDA-07523C960490}">
      <dgm:prSet/>
      <dgm:spPr/>
      <dgm:t>
        <a:bodyPr/>
        <a:lstStyle/>
        <a:p>
          <a:endParaRPr lang="ru-RU"/>
        </a:p>
      </dgm:t>
    </dgm:pt>
    <dgm:pt modelId="{AD108206-BD24-4CF1-B536-9748C49ED1A3}" type="sibTrans" cxnId="{C45306F0-641D-4BB2-ACDA-07523C960490}">
      <dgm:prSet/>
      <dgm:spPr/>
      <dgm:t>
        <a:bodyPr/>
        <a:lstStyle/>
        <a:p>
          <a:endParaRPr lang="ru-RU"/>
        </a:p>
      </dgm:t>
    </dgm:pt>
    <dgm:pt modelId="{BF931DEB-C3AF-4A94-98BD-2908D165EDE6}" type="pres">
      <dgm:prSet presAssocID="{BAB85F52-0878-40E3-B7F6-CD46A445A914}" presName="cycle" presStyleCnt="0">
        <dgm:presLayoutVars>
          <dgm:chMax val="1"/>
          <dgm:dir/>
          <dgm:animLvl val="ctr"/>
          <dgm:resizeHandles val="exact"/>
        </dgm:presLayoutVars>
      </dgm:prSet>
      <dgm:spPr/>
      <dgm:t>
        <a:bodyPr/>
        <a:lstStyle/>
        <a:p>
          <a:endParaRPr lang="ru-RU"/>
        </a:p>
      </dgm:t>
    </dgm:pt>
    <dgm:pt modelId="{CC1960DA-D579-4487-ABB9-57DCEE5A07D9}" type="pres">
      <dgm:prSet presAssocID="{D1E916F8-71DF-4E81-8F8A-3F41B19E0681}" presName="centerShape" presStyleLbl="node0" presStyleIdx="0" presStyleCnt="1"/>
      <dgm:spPr/>
      <dgm:t>
        <a:bodyPr/>
        <a:lstStyle/>
        <a:p>
          <a:endParaRPr lang="ru-RU"/>
        </a:p>
      </dgm:t>
    </dgm:pt>
    <dgm:pt modelId="{7F607B47-E8F5-4E63-9283-A9FF3BB2A08F}" type="pres">
      <dgm:prSet presAssocID="{B0D9BAA7-61CF-4172-AF43-C1AE7A7AB591}" presName="parTrans" presStyleLbl="bgSibTrans2D1" presStyleIdx="0" presStyleCnt="6"/>
      <dgm:spPr/>
      <dgm:t>
        <a:bodyPr/>
        <a:lstStyle/>
        <a:p>
          <a:endParaRPr lang="ru-RU"/>
        </a:p>
      </dgm:t>
    </dgm:pt>
    <dgm:pt modelId="{2FBAE1E3-F561-43CC-A4A1-A57282276F12}" type="pres">
      <dgm:prSet presAssocID="{CCC121E0-87BE-4FF4-BA0B-BFD28D0101F3}" presName="node" presStyleLbl="node1" presStyleIdx="0" presStyleCnt="6">
        <dgm:presLayoutVars>
          <dgm:bulletEnabled val="1"/>
        </dgm:presLayoutVars>
      </dgm:prSet>
      <dgm:spPr/>
      <dgm:t>
        <a:bodyPr/>
        <a:lstStyle/>
        <a:p>
          <a:endParaRPr lang="ru-RU"/>
        </a:p>
      </dgm:t>
    </dgm:pt>
    <dgm:pt modelId="{D7C7ECAD-05C9-4C6F-ACD7-E40CD2CE75BC}" type="pres">
      <dgm:prSet presAssocID="{FDEFA4DC-FA44-48B6-83B3-4A73EF27AEA2}" presName="parTrans" presStyleLbl="bgSibTrans2D1" presStyleIdx="1" presStyleCnt="6"/>
      <dgm:spPr/>
      <dgm:t>
        <a:bodyPr/>
        <a:lstStyle/>
        <a:p>
          <a:endParaRPr lang="ru-RU"/>
        </a:p>
      </dgm:t>
    </dgm:pt>
    <dgm:pt modelId="{E943F1B6-3496-4DB1-A3C2-C99CA49263A7}" type="pres">
      <dgm:prSet presAssocID="{3AD8F2B2-C0B3-4362-BEF0-1704E8A982D0}" presName="node" presStyleLbl="node1" presStyleIdx="1" presStyleCnt="6">
        <dgm:presLayoutVars>
          <dgm:bulletEnabled val="1"/>
        </dgm:presLayoutVars>
      </dgm:prSet>
      <dgm:spPr/>
      <dgm:t>
        <a:bodyPr/>
        <a:lstStyle/>
        <a:p>
          <a:endParaRPr lang="ru-RU"/>
        </a:p>
      </dgm:t>
    </dgm:pt>
    <dgm:pt modelId="{1BD22094-2C9C-41BB-A7E1-449C5F687B2A}" type="pres">
      <dgm:prSet presAssocID="{C95FAC2D-D2C6-4409-A93E-F3719B57D7E4}" presName="parTrans" presStyleLbl="bgSibTrans2D1" presStyleIdx="2" presStyleCnt="6"/>
      <dgm:spPr/>
      <dgm:t>
        <a:bodyPr/>
        <a:lstStyle/>
        <a:p>
          <a:endParaRPr lang="ru-RU"/>
        </a:p>
      </dgm:t>
    </dgm:pt>
    <dgm:pt modelId="{C5F70BB5-0150-41E8-B29C-4C2D5BB2DEA8}" type="pres">
      <dgm:prSet presAssocID="{EA03C7B3-2B08-4F36-97B3-D3301F83677C}" presName="node" presStyleLbl="node1" presStyleIdx="2" presStyleCnt="6">
        <dgm:presLayoutVars>
          <dgm:bulletEnabled val="1"/>
        </dgm:presLayoutVars>
      </dgm:prSet>
      <dgm:spPr/>
      <dgm:t>
        <a:bodyPr/>
        <a:lstStyle/>
        <a:p>
          <a:endParaRPr lang="ru-RU"/>
        </a:p>
      </dgm:t>
    </dgm:pt>
    <dgm:pt modelId="{489CA5ED-300A-4301-A8F1-FBE1F5ADD915}" type="pres">
      <dgm:prSet presAssocID="{6A0F7138-DA9F-4A41-ACC7-B8B7B6758078}" presName="parTrans" presStyleLbl="bgSibTrans2D1" presStyleIdx="3" presStyleCnt="6"/>
      <dgm:spPr/>
      <dgm:t>
        <a:bodyPr/>
        <a:lstStyle/>
        <a:p>
          <a:endParaRPr lang="ru-RU"/>
        </a:p>
      </dgm:t>
    </dgm:pt>
    <dgm:pt modelId="{C3F3CC95-FDAA-4D8A-8E97-4DD005E4DBF1}" type="pres">
      <dgm:prSet presAssocID="{6DA84EED-1F71-4766-9D58-241B25CE7920}" presName="node" presStyleLbl="node1" presStyleIdx="3" presStyleCnt="6">
        <dgm:presLayoutVars>
          <dgm:bulletEnabled val="1"/>
        </dgm:presLayoutVars>
      </dgm:prSet>
      <dgm:spPr/>
      <dgm:t>
        <a:bodyPr/>
        <a:lstStyle/>
        <a:p>
          <a:endParaRPr lang="ru-RU"/>
        </a:p>
      </dgm:t>
    </dgm:pt>
    <dgm:pt modelId="{F00329E2-77FA-4925-95F8-49F6F02BFF20}" type="pres">
      <dgm:prSet presAssocID="{1DB2E33B-2CD3-4442-9430-577F6244D79A}" presName="parTrans" presStyleLbl="bgSibTrans2D1" presStyleIdx="4" presStyleCnt="6"/>
      <dgm:spPr/>
      <dgm:t>
        <a:bodyPr/>
        <a:lstStyle/>
        <a:p>
          <a:endParaRPr lang="ru-RU"/>
        </a:p>
      </dgm:t>
    </dgm:pt>
    <dgm:pt modelId="{E4EA9577-6DD8-4A83-B6E2-AAB40AA3AC1F}" type="pres">
      <dgm:prSet presAssocID="{C4FB1B0E-64EF-4E21-AF13-4187F97A3619}" presName="node" presStyleLbl="node1" presStyleIdx="4" presStyleCnt="6" custScaleX="141035">
        <dgm:presLayoutVars>
          <dgm:bulletEnabled val="1"/>
        </dgm:presLayoutVars>
      </dgm:prSet>
      <dgm:spPr/>
      <dgm:t>
        <a:bodyPr/>
        <a:lstStyle/>
        <a:p>
          <a:endParaRPr lang="ru-RU"/>
        </a:p>
      </dgm:t>
    </dgm:pt>
    <dgm:pt modelId="{AA4E020E-6B01-45BF-A151-A02DE83B6F37}" type="pres">
      <dgm:prSet presAssocID="{FA39B091-1735-4B21-98A4-CA7F09855465}" presName="parTrans" presStyleLbl="bgSibTrans2D1" presStyleIdx="5" presStyleCnt="6"/>
      <dgm:spPr/>
      <dgm:t>
        <a:bodyPr/>
        <a:lstStyle/>
        <a:p>
          <a:endParaRPr lang="ru-RU"/>
        </a:p>
      </dgm:t>
    </dgm:pt>
    <dgm:pt modelId="{B2B38B80-F0BD-4DBF-8A60-C220B64CA9C5}" type="pres">
      <dgm:prSet presAssocID="{1528F866-A4E8-481F-921B-520B850A725B}" presName="node" presStyleLbl="node1" presStyleIdx="5" presStyleCnt="6">
        <dgm:presLayoutVars>
          <dgm:bulletEnabled val="1"/>
        </dgm:presLayoutVars>
      </dgm:prSet>
      <dgm:spPr/>
      <dgm:t>
        <a:bodyPr/>
        <a:lstStyle/>
        <a:p>
          <a:endParaRPr lang="ru-RU"/>
        </a:p>
      </dgm:t>
    </dgm:pt>
  </dgm:ptLst>
  <dgm:cxnLst>
    <dgm:cxn modelId="{78E8B560-1416-4587-AD91-410A75FEE94F}" srcId="{D1E916F8-71DF-4E81-8F8A-3F41B19E0681}" destId="{C4FB1B0E-64EF-4E21-AF13-4187F97A3619}" srcOrd="4" destOrd="0" parTransId="{1DB2E33B-2CD3-4442-9430-577F6244D79A}" sibTransId="{4FC39EC1-CB2A-489E-A03B-EB32136AF26C}"/>
    <dgm:cxn modelId="{B59B915A-EC8D-4F73-8586-6D756A5F01D8}" type="presOf" srcId="{6A0F7138-DA9F-4A41-ACC7-B8B7B6758078}" destId="{489CA5ED-300A-4301-A8F1-FBE1F5ADD915}" srcOrd="0" destOrd="0" presId="urn:microsoft.com/office/officeart/2005/8/layout/radial4"/>
    <dgm:cxn modelId="{D552CDA1-3830-4B95-9006-6219E335B23D}" srcId="{D1E916F8-71DF-4E81-8F8A-3F41B19E0681}" destId="{3AD8F2B2-C0B3-4362-BEF0-1704E8A982D0}" srcOrd="1" destOrd="0" parTransId="{FDEFA4DC-FA44-48B6-83B3-4A73EF27AEA2}" sibTransId="{88219C3E-F1A1-44E7-B03C-3203C5C58220}"/>
    <dgm:cxn modelId="{11E27AAE-85BC-4DBB-89DC-DC15CD9293A1}" type="presOf" srcId="{1DB2E33B-2CD3-4442-9430-577F6244D79A}" destId="{F00329E2-77FA-4925-95F8-49F6F02BFF20}" srcOrd="0" destOrd="0" presId="urn:microsoft.com/office/officeart/2005/8/layout/radial4"/>
    <dgm:cxn modelId="{12986000-8096-4F89-BFD4-FCFA55A28BCA}" type="presOf" srcId="{CCC121E0-87BE-4FF4-BA0B-BFD28D0101F3}" destId="{2FBAE1E3-F561-43CC-A4A1-A57282276F12}" srcOrd="0" destOrd="0" presId="urn:microsoft.com/office/officeart/2005/8/layout/radial4"/>
    <dgm:cxn modelId="{01FCF4EC-FC0E-4069-90D7-49EE41AC3E4B}" srcId="{D1E916F8-71DF-4E81-8F8A-3F41B19E0681}" destId="{6DA84EED-1F71-4766-9D58-241B25CE7920}" srcOrd="3" destOrd="0" parTransId="{6A0F7138-DA9F-4A41-ACC7-B8B7B6758078}" sibTransId="{FB2B5E42-E51B-4943-B553-D6D389D32D57}"/>
    <dgm:cxn modelId="{ECCB6E17-5468-4791-92FC-FD3CAEDE89CA}" type="presOf" srcId="{3AD8F2B2-C0B3-4362-BEF0-1704E8A982D0}" destId="{E943F1B6-3496-4DB1-A3C2-C99CA49263A7}" srcOrd="0" destOrd="0" presId="urn:microsoft.com/office/officeart/2005/8/layout/radial4"/>
    <dgm:cxn modelId="{D9D5E113-BBF2-420D-9947-1CF15EA8726F}" srcId="{BAB85F52-0878-40E3-B7F6-CD46A445A914}" destId="{D1E916F8-71DF-4E81-8F8A-3F41B19E0681}" srcOrd="0" destOrd="0" parTransId="{D2DB86CE-1F76-4466-B413-153D3F83D9E2}" sibTransId="{B7D054C0-F1D5-4703-82DD-8DB435DC5750}"/>
    <dgm:cxn modelId="{C45306F0-641D-4BB2-ACDA-07523C960490}" srcId="{D1E916F8-71DF-4E81-8F8A-3F41B19E0681}" destId="{EA03C7B3-2B08-4F36-97B3-D3301F83677C}" srcOrd="2" destOrd="0" parTransId="{C95FAC2D-D2C6-4409-A93E-F3719B57D7E4}" sibTransId="{AD108206-BD24-4CF1-B536-9748C49ED1A3}"/>
    <dgm:cxn modelId="{D20BEF4B-68FE-4014-BA09-66E6CA032DCA}" type="presOf" srcId="{C95FAC2D-D2C6-4409-A93E-F3719B57D7E4}" destId="{1BD22094-2C9C-41BB-A7E1-449C5F687B2A}" srcOrd="0" destOrd="0" presId="urn:microsoft.com/office/officeart/2005/8/layout/radial4"/>
    <dgm:cxn modelId="{3024A902-88BD-458D-9D5B-986C220DB42D}" type="presOf" srcId="{D1E916F8-71DF-4E81-8F8A-3F41B19E0681}" destId="{CC1960DA-D579-4487-ABB9-57DCEE5A07D9}" srcOrd="0" destOrd="0" presId="urn:microsoft.com/office/officeart/2005/8/layout/radial4"/>
    <dgm:cxn modelId="{1050932B-F980-42C2-9D15-C937E89F5DBE}" type="presOf" srcId="{EA03C7B3-2B08-4F36-97B3-D3301F83677C}" destId="{C5F70BB5-0150-41E8-B29C-4C2D5BB2DEA8}" srcOrd="0" destOrd="0" presId="urn:microsoft.com/office/officeart/2005/8/layout/radial4"/>
    <dgm:cxn modelId="{58747AFE-5151-4330-A192-3077B5CD4EF2}" type="presOf" srcId="{BAB85F52-0878-40E3-B7F6-CD46A445A914}" destId="{BF931DEB-C3AF-4A94-98BD-2908D165EDE6}" srcOrd="0" destOrd="0" presId="urn:microsoft.com/office/officeart/2005/8/layout/radial4"/>
    <dgm:cxn modelId="{392EEBAB-5867-473F-8B4F-3A235FD69F86}" type="presOf" srcId="{6DA84EED-1F71-4766-9D58-241B25CE7920}" destId="{C3F3CC95-FDAA-4D8A-8E97-4DD005E4DBF1}" srcOrd="0" destOrd="0" presId="urn:microsoft.com/office/officeart/2005/8/layout/radial4"/>
    <dgm:cxn modelId="{62CD27F7-6503-436A-8005-9CF948694824}" srcId="{D1E916F8-71DF-4E81-8F8A-3F41B19E0681}" destId="{1528F866-A4E8-481F-921B-520B850A725B}" srcOrd="5" destOrd="0" parTransId="{FA39B091-1735-4B21-98A4-CA7F09855465}" sibTransId="{82CD560D-6F4B-4094-899F-8D70E3C2C5A4}"/>
    <dgm:cxn modelId="{29DDE66D-A0F0-49F3-9DAF-C38C15A4CE84}" srcId="{D1E916F8-71DF-4E81-8F8A-3F41B19E0681}" destId="{CCC121E0-87BE-4FF4-BA0B-BFD28D0101F3}" srcOrd="0" destOrd="0" parTransId="{B0D9BAA7-61CF-4172-AF43-C1AE7A7AB591}" sibTransId="{53B69F82-20AB-4AE2-826F-BB8CA71C7A70}"/>
    <dgm:cxn modelId="{45DEC90E-859D-448C-8977-E881D8671C67}" type="presOf" srcId="{FA39B091-1735-4B21-98A4-CA7F09855465}" destId="{AA4E020E-6B01-45BF-A151-A02DE83B6F37}" srcOrd="0" destOrd="0" presId="urn:microsoft.com/office/officeart/2005/8/layout/radial4"/>
    <dgm:cxn modelId="{0C711542-09C3-4D4B-89E6-BBF2ADAABD59}" type="presOf" srcId="{B0D9BAA7-61CF-4172-AF43-C1AE7A7AB591}" destId="{7F607B47-E8F5-4E63-9283-A9FF3BB2A08F}" srcOrd="0" destOrd="0" presId="urn:microsoft.com/office/officeart/2005/8/layout/radial4"/>
    <dgm:cxn modelId="{BAF62868-D64B-44BA-B664-04CEE8962178}" type="presOf" srcId="{C4FB1B0E-64EF-4E21-AF13-4187F97A3619}" destId="{E4EA9577-6DD8-4A83-B6E2-AAB40AA3AC1F}" srcOrd="0" destOrd="0" presId="urn:microsoft.com/office/officeart/2005/8/layout/radial4"/>
    <dgm:cxn modelId="{1F7D6A52-9FC4-409E-821A-BB2924BA8952}" type="presOf" srcId="{1528F866-A4E8-481F-921B-520B850A725B}" destId="{B2B38B80-F0BD-4DBF-8A60-C220B64CA9C5}" srcOrd="0" destOrd="0" presId="urn:microsoft.com/office/officeart/2005/8/layout/radial4"/>
    <dgm:cxn modelId="{26457EEC-39F3-4F9E-AFFC-5FCBD13476CB}" type="presOf" srcId="{FDEFA4DC-FA44-48B6-83B3-4A73EF27AEA2}" destId="{D7C7ECAD-05C9-4C6F-ACD7-E40CD2CE75BC}" srcOrd="0" destOrd="0" presId="urn:microsoft.com/office/officeart/2005/8/layout/radial4"/>
    <dgm:cxn modelId="{9B5307D5-802D-4A7B-B529-3C1AEE1DBFC2}" type="presParOf" srcId="{BF931DEB-C3AF-4A94-98BD-2908D165EDE6}" destId="{CC1960DA-D579-4487-ABB9-57DCEE5A07D9}" srcOrd="0" destOrd="0" presId="urn:microsoft.com/office/officeart/2005/8/layout/radial4"/>
    <dgm:cxn modelId="{29EACCE2-6410-435F-A66F-631911A805E6}" type="presParOf" srcId="{BF931DEB-C3AF-4A94-98BD-2908D165EDE6}" destId="{7F607B47-E8F5-4E63-9283-A9FF3BB2A08F}" srcOrd="1" destOrd="0" presId="urn:microsoft.com/office/officeart/2005/8/layout/radial4"/>
    <dgm:cxn modelId="{9B5D4A4B-05F7-4DC7-A274-BBBC4EE89448}" type="presParOf" srcId="{BF931DEB-C3AF-4A94-98BD-2908D165EDE6}" destId="{2FBAE1E3-F561-43CC-A4A1-A57282276F12}" srcOrd="2" destOrd="0" presId="urn:microsoft.com/office/officeart/2005/8/layout/radial4"/>
    <dgm:cxn modelId="{2E6AB04A-5764-43B3-AC3B-969E377C5328}" type="presParOf" srcId="{BF931DEB-C3AF-4A94-98BD-2908D165EDE6}" destId="{D7C7ECAD-05C9-4C6F-ACD7-E40CD2CE75BC}" srcOrd="3" destOrd="0" presId="urn:microsoft.com/office/officeart/2005/8/layout/radial4"/>
    <dgm:cxn modelId="{7ACF87C8-3350-4BAB-B044-6226192A51FE}" type="presParOf" srcId="{BF931DEB-C3AF-4A94-98BD-2908D165EDE6}" destId="{E943F1B6-3496-4DB1-A3C2-C99CA49263A7}" srcOrd="4" destOrd="0" presId="urn:microsoft.com/office/officeart/2005/8/layout/radial4"/>
    <dgm:cxn modelId="{348FD1BE-F2D4-4B1C-AA3F-15F7CBF46344}" type="presParOf" srcId="{BF931DEB-C3AF-4A94-98BD-2908D165EDE6}" destId="{1BD22094-2C9C-41BB-A7E1-449C5F687B2A}" srcOrd="5" destOrd="0" presId="urn:microsoft.com/office/officeart/2005/8/layout/radial4"/>
    <dgm:cxn modelId="{6E041955-6B0A-4DFA-B3A9-CEA283F353C4}" type="presParOf" srcId="{BF931DEB-C3AF-4A94-98BD-2908D165EDE6}" destId="{C5F70BB5-0150-41E8-B29C-4C2D5BB2DEA8}" srcOrd="6" destOrd="0" presId="urn:microsoft.com/office/officeart/2005/8/layout/radial4"/>
    <dgm:cxn modelId="{221115E8-3EFC-490F-8D14-2360B7EF7936}" type="presParOf" srcId="{BF931DEB-C3AF-4A94-98BD-2908D165EDE6}" destId="{489CA5ED-300A-4301-A8F1-FBE1F5ADD915}" srcOrd="7" destOrd="0" presId="urn:microsoft.com/office/officeart/2005/8/layout/radial4"/>
    <dgm:cxn modelId="{228CAC36-9AB8-46FD-B006-1BBE51CFA834}" type="presParOf" srcId="{BF931DEB-C3AF-4A94-98BD-2908D165EDE6}" destId="{C3F3CC95-FDAA-4D8A-8E97-4DD005E4DBF1}" srcOrd="8" destOrd="0" presId="urn:microsoft.com/office/officeart/2005/8/layout/radial4"/>
    <dgm:cxn modelId="{ACB8D1EC-7884-4053-BD57-AEF50B32C28A}" type="presParOf" srcId="{BF931DEB-C3AF-4A94-98BD-2908D165EDE6}" destId="{F00329E2-77FA-4925-95F8-49F6F02BFF20}" srcOrd="9" destOrd="0" presId="urn:microsoft.com/office/officeart/2005/8/layout/radial4"/>
    <dgm:cxn modelId="{74C06431-F970-4875-A4CB-156AE7233FF6}" type="presParOf" srcId="{BF931DEB-C3AF-4A94-98BD-2908D165EDE6}" destId="{E4EA9577-6DD8-4A83-B6E2-AAB40AA3AC1F}" srcOrd="10" destOrd="0" presId="urn:microsoft.com/office/officeart/2005/8/layout/radial4"/>
    <dgm:cxn modelId="{21D22282-85E2-45A5-8E1D-D6278F966ACB}" type="presParOf" srcId="{BF931DEB-C3AF-4A94-98BD-2908D165EDE6}" destId="{AA4E020E-6B01-45BF-A151-A02DE83B6F37}" srcOrd="11" destOrd="0" presId="urn:microsoft.com/office/officeart/2005/8/layout/radial4"/>
    <dgm:cxn modelId="{DB417002-A627-4BA1-A146-EDA008C0D0B8}" type="presParOf" srcId="{BF931DEB-C3AF-4A94-98BD-2908D165EDE6}" destId="{B2B38B80-F0BD-4DBF-8A60-C220B64CA9C5}" srcOrd="12"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27F5DC35-530C-4DBE-965E-847A390286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C9E6AF0-0754-40DC-8DBF-E64CF0285E86}">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dirty="0" smtClean="0">
              <a:solidFill>
                <a:schemeClr val="accent1">
                  <a:lumMod val="50000"/>
                </a:schemeClr>
              </a:solidFill>
            </a:rPr>
            <a:t>Физическая культура и спорт</a:t>
          </a:r>
          <a:endParaRPr lang="ru-RU" b="1" dirty="0">
            <a:solidFill>
              <a:schemeClr val="accent1">
                <a:lumMod val="50000"/>
              </a:schemeClr>
            </a:solidFill>
          </a:endParaRPr>
        </a:p>
      </dgm:t>
    </dgm:pt>
    <dgm:pt modelId="{447D3B41-F7E9-4070-9822-56DAC8359605}" type="parTrans" cxnId="{CA3E74C5-ADDA-4D76-86B4-F1841EA7DD50}">
      <dgm:prSet/>
      <dgm:spPr/>
      <dgm:t>
        <a:bodyPr/>
        <a:lstStyle/>
        <a:p>
          <a:endParaRPr lang="ru-RU"/>
        </a:p>
      </dgm:t>
    </dgm:pt>
    <dgm:pt modelId="{A0A126A6-64B2-4E72-AB65-785A85A0DFC4}" type="sibTrans" cxnId="{CA3E74C5-ADDA-4D76-86B4-F1841EA7DD50}">
      <dgm:prSet/>
      <dgm:spPr/>
      <dgm:t>
        <a:bodyPr/>
        <a:lstStyle/>
        <a:p>
          <a:endParaRPr lang="ru-RU"/>
        </a:p>
      </dgm:t>
    </dgm:pt>
    <dgm:pt modelId="{CF1D11C2-9F23-4B12-9930-107CE9F13226}" type="pres">
      <dgm:prSet presAssocID="{27F5DC35-530C-4DBE-965E-847A390286D6}" presName="linear" presStyleCnt="0">
        <dgm:presLayoutVars>
          <dgm:animLvl val="lvl"/>
          <dgm:resizeHandles val="exact"/>
        </dgm:presLayoutVars>
      </dgm:prSet>
      <dgm:spPr/>
      <dgm:t>
        <a:bodyPr/>
        <a:lstStyle/>
        <a:p>
          <a:endParaRPr lang="ru-RU"/>
        </a:p>
      </dgm:t>
    </dgm:pt>
    <dgm:pt modelId="{50DACB82-D6E1-4EE2-AB50-4735E01545E8}" type="pres">
      <dgm:prSet presAssocID="{2C9E6AF0-0754-40DC-8DBF-E64CF0285E86}" presName="parentText" presStyleLbl="node1" presStyleIdx="0" presStyleCnt="1">
        <dgm:presLayoutVars>
          <dgm:chMax val="0"/>
          <dgm:bulletEnabled val="1"/>
        </dgm:presLayoutVars>
      </dgm:prSet>
      <dgm:spPr/>
      <dgm:t>
        <a:bodyPr/>
        <a:lstStyle/>
        <a:p>
          <a:endParaRPr lang="ru-RU"/>
        </a:p>
      </dgm:t>
    </dgm:pt>
  </dgm:ptLst>
  <dgm:cxnLst>
    <dgm:cxn modelId="{CA3E74C5-ADDA-4D76-86B4-F1841EA7DD50}" srcId="{27F5DC35-530C-4DBE-965E-847A390286D6}" destId="{2C9E6AF0-0754-40DC-8DBF-E64CF0285E86}" srcOrd="0" destOrd="0" parTransId="{447D3B41-F7E9-4070-9822-56DAC8359605}" sibTransId="{A0A126A6-64B2-4E72-AB65-785A85A0DFC4}"/>
    <dgm:cxn modelId="{70BF9121-2BB2-44E7-8404-BE79DFDFD819}" type="presOf" srcId="{2C9E6AF0-0754-40DC-8DBF-E64CF0285E86}" destId="{50DACB82-D6E1-4EE2-AB50-4735E01545E8}" srcOrd="0" destOrd="0" presId="urn:microsoft.com/office/officeart/2005/8/layout/vList2"/>
    <dgm:cxn modelId="{59874514-41A5-4CB6-8440-ADF086FBC435}" type="presOf" srcId="{27F5DC35-530C-4DBE-965E-847A390286D6}" destId="{CF1D11C2-9F23-4B12-9930-107CE9F13226}" srcOrd="0" destOrd="0" presId="urn:microsoft.com/office/officeart/2005/8/layout/vList2"/>
    <dgm:cxn modelId="{16BD0D95-2932-4C2B-BF48-25661041193D}" type="presParOf" srcId="{CF1D11C2-9F23-4B12-9930-107CE9F13226}" destId="{50DACB82-D6E1-4EE2-AB50-4735E01545E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8F5AEE07-77E8-454C-916E-5A5D642060EF}" type="doc">
      <dgm:prSet loTypeId="urn:microsoft.com/office/officeart/2005/8/layout/venn3" loCatId="relationship" qsTypeId="urn:microsoft.com/office/officeart/2005/8/quickstyle/3d1" qsCatId="3D" csTypeId="urn:microsoft.com/office/officeart/2005/8/colors/accent1_5" csCatId="accent1" phldr="1"/>
      <dgm:spPr/>
      <dgm:t>
        <a:bodyPr/>
        <a:lstStyle/>
        <a:p>
          <a:endParaRPr lang="ru-RU"/>
        </a:p>
      </dgm:t>
    </dgm:pt>
    <dgm:pt modelId="{E9657635-0A9A-463B-B55B-5B2EBDE87E4E}">
      <dgm:prSet custT="1"/>
      <dgm:spPr/>
      <dgm:t>
        <a:bodyPr/>
        <a:lstStyle/>
        <a:p>
          <a:pPr rtl="0"/>
          <a:r>
            <a:rPr lang="ru-RU" sz="1050" dirty="0" smtClean="0"/>
            <a:t>Деятельность МФСК «Ермак»  в 2013 году охватывала территорию основных населенных пунктов Махнёвского МО: Махнёво, Санкино, Мугай. Измоденово; </a:t>
          </a:r>
          <a:endParaRPr lang="en-US" sz="1050" dirty="0" smtClean="0"/>
        </a:p>
        <a:p>
          <a:pPr rtl="0"/>
          <a:r>
            <a:rPr lang="ru-RU" sz="1050" dirty="0" smtClean="0"/>
            <a:t>на территории которых постоянно действуют 16 физкультурно-спортивных секций со средней численностью участников 15 человек в каждой. Из них в п.г.т.Махнёво функционирует 6 секций со средним количеством участников 20 человек.</a:t>
          </a:r>
          <a:endParaRPr lang="ru-RU" sz="1050" dirty="0"/>
        </a:p>
      </dgm:t>
    </dgm:pt>
    <dgm:pt modelId="{BAE0A323-C469-4F08-8472-BE47F6FB42D9}" type="parTrans" cxnId="{C5BDD40D-50F8-4385-810E-C04B605BEF23}">
      <dgm:prSet/>
      <dgm:spPr/>
      <dgm:t>
        <a:bodyPr/>
        <a:lstStyle/>
        <a:p>
          <a:endParaRPr lang="ru-RU"/>
        </a:p>
      </dgm:t>
    </dgm:pt>
    <dgm:pt modelId="{46850468-862B-49E1-B6C4-D596CD4D29DC}" type="sibTrans" cxnId="{C5BDD40D-50F8-4385-810E-C04B605BEF23}">
      <dgm:prSet/>
      <dgm:spPr/>
      <dgm:t>
        <a:bodyPr/>
        <a:lstStyle/>
        <a:p>
          <a:endParaRPr lang="ru-RU"/>
        </a:p>
      </dgm:t>
    </dgm:pt>
    <dgm:pt modelId="{B4A0B595-F733-47CC-89E2-4F6254CE96CE}">
      <dgm:prSet custT="1"/>
      <dgm:spPr/>
      <dgm:t>
        <a:bodyPr/>
        <a:lstStyle/>
        <a:p>
          <a:pPr rtl="0"/>
          <a:r>
            <a:rPr lang="ru-RU" sz="900" dirty="0" smtClean="0"/>
            <a:t>Махнёвским физкультурно-спортивным комплексом «Ермак» в 2013 году на территории Махнёвского МО проведено 35 физкультурно-спортивных мероприятий по 11 видам спорта, в которых приняли участие  2960 человек, из них 440 спортсменов регулярно посещают спортивные секции МКУ «МФСК «Ермак»; так же в течение данного периода 293 спортсмена приняли участие в 22 соревновательных мероприятиях межмуниципального, окружного и областного уровней по 9 видам спорта, где заняли 2 призовых места областного уровня, 6 призовых  мест окружного уровня и 8 призовых мест межмуниципального уровня. </a:t>
          </a:r>
          <a:endParaRPr lang="ru-RU" sz="900" dirty="0"/>
        </a:p>
      </dgm:t>
    </dgm:pt>
    <dgm:pt modelId="{8221E138-9105-4116-B452-B8288F15697E}" type="parTrans" cxnId="{C0D58F1F-2F84-46CD-B9A9-4DC82870DECF}">
      <dgm:prSet/>
      <dgm:spPr/>
      <dgm:t>
        <a:bodyPr/>
        <a:lstStyle/>
        <a:p>
          <a:endParaRPr lang="ru-RU"/>
        </a:p>
      </dgm:t>
    </dgm:pt>
    <dgm:pt modelId="{80048080-8F48-4050-9FD3-434AF8D46314}" type="sibTrans" cxnId="{C0D58F1F-2F84-46CD-B9A9-4DC82870DECF}">
      <dgm:prSet/>
      <dgm:spPr/>
      <dgm:t>
        <a:bodyPr/>
        <a:lstStyle/>
        <a:p>
          <a:endParaRPr lang="ru-RU"/>
        </a:p>
      </dgm:t>
    </dgm:pt>
    <dgm:pt modelId="{26378210-48D6-465B-ABA8-E3D0A8A97A10}">
      <dgm:prSet/>
      <dgm:spPr/>
      <dgm:t>
        <a:bodyPr/>
        <a:lstStyle/>
        <a:p>
          <a:pPr rtl="0"/>
          <a:r>
            <a:rPr lang="ru-RU" dirty="0" smtClean="0"/>
            <a:t>Особо значимыми мероприятиями в 2013 году явилось проведение </a:t>
          </a:r>
          <a:r>
            <a:rPr lang="ru-RU" b="1" dirty="0" smtClean="0"/>
            <a:t>летних и зимних соревнований по рыбной ловле</a:t>
          </a:r>
          <a:r>
            <a:rPr lang="ru-RU" dirty="0" smtClean="0"/>
            <a:t>, в которых приняло участие около 500 человек, из них зарегистрировано спортсменов – 103 человека.  Возраст участвовавших спортсменов соревнований от 6 лет до 76 лет. </a:t>
          </a:r>
          <a:endParaRPr lang="ru-RU" dirty="0"/>
        </a:p>
      </dgm:t>
    </dgm:pt>
    <dgm:pt modelId="{26F36750-C5C3-4475-A851-CD6C297659BB}" type="parTrans" cxnId="{1EE829CD-302E-4FBA-BF67-2581D7E20FF6}">
      <dgm:prSet/>
      <dgm:spPr/>
      <dgm:t>
        <a:bodyPr/>
        <a:lstStyle/>
        <a:p>
          <a:endParaRPr lang="ru-RU"/>
        </a:p>
      </dgm:t>
    </dgm:pt>
    <dgm:pt modelId="{BAAD4552-EE60-4216-A9B4-188C91D8C435}" type="sibTrans" cxnId="{1EE829CD-302E-4FBA-BF67-2581D7E20FF6}">
      <dgm:prSet/>
      <dgm:spPr/>
      <dgm:t>
        <a:bodyPr/>
        <a:lstStyle/>
        <a:p>
          <a:endParaRPr lang="ru-RU"/>
        </a:p>
      </dgm:t>
    </dgm:pt>
    <dgm:pt modelId="{135659F5-53F9-41DC-92A1-3AB1964DCF58}" type="pres">
      <dgm:prSet presAssocID="{8F5AEE07-77E8-454C-916E-5A5D642060EF}" presName="Name0" presStyleCnt="0">
        <dgm:presLayoutVars>
          <dgm:dir/>
          <dgm:resizeHandles val="exact"/>
        </dgm:presLayoutVars>
      </dgm:prSet>
      <dgm:spPr/>
      <dgm:t>
        <a:bodyPr/>
        <a:lstStyle/>
        <a:p>
          <a:endParaRPr lang="ru-RU"/>
        </a:p>
      </dgm:t>
    </dgm:pt>
    <dgm:pt modelId="{1F6D0BA8-D52B-4F9A-8E7A-478CC3E57978}" type="pres">
      <dgm:prSet presAssocID="{E9657635-0A9A-463B-B55B-5B2EBDE87E4E}" presName="Name5" presStyleLbl="vennNode1" presStyleIdx="0" presStyleCnt="3">
        <dgm:presLayoutVars>
          <dgm:bulletEnabled val="1"/>
        </dgm:presLayoutVars>
      </dgm:prSet>
      <dgm:spPr/>
      <dgm:t>
        <a:bodyPr/>
        <a:lstStyle/>
        <a:p>
          <a:endParaRPr lang="ru-RU"/>
        </a:p>
      </dgm:t>
    </dgm:pt>
    <dgm:pt modelId="{2F938AFE-474E-462C-9B20-3526B1EFF810}" type="pres">
      <dgm:prSet presAssocID="{46850468-862B-49E1-B6C4-D596CD4D29DC}" presName="space" presStyleCnt="0"/>
      <dgm:spPr/>
    </dgm:pt>
    <dgm:pt modelId="{70676929-1B57-49F6-B385-25319158F4DF}" type="pres">
      <dgm:prSet presAssocID="{B4A0B595-F733-47CC-89E2-4F6254CE96CE}" presName="Name5" presStyleLbl="vennNode1" presStyleIdx="1" presStyleCnt="3" custLinFactNeighborX="-8833" custLinFactNeighborY="35543">
        <dgm:presLayoutVars>
          <dgm:bulletEnabled val="1"/>
        </dgm:presLayoutVars>
      </dgm:prSet>
      <dgm:spPr/>
      <dgm:t>
        <a:bodyPr/>
        <a:lstStyle/>
        <a:p>
          <a:endParaRPr lang="ru-RU"/>
        </a:p>
      </dgm:t>
    </dgm:pt>
    <dgm:pt modelId="{5BCC16B8-FB5B-4676-91C8-B7EA03BB4B63}" type="pres">
      <dgm:prSet presAssocID="{80048080-8F48-4050-9FD3-434AF8D46314}" presName="space" presStyleCnt="0"/>
      <dgm:spPr/>
    </dgm:pt>
    <dgm:pt modelId="{05059DBE-959A-4502-A181-E1C5BA0DFC76}" type="pres">
      <dgm:prSet presAssocID="{26378210-48D6-465B-ABA8-E3D0A8A97A10}" presName="Name5" presStyleLbl="vennNode1" presStyleIdx="2" presStyleCnt="3">
        <dgm:presLayoutVars>
          <dgm:bulletEnabled val="1"/>
        </dgm:presLayoutVars>
      </dgm:prSet>
      <dgm:spPr/>
      <dgm:t>
        <a:bodyPr/>
        <a:lstStyle/>
        <a:p>
          <a:endParaRPr lang="ru-RU"/>
        </a:p>
      </dgm:t>
    </dgm:pt>
  </dgm:ptLst>
  <dgm:cxnLst>
    <dgm:cxn modelId="{F999D812-C6E8-464F-8D54-87F96739DCE6}" type="presOf" srcId="{E9657635-0A9A-463B-B55B-5B2EBDE87E4E}" destId="{1F6D0BA8-D52B-4F9A-8E7A-478CC3E57978}" srcOrd="0" destOrd="0" presId="urn:microsoft.com/office/officeart/2005/8/layout/venn3"/>
    <dgm:cxn modelId="{29383ABF-7FA7-4E84-8D7E-607D7F1D1AA0}" type="presOf" srcId="{26378210-48D6-465B-ABA8-E3D0A8A97A10}" destId="{05059DBE-959A-4502-A181-E1C5BA0DFC76}" srcOrd="0" destOrd="0" presId="urn:microsoft.com/office/officeart/2005/8/layout/venn3"/>
    <dgm:cxn modelId="{C0D58F1F-2F84-46CD-B9A9-4DC82870DECF}" srcId="{8F5AEE07-77E8-454C-916E-5A5D642060EF}" destId="{B4A0B595-F733-47CC-89E2-4F6254CE96CE}" srcOrd="1" destOrd="0" parTransId="{8221E138-9105-4116-B452-B8288F15697E}" sibTransId="{80048080-8F48-4050-9FD3-434AF8D46314}"/>
    <dgm:cxn modelId="{677CC4D8-383F-4164-8037-90150A230C71}" type="presOf" srcId="{8F5AEE07-77E8-454C-916E-5A5D642060EF}" destId="{135659F5-53F9-41DC-92A1-3AB1964DCF58}" srcOrd="0" destOrd="0" presId="urn:microsoft.com/office/officeart/2005/8/layout/venn3"/>
    <dgm:cxn modelId="{C5BDD40D-50F8-4385-810E-C04B605BEF23}" srcId="{8F5AEE07-77E8-454C-916E-5A5D642060EF}" destId="{E9657635-0A9A-463B-B55B-5B2EBDE87E4E}" srcOrd="0" destOrd="0" parTransId="{BAE0A323-C469-4F08-8472-BE47F6FB42D9}" sibTransId="{46850468-862B-49E1-B6C4-D596CD4D29DC}"/>
    <dgm:cxn modelId="{1EE829CD-302E-4FBA-BF67-2581D7E20FF6}" srcId="{8F5AEE07-77E8-454C-916E-5A5D642060EF}" destId="{26378210-48D6-465B-ABA8-E3D0A8A97A10}" srcOrd="2" destOrd="0" parTransId="{26F36750-C5C3-4475-A851-CD6C297659BB}" sibTransId="{BAAD4552-EE60-4216-A9B4-188C91D8C435}"/>
    <dgm:cxn modelId="{0C103C7B-CEBD-4761-9B66-B3A68C63230A}" type="presOf" srcId="{B4A0B595-F733-47CC-89E2-4F6254CE96CE}" destId="{70676929-1B57-49F6-B385-25319158F4DF}" srcOrd="0" destOrd="0" presId="urn:microsoft.com/office/officeart/2005/8/layout/venn3"/>
    <dgm:cxn modelId="{E4CBCFF7-5D81-4A3F-BD41-BDE9EBA18F4D}" type="presParOf" srcId="{135659F5-53F9-41DC-92A1-3AB1964DCF58}" destId="{1F6D0BA8-D52B-4F9A-8E7A-478CC3E57978}" srcOrd="0" destOrd="0" presId="urn:microsoft.com/office/officeart/2005/8/layout/venn3"/>
    <dgm:cxn modelId="{3DF39111-7AF7-4146-A496-F8793FCCC49E}" type="presParOf" srcId="{135659F5-53F9-41DC-92A1-3AB1964DCF58}" destId="{2F938AFE-474E-462C-9B20-3526B1EFF810}" srcOrd="1" destOrd="0" presId="urn:microsoft.com/office/officeart/2005/8/layout/venn3"/>
    <dgm:cxn modelId="{A13D1D47-A1CE-4985-90AD-38B807692F37}" type="presParOf" srcId="{135659F5-53F9-41DC-92A1-3AB1964DCF58}" destId="{70676929-1B57-49F6-B385-25319158F4DF}" srcOrd="2" destOrd="0" presId="urn:microsoft.com/office/officeart/2005/8/layout/venn3"/>
    <dgm:cxn modelId="{DFBDF579-A80E-4B30-A2C1-AC19C96B0641}" type="presParOf" srcId="{135659F5-53F9-41DC-92A1-3AB1964DCF58}" destId="{5BCC16B8-FB5B-4676-91C8-B7EA03BB4B63}" srcOrd="3" destOrd="0" presId="urn:microsoft.com/office/officeart/2005/8/layout/venn3"/>
    <dgm:cxn modelId="{ED82D1B7-96E2-455B-95A8-1D0C54FEF4F7}" type="presParOf" srcId="{135659F5-53F9-41DC-92A1-3AB1964DCF58}" destId="{05059DBE-959A-4502-A181-E1C5BA0DFC76}"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3263C0EA-D04B-4174-A709-CE74BD6BAA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F4B0037-6BE5-41B0-97BD-9A4663DE56C2}">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dirty="0" smtClean="0">
              <a:solidFill>
                <a:schemeClr val="accent1">
                  <a:lumMod val="50000"/>
                </a:schemeClr>
              </a:solidFill>
            </a:rPr>
            <a:t>Средства массовой информации</a:t>
          </a:r>
          <a:endParaRPr lang="ru-RU" b="1" dirty="0">
            <a:solidFill>
              <a:schemeClr val="accent1">
                <a:lumMod val="50000"/>
              </a:schemeClr>
            </a:solidFill>
          </a:endParaRPr>
        </a:p>
      </dgm:t>
    </dgm:pt>
    <dgm:pt modelId="{ABFEA165-3B37-4D8F-B759-4247A7D9F83A}" type="parTrans" cxnId="{2465EDB5-54E7-4A67-A97B-74FABFE8644A}">
      <dgm:prSet/>
      <dgm:spPr/>
      <dgm:t>
        <a:bodyPr/>
        <a:lstStyle/>
        <a:p>
          <a:endParaRPr lang="ru-RU"/>
        </a:p>
      </dgm:t>
    </dgm:pt>
    <dgm:pt modelId="{84E58251-5F68-4401-97FA-835CE92C91D8}" type="sibTrans" cxnId="{2465EDB5-54E7-4A67-A97B-74FABFE8644A}">
      <dgm:prSet/>
      <dgm:spPr/>
      <dgm:t>
        <a:bodyPr/>
        <a:lstStyle/>
        <a:p>
          <a:endParaRPr lang="ru-RU"/>
        </a:p>
      </dgm:t>
    </dgm:pt>
    <dgm:pt modelId="{AC163716-02C1-4CEC-8229-3921C833430F}" type="pres">
      <dgm:prSet presAssocID="{3263C0EA-D04B-4174-A709-CE74BD6BAA13}" presName="linear" presStyleCnt="0">
        <dgm:presLayoutVars>
          <dgm:animLvl val="lvl"/>
          <dgm:resizeHandles val="exact"/>
        </dgm:presLayoutVars>
      </dgm:prSet>
      <dgm:spPr/>
      <dgm:t>
        <a:bodyPr/>
        <a:lstStyle/>
        <a:p>
          <a:endParaRPr lang="ru-RU"/>
        </a:p>
      </dgm:t>
    </dgm:pt>
    <dgm:pt modelId="{303D5B3C-370B-4B8F-922B-539B0A08988F}" type="pres">
      <dgm:prSet presAssocID="{CF4B0037-6BE5-41B0-97BD-9A4663DE56C2}" presName="parentText" presStyleLbl="node1" presStyleIdx="0" presStyleCnt="1" custScaleY="91666" custLinFactNeighborX="-1216" custLinFactNeighborY="-5133">
        <dgm:presLayoutVars>
          <dgm:chMax val="0"/>
          <dgm:bulletEnabled val="1"/>
        </dgm:presLayoutVars>
      </dgm:prSet>
      <dgm:spPr/>
      <dgm:t>
        <a:bodyPr/>
        <a:lstStyle/>
        <a:p>
          <a:endParaRPr lang="ru-RU"/>
        </a:p>
      </dgm:t>
    </dgm:pt>
  </dgm:ptLst>
  <dgm:cxnLst>
    <dgm:cxn modelId="{2465EDB5-54E7-4A67-A97B-74FABFE8644A}" srcId="{3263C0EA-D04B-4174-A709-CE74BD6BAA13}" destId="{CF4B0037-6BE5-41B0-97BD-9A4663DE56C2}" srcOrd="0" destOrd="0" parTransId="{ABFEA165-3B37-4D8F-B759-4247A7D9F83A}" sibTransId="{84E58251-5F68-4401-97FA-835CE92C91D8}"/>
    <dgm:cxn modelId="{D7E0FF46-F5EA-4C65-9568-880815C30253}" type="presOf" srcId="{CF4B0037-6BE5-41B0-97BD-9A4663DE56C2}" destId="{303D5B3C-370B-4B8F-922B-539B0A08988F}" srcOrd="0" destOrd="0" presId="urn:microsoft.com/office/officeart/2005/8/layout/vList2"/>
    <dgm:cxn modelId="{3BB26304-9F1D-45E0-8031-BCEAF79DF0F3}" type="presOf" srcId="{3263C0EA-D04B-4174-A709-CE74BD6BAA13}" destId="{AC163716-02C1-4CEC-8229-3921C833430F}" srcOrd="0" destOrd="0" presId="urn:microsoft.com/office/officeart/2005/8/layout/vList2"/>
    <dgm:cxn modelId="{2EDB00CE-6557-4D69-A050-202D76ECD040}" type="presParOf" srcId="{AC163716-02C1-4CEC-8229-3921C833430F}" destId="{303D5B3C-370B-4B8F-922B-539B0A08988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980F14-C805-41D7-A7CB-6D70C4EEE89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B49D4CC-8CBD-4872-8B3C-4F4C02ACFF4B}">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baseline="0" dirty="0" smtClean="0">
              <a:solidFill>
                <a:schemeClr val="accent1">
                  <a:lumMod val="50000"/>
                </a:schemeClr>
              </a:solidFill>
            </a:rPr>
            <a:t>Основные параметры исполнения бюджета Махнёвского муниципального образования </a:t>
          </a:r>
          <a:br>
            <a:rPr lang="ru-RU" b="1" baseline="0" dirty="0" smtClean="0">
              <a:solidFill>
                <a:schemeClr val="accent1">
                  <a:lumMod val="50000"/>
                </a:schemeClr>
              </a:solidFill>
            </a:rPr>
          </a:br>
          <a:r>
            <a:rPr lang="ru-RU" b="1" baseline="0" dirty="0" smtClean="0">
              <a:solidFill>
                <a:schemeClr val="accent1">
                  <a:lumMod val="50000"/>
                </a:schemeClr>
              </a:solidFill>
            </a:rPr>
            <a:t>за 2013 год</a:t>
          </a:r>
          <a:endParaRPr lang="ru-RU" b="1" baseline="0" dirty="0">
            <a:solidFill>
              <a:schemeClr val="accent1">
                <a:lumMod val="50000"/>
              </a:schemeClr>
            </a:solidFill>
          </a:endParaRPr>
        </a:p>
      </dgm:t>
    </dgm:pt>
    <dgm:pt modelId="{02F79E4C-0207-4CEF-AC42-D148066EBB44}" type="parTrans" cxnId="{48B205C4-D368-4B70-A36D-CED85356BF93}">
      <dgm:prSet/>
      <dgm:spPr/>
      <dgm:t>
        <a:bodyPr/>
        <a:lstStyle/>
        <a:p>
          <a:endParaRPr lang="ru-RU"/>
        </a:p>
      </dgm:t>
    </dgm:pt>
    <dgm:pt modelId="{EAE891E0-8E34-430F-A427-C266F61F4C0B}" type="sibTrans" cxnId="{48B205C4-D368-4B70-A36D-CED85356BF93}">
      <dgm:prSet/>
      <dgm:spPr/>
      <dgm:t>
        <a:bodyPr/>
        <a:lstStyle/>
        <a:p>
          <a:endParaRPr lang="ru-RU"/>
        </a:p>
      </dgm:t>
    </dgm:pt>
    <dgm:pt modelId="{7937279D-6A8F-4DD4-B484-7740BD985F43}" type="pres">
      <dgm:prSet presAssocID="{7F980F14-C805-41D7-A7CB-6D70C4EEE89D}" presName="linear" presStyleCnt="0">
        <dgm:presLayoutVars>
          <dgm:animLvl val="lvl"/>
          <dgm:resizeHandles val="exact"/>
        </dgm:presLayoutVars>
      </dgm:prSet>
      <dgm:spPr/>
      <dgm:t>
        <a:bodyPr/>
        <a:lstStyle/>
        <a:p>
          <a:endParaRPr lang="ru-RU"/>
        </a:p>
      </dgm:t>
    </dgm:pt>
    <dgm:pt modelId="{39F6A02D-5EB2-438B-96BC-0EAA481BFA84}" type="pres">
      <dgm:prSet presAssocID="{CB49D4CC-8CBD-4872-8B3C-4F4C02ACFF4B}" presName="parentText" presStyleLbl="node1" presStyleIdx="0" presStyleCnt="1" custScaleY="83132">
        <dgm:presLayoutVars>
          <dgm:chMax val="0"/>
          <dgm:bulletEnabled val="1"/>
        </dgm:presLayoutVars>
      </dgm:prSet>
      <dgm:spPr/>
      <dgm:t>
        <a:bodyPr/>
        <a:lstStyle/>
        <a:p>
          <a:endParaRPr lang="ru-RU"/>
        </a:p>
      </dgm:t>
    </dgm:pt>
  </dgm:ptLst>
  <dgm:cxnLst>
    <dgm:cxn modelId="{48B205C4-D368-4B70-A36D-CED85356BF93}" srcId="{7F980F14-C805-41D7-A7CB-6D70C4EEE89D}" destId="{CB49D4CC-8CBD-4872-8B3C-4F4C02ACFF4B}" srcOrd="0" destOrd="0" parTransId="{02F79E4C-0207-4CEF-AC42-D148066EBB44}" sibTransId="{EAE891E0-8E34-430F-A427-C266F61F4C0B}"/>
    <dgm:cxn modelId="{8314B4D0-C523-49F7-A480-62CA21E6099B}" type="presOf" srcId="{CB49D4CC-8CBD-4872-8B3C-4F4C02ACFF4B}" destId="{39F6A02D-5EB2-438B-96BC-0EAA481BFA84}" srcOrd="0" destOrd="0" presId="urn:microsoft.com/office/officeart/2005/8/layout/vList2"/>
    <dgm:cxn modelId="{7507C050-0F2B-4FEA-B325-CE18E18D2708}" type="presOf" srcId="{7F980F14-C805-41D7-A7CB-6D70C4EEE89D}" destId="{7937279D-6A8F-4DD4-B484-7740BD985F43}" srcOrd="0" destOrd="0" presId="urn:microsoft.com/office/officeart/2005/8/layout/vList2"/>
    <dgm:cxn modelId="{696CDA72-560A-4708-A140-5D05AF0DBBA6}" type="presParOf" srcId="{7937279D-6A8F-4DD4-B484-7740BD985F43}" destId="{39F6A02D-5EB2-438B-96BC-0EAA481BFA8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7F69A4-C0A9-4817-926F-CA31F2215A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3AEAA3B-4E2B-487F-9DFA-AB0E07715580}">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baseline="0" dirty="0" smtClean="0">
              <a:solidFill>
                <a:schemeClr val="accent1">
                  <a:lumMod val="50000"/>
                </a:schemeClr>
              </a:solidFill>
            </a:rPr>
            <a:t>Доходы Махнёвского муниципального образования</a:t>
          </a:r>
          <a:endParaRPr lang="ru-RU" dirty="0">
            <a:solidFill>
              <a:schemeClr val="accent1">
                <a:lumMod val="50000"/>
              </a:schemeClr>
            </a:solidFill>
          </a:endParaRPr>
        </a:p>
      </dgm:t>
    </dgm:pt>
    <dgm:pt modelId="{99A8D030-7A49-40B4-BBB7-FCE1A84E00F9}" type="parTrans" cxnId="{37F54EC4-8136-46D9-81D3-981D4D642870}">
      <dgm:prSet/>
      <dgm:spPr/>
      <dgm:t>
        <a:bodyPr/>
        <a:lstStyle/>
        <a:p>
          <a:endParaRPr lang="ru-RU"/>
        </a:p>
      </dgm:t>
    </dgm:pt>
    <dgm:pt modelId="{CFF3B137-D2AA-4250-B251-C026CEE67684}" type="sibTrans" cxnId="{37F54EC4-8136-46D9-81D3-981D4D642870}">
      <dgm:prSet/>
      <dgm:spPr/>
      <dgm:t>
        <a:bodyPr/>
        <a:lstStyle/>
        <a:p>
          <a:endParaRPr lang="ru-RU"/>
        </a:p>
      </dgm:t>
    </dgm:pt>
    <dgm:pt modelId="{8DCBAB83-4207-43DF-B405-6EFC786DEFDC}" type="pres">
      <dgm:prSet presAssocID="{067F69A4-C0A9-4817-926F-CA31F2215A85}" presName="linear" presStyleCnt="0">
        <dgm:presLayoutVars>
          <dgm:animLvl val="lvl"/>
          <dgm:resizeHandles val="exact"/>
        </dgm:presLayoutVars>
      </dgm:prSet>
      <dgm:spPr/>
      <dgm:t>
        <a:bodyPr/>
        <a:lstStyle/>
        <a:p>
          <a:endParaRPr lang="ru-RU"/>
        </a:p>
      </dgm:t>
    </dgm:pt>
    <dgm:pt modelId="{58BA3158-B2F8-4FDB-A8ED-0AA8CF0DFE5D}" type="pres">
      <dgm:prSet presAssocID="{33AEAA3B-4E2B-487F-9DFA-AB0E07715580}" presName="parentText" presStyleLbl="node1" presStyleIdx="0" presStyleCnt="1">
        <dgm:presLayoutVars>
          <dgm:chMax val="0"/>
          <dgm:bulletEnabled val="1"/>
        </dgm:presLayoutVars>
      </dgm:prSet>
      <dgm:spPr/>
      <dgm:t>
        <a:bodyPr/>
        <a:lstStyle/>
        <a:p>
          <a:endParaRPr lang="ru-RU"/>
        </a:p>
      </dgm:t>
    </dgm:pt>
  </dgm:ptLst>
  <dgm:cxnLst>
    <dgm:cxn modelId="{37F54EC4-8136-46D9-81D3-981D4D642870}" srcId="{067F69A4-C0A9-4817-926F-CA31F2215A85}" destId="{33AEAA3B-4E2B-487F-9DFA-AB0E07715580}" srcOrd="0" destOrd="0" parTransId="{99A8D030-7A49-40B4-BBB7-FCE1A84E00F9}" sibTransId="{CFF3B137-D2AA-4250-B251-C026CEE67684}"/>
    <dgm:cxn modelId="{622ACC69-CA92-4A50-858C-92398E91BDF9}" type="presOf" srcId="{33AEAA3B-4E2B-487F-9DFA-AB0E07715580}" destId="{58BA3158-B2F8-4FDB-A8ED-0AA8CF0DFE5D}" srcOrd="0" destOrd="0" presId="urn:microsoft.com/office/officeart/2005/8/layout/vList2"/>
    <dgm:cxn modelId="{410970DE-3A7D-4BD5-A32A-FBADB45EE3FC}" type="presOf" srcId="{067F69A4-C0A9-4817-926F-CA31F2215A85}" destId="{8DCBAB83-4207-43DF-B405-6EFC786DEFDC}" srcOrd="0" destOrd="0" presId="urn:microsoft.com/office/officeart/2005/8/layout/vList2"/>
    <dgm:cxn modelId="{EA6524FD-4F72-4350-9353-B73D9F282E98}" type="presParOf" srcId="{8DCBAB83-4207-43DF-B405-6EFC786DEFDC}" destId="{58BA3158-B2F8-4FDB-A8ED-0AA8CF0DFE5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1B1546-66E1-42BD-8699-31FE16C65FD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8CA3841-DE45-4B9D-8B94-CD2137311A17}">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baseline="0" dirty="0" smtClean="0">
              <a:solidFill>
                <a:schemeClr val="accent1">
                  <a:lumMod val="50000"/>
                </a:schemeClr>
              </a:solidFill>
            </a:rPr>
            <a:t>Структура доходов Махнёвского муниципального образования</a:t>
          </a:r>
        </a:p>
        <a:p>
          <a:pPr algn="ctr" rtl="0"/>
          <a:r>
            <a:rPr lang="ru-RU" b="1" baseline="0" dirty="0" smtClean="0">
              <a:solidFill>
                <a:schemeClr val="accent1">
                  <a:lumMod val="50000"/>
                </a:schemeClr>
              </a:solidFill>
            </a:rPr>
            <a:t> в 2013 году</a:t>
          </a:r>
          <a:endParaRPr lang="ru-RU" dirty="0">
            <a:solidFill>
              <a:schemeClr val="accent1">
                <a:lumMod val="50000"/>
              </a:schemeClr>
            </a:solidFill>
          </a:endParaRPr>
        </a:p>
      </dgm:t>
    </dgm:pt>
    <dgm:pt modelId="{BA863D25-927F-43EF-A900-D90DD7E0A501}" type="parTrans" cxnId="{FCA502C5-0B76-4BCF-8D02-9CE911A07CBD}">
      <dgm:prSet/>
      <dgm:spPr/>
      <dgm:t>
        <a:bodyPr/>
        <a:lstStyle/>
        <a:p>
          <a:endParaRPr lang="ru-RU"/>
        </a:p>
      </dgm:t>
    </dgm:pt>
    <dgm:pt modelId="{B1A2AD1D-B09F-4B0C-8691-09390BE6D730}" type="sibTrans" cxnId="{FCA502C5-0B76-4BCF-8D02-9CE911A07CBD}">
      <dgm:prSet/>
      <dgm:spPr/>
      <dgm:t>
        <a:bodyPr/>
        <a:lstStyle/>
        <a:p>
          <a:endParaRPr lang="ru-RU"/>
        </a:p>
      </dgm:t>
    </dgm:pt>
    <dgm:pt modelId="{8F16BA6D-3554-4A6F-8356-31987AE4C00C}" type="pres">
      <dgm:prSet presAssocID="{2D1B1546-66E1-42BD-8699-31FE16C65FD5}" presName="linear" presStyleCnt="0">
        <dgm:presLayoutVars>
          <dgm:animLvl val="lvl"/>
          <dgm:resizeHandles val="exact"/>
        </dgm:presLayoutVars>
      </dgm:prSet>
      <dgm:spPr/>
      <dgm:t>
        <a:bodyPr/>
        <a:lstStyle/>
        <a:p>
          <a:endParaRPr lang="ru-RU"/>
        </a:p>
      </dgm:t>
    </dgm:pt>
    <dgm:pt modelId="{603AC8B8-919A-4768-8316-76FB11A5BF6E}" type="pres">
      <dgm:prSet presAssocID="{08CA3841-DE45-4B9D-8B94-CD2137311A17}" presName="parentText" presStyleLbl="node1" presStyleIdx="0" presStyleCnt="1">
        <dgm:presLayoutVars>
          <dgm:chMax val="0"/>
          <dgm:bulletEnabled val="1"/>
        </dgm:presLayoutVars>
      </dgm:prSet>
      <dgm:spPr/>
      <dgm:t>
        <a:bodyPr/>
        <a:lstStyle/>
        <a:p>
          <a:endParaRPr lang="ru-RU"/>
        </a:p>
      </dgm:t>
    </dgm:pt>
  </dgm:ptLst>
  <dgm:cxnLst>
    <dgm:cxn modelId="{FCA502C5-0B76-4BCF-8D02-9CE911A07CBD}" srcId="{2D1B1546-66E1-42BD-8699-31FE16C65FD5}" destId="{08CA3841-DE45-4B9D-8B94-CD2137311A17}" srcOrd="0" destOrd="0" parTransId="{BA863D25-927F-43EF-A900-D90DD7E0A501}" sibTransId="{B1A2AD1D-B09F-4B0C-8691-09390BE6D730}"/>
    <dgm:cxn modelId="{D3EC7593-4FB3-419B-A68D-48CF356190F9}" type="presOf" srcId="{08CA3841-DE45-4B9D-8B94-CD2137311A17}" destId="{603AC8B8-919A-4768-8316-76FB11A5BF6E}" srcOrd="0" destOrd="0" presId="urn:microsoft.com/office/officeart/2005/8/layout/vList2"/>
    <dgm:cxn modelId="{82B19264-49C1-429E-9159-8CF14CF42E99}" type="presOf" srcId="{2D1B1546-66E1-42BD-8699-31FE16C65FD5}" destId="{8F16BA6D-3554-4A6F-8356-31987AE4C00C}" srcOrd="0" destOrd="0" presId="urn:microsoft.com/office/officeart/2005/8/layout/vList2"/>
    <dgm:cxn modelId="{FC8B5381-617D-428E-AB68-818FE8A58683}" type="presParOf" srcId="{8F16BA6D-3554-4A6F-8356-31987AE4C00C}" destId="{603AC8B8-919A-4768-8316-76FB11A5BF6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6480FE-901A-4AE5-A49D-76264263661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788EA11-5BEC-43C5-AB8A-A2755A44E951}">
      <dgm:prSet>
        <dgm:style>
          <a:lnRef idx="1">
            <a:schemeClr val="accent4"/>
          </a:lnRef>
          <a:fillRef idx="3">
            <a:schemeClr val="accent4"/>
          </a:fillRef>
          <a:effectRef idx="2">
            <a:schemeClr val="accent4"/>
          </a:effectRef>
          <a:fontRef idx="minor">
            <a:schemeClr val="lt1"/>
          </a:fontRef>
        </dgm:style>
      </dgm:prSet>
      <dgm:spPr>
        <a:scene3d>
          <a:camera prst="orthographicFront"/>
          <a:lightRig rig="threePt" dir="t"/>
        </a:scene3d>
        <a:sp3d>
          <a:bevelT prst="angle"/>
        </a:sp3d>
      </dgm:spPr>
      <dgm:t>
        <a:bodyPr/>
        <a:lstStyle/>
        <a:p>
          <a:pPr algn="ctr" rtl="0"/>
          <a:r>
            <a:rPr lang="ru-RU" b="1" baseline="0" dirty="0" smtClean="0">
              <a:solidFill>
                <a:schemeClr val="accent1">
                  <a:lumMod val="50000"/>
                </a:schemeClr>
              </a:solidFill>
            </a:rPr>
            <a:t>Структура налоговых доходов бюджета </a:t>
          </a:r>
        </a:p>
        <a:p>
          <a:pPr algn="ctr" rtl="0"/>
          <a:r>
            <a:rPr lang="ru-RU" b="1" baseline="0" dirty="0" smtClean="0">
              <a:solidFill>
                <a:schemeClr val="accent1">
                  <a:lumMod val="50000"/>
                </a:schemeClr>
              </a:solidFill>
            </a:rPr>
            <a:t>Махнёвского муниципального образования в 2013 году</a:t>
          </a:r>
          <a:endParaRPr lang="ru-RU" dirty="0">
            <a:solidFill>
              <a:schemeClr val="accent1">
                <a:lumMod val="50000"/>
              </a:schemeClr>
            </a:solidFill>
          </a:endParaRPr>
        </a:p>
      </dgm:t>
    </dgm:pt>
    <dgm:pt modelId="{C743FF4D-5B04-433C-8C64-37BD2F338F7B}" type="parTrans" cxnId="{7671986A-47D0-42C5-ACCC-DB4803AD11FF}">
      <dgm:prSet/>
      <dgm:spPr/>
      <dgm:t>
        <a:bodyPr/>
        <a:lstStyle/>
        <a:p>
          <a:endParaRPr lang="ru-RU"/>
        </a:p>
      </dgm:t>
    </dgm:pt>
    <dgm:pt modelId="{D61C549F-A6CF-423B-A005-9614369CD8CE}" type="sibTrans" cxnId="{7671986A-47D0-42C5-ACCC-DB4803AD11FF}">
      <dgm:prSet/>
      <dgm:spPr/>
      <dgm:t>
        <a:bodyPr/>
        <a:lstStyle/>
        <a:p>
          <a:endParaRPr lang="ru-RU"/>
        </a:p>
      </dgm:t>
    </dgm:pt>
    <dgm:pt modelId="{5CEAADB1-A7F8-4FF7-AFFC-F823E57C3D7C}" type="pres">
      <dgm:prSet presAssocID="{546480FE-901A-4AE5-A49D-762642636612}" presName="linear" presStyleCnt="0">
        <dgm:presLayoutVars>
          <dgm:animLvl val="lvl"/>
          <dgm:resizeHandles val="exact"/>
        </dgm:presLayoutVars>
      </dgm:prSet>
      <dgm:spPr/>
      <dgm:t>
        <a:bodyPr/>
        <a:lstStyle/>
        <a:p>
          <a:endParaRPr lang="ru-RU"/>
        </a:p>
      </dgm:t>
    </dgm:pt>
    <dgm:pt modelId="{C72A9580-C2A5-4C1F-B586-65BFF084F845}" type="pres">
      <dgm:prSet presAssocID="{4788EA11-5BEC-43C5-AB8A-A2755A44E951}" presName="parentText" presStyleLbl="node1" presStyleIdx="0" presStyleCnt="1">
        <dgm:presLayoutVars>
          <dgm:chMax val="0"/>
          <dgm:bulletEnabled val="1"/>
        </dgm:presLayoutVars>
      </dgm:prSet>
      <dgm:spPr/>
      <dgm:t>
        <a:bodyPr/>
        <a:lstStyle/>
        <a:p>
          <a:endParaRPr lang="ru-RU"/>
        </a:p>
      </dgm:t>
    </dgm:pt>
  </dgm:ptLst>
  <dgm:cxnLst>
    <dgm:cxn modelId="{7671986A-47D0-42C5-ACCC-DB4803AD11FF}" srcId="{546480FE-901A-4AE5-A49D-762642636612}" destId="{4788EA11-5BEC-43C5-AB8A-A2755A44E951}" srcOrd="0" destOrd="0" parTransId="{C743FF4D-5B04-433C-8C64-37BD2F338F7B}" sibTransId="{D61C549F-A6CF-423B-A005-9614369CD8CE}"/>
    <dgm:cxn modelId="{D25A7212-12F2-4EB2-91CE-23AD736A9E58}" type="presOf" srcId="{4788EA11-5BEC-43C5-AB8A-A2755A44E951}" destId="{C72A9580-C2A5-4C1F-B586-65BFF084F845}" srcOrd="0" destOrd="0" presId="urn:microsoft.com/office/officeart/2005/8/layout/vList2"/>
    <dgm:cxn modelId="{AC775359-A145-42F6-B2EF-188F304E53BD}" type="presOf" srcId="{546480FE-901A-4AE5-A49D-762642636612}" destId="{5CEAADB1-A7F8-4FF7-AFFC-F823E57C3D7C}" srcOrd="0" destOrd="0" presId="urn:microsoft.com/office/officeart/2005/8/layout/vList2"/>
    <dgm:cxn modelId="{FCE5EFE7-03AB-4E1F-ABF1-7D7925B3A99E}" type="presParOf" srcId="{5CEAADB1-A7F8-4FF7-AFFC-F823E57C3D7C}" destId="{C72A9580-C2A5-4C1F-B586-65BFF084F84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A7E61-2A0F-43C6-90D2-5DBEDF2A0FE3}">
      <dsp:nvSpPr>
        <dsp:cNvPr id="0" name=""/>
        <dsp:cNvSpPr/>
      </dsp:nvSpPr>
      <dsp:spPr>
        <a:xfrm>
          <a:off x="0" y="71434"/>
          <a:ext cx="7786742" cy="1082667"/>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baseline="0" dirty="0" smtClean="0">
              <a:solidFill>
                <a:schemeClr val="accent1">
                  <a:lumMod val="50000"/>
                </a:schemeClr>
              </a:solidFill>
            </a:rPr>
            <a:t>Основные направления бюджетной </a:t>
          </a:r>
          <a:br>
            <a:rPr lang="ru-RU" sz="2800" b="1" kern="1200" baseline="0" dirty="0" smtClean="0">
              <a:solidFill>
                <a:schemeClr val="accent1">
                  <a:lumMod val="50000"/>
                </a:schemeClr>
              </a:solidFill>
            </a:rPr>
          </a:br>
          <a:r>
            <a:rPr lang="ru-RU" sz="2800" b="1" kern="1200" baseline="0" dirty="0" smtClean="0">
              <a:solidFill>
                <a:schemeClr val="accent1">
                  <a:lumMod val="50000"/>
                </a:schemeClr>
              </a:solidFill>
            </a:rPr>
            <a:t>и налоговой политики в 2013 году</a:t>
          </a:r>
          <a:endParaRPr lang="ru-RU" sz="2800" b="1" kern="1200" baseline="0" dirty="0">
            <a:solidFill>
              <a:schemeClr val="accent1">
                <a:lumMod val="50000"/>
              </a:schemeClr>
            </a:solidFill>
          </a:endParaRPr>
        </a:p>
      </dsp:txBody>
      <dsp:txXfrm>
        <a:off x="52851" y="124285"/>
        <a:ext cx="7681040" cy="9769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47C1B-4514-4695-B844-0C58ABABE250}">
      <dsp:nvSpPr>
        <dsp:cNvPr id="0" name=""/>
        <dsp:cNvSpPr/>
      </dsp:nvSpPr>
      <dsp:spPr>
        <a:xfrm>
          <a:off x="0" y="133033"/>
          <a:ext cx="7901014" cy="88803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ru-RU" sz="2300" b="1" kern="1200" baseline="0" dirty="0" smtClean="0">
              <a:solidFill>
                <a:schemeClr val="accent1">
                  <a:lumMod val="50000"/>
                </a:schemeClr>
              </a:solidFill>
            </a:rPr>
            <a:t>Поступления налоговых доходов в бюджет Махнёвского муниципального образования в 2013 году</a:t>
          </a:r>
          <a:endParaRPr lang="ru-RU" sz="2300" b="1" kern="1200" baseline="0" dirty="0">
            <a:solidFill>
              <a:schemeClr val="accent1">
                <a:lumMod val="50000"/>
              </a:schemeClr>
            </a:solidFill>
          </a:endParaRPr>
        </a:p>
      </dsp:txBody>
      <dsp:txXfrm>
        <a:off x="43350" y="176383"/>
        <a:ext cx="7814314" cy="8013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08AC0-5F48-49BD-AD31-140525B53830}">
      <dsp:nvSpPr>
        <dsp:cNvPr id="0" name=""/>
        <dsp:cNvSpPr/>
      </dsp:nvSpPr>
      <dsp:spPr>
        <a:xfrm>
          <a:off x="0" y="790"/>
          <a:ext cx="8186766" cy="108108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baseline="0" dirty="0" smtClean="0">
              <a:solidFill>
                <a:schemeClr val="accent1">
                  <a:lumMod val="50000"/>
                </a:schemeClr>
              </a:solidFill>
            </a:rPr>
            <a:t>Динамика налоговых поступлений в бюджет  Махнёвского МО 2012-2013гг.</a:t>
          </a:r>
          <a:endParaRPr lang="ru-RU" sz="2800" b="1" kern="1200" baseline="0" dirty="0">
            <a:solidFill>
              <a:schemeClr val="accent1">
                <a:lumMod val="50000"/>
              </a:schemeClr>
            </a:solidFill>
          </a:endParaRPr>
        </a:p>
      </dsp:txBody>
      <dsp:txXfrm>
        <a:off x="52774" y="53564"/>
        <a:ext cx="8081218" cy="9755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BD812-42B6-4B63-832D-AF8E4CA79B41}">
      <dsp:nvSpPr>
        <dsp:cNvPr id="0" name=""/>
        <dsp:cNvSpPr/>
      </dsp:nvSpPr>
      <dsp:spPr>
        <a:xfrm>
          <a:off x="0" y="18675"/>
          <a:ext cx="8229600" cy="1105649"/>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u-RU" sz="2100" b="1" kern="1200" baseline="0" dirty="0" smtClean="0">
              <a:solidFill>
                <a:schemeClr val="accent1">
                  <a:lumMod val="50000"/>
                </a:schemeClr>
              </a:solidFill>
            </a:rPr>
            <a:t>Характеристика доходной части бюджета Махнёвского муниципального образования </a:t>
          </a:r>
          <a:br>
            <a:rPr lang="ru-RU" sz="2100" b="1" kern="1200" baseline="0" dirty="0" smtClean="0">
              <a:solidFill>
                <a:schemeClr val="accent1">
                  <a:lumMod val="50000"/>
                </a:schemeClr>
              </a:solidFill>
            </a:rPr>
          </a:br>
          <a:r>
            <a:rPr lang="ru-RU" sz="2100" b="1" kern="1200" baseline="0" dirty="0" smtClean="0">
              <a:solidFill>
                <a:schemeClr val="accent1">
                  <a:lumMod val="50000"/>
                </a:schemeClr>
              </a:solidFill>
            </a:rPr>
            <a:t>за 2011-2013 годы</a:t>
          </a:r>
          <a:endParaRPr lang="ru-RU" sz="2100" kern="1200" dirty="0">
            <a:solidFill>
              <a:schemeClr val="accent1">
                <a:lumMod val="50000"/>
              </a:schemeClr>
            </a:solidFill>
          </a:endParaRPr>
        </a:p>
      </dsp:txBody>
      <dsp:txXfrm>
        <a:off x="53973" y="72648"/>
        <a:ext cx="8121654" cy="9977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45B23-0F38-472D-8CD4-97CBE4D32B65}">
      <dsp:nvSpPr>
        <dsp:cNvPr id="0" name=""/>
        <dsp:cNvSpPr/>
      </dsp:nvSpPr>
      <dsp:spPr>
        <a:xfrm>
          <a:off x="0" y="152160"/>
          <a:ext cx="7929618" cy="105300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b="1" kern="1200" baseline="0" dirty="0" smtClean="0">
              <a:solidFill>
                <a:schemeClr val="accent1">
                  <a:lumMod val="50000"/>
                </a:schemeClr>
              </a:solidFill>
            </a:rPr>
            <a:t>Динамика поступления налоговых и неналоговых доходов в бюджет Махнёвского муниципального образования за 2009-2013гг.</a:t>
          </a:r>
          <a:r>
            <a:rPr lang="ru-RU" sz="2000" b="1" kern="1200" baseline="0" dirty="0" smtClean="0"/>
            <a:t/>
          </a:r>
          <a:br>
            <a:rPr lang="ru-RU" sz="2000" b="1" kern="1200" baseline="0" dirty="0" smtClean="0"/>
          </a:br>
          <a:endParaRPr lang="ru-RU" sz="2000" b="1" kern="1200" baseline="0" dirty="0"/>
        </a:p>
      </dsp:txBody>
      <dsp:txXfrm>
        <a:off x="51403" y="203563"/>
        <a:ext cx="7826812" cy="95019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30FC9-084E-4ABD-A287-6ED48FF293D8}">
      <dsp:nvSpPr>
        <dsp:cNvPr id="0" name=""/>
        <dsp:cNvSpPr/>
      </dsp:nvSpPr>
      <dsp:spPr>
        <a:xfrm>
          <a:off x="0" y="494"/>
          <a:ext cx="7972452" cy="795919"/>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1" kern="1200" baseline="0" dirty="0" smtClean="0">
              <a:solidFill>
                <a:schemeClr val="accent1">
                  <a:lumMod val="50000"/>
                </a:schemeClr>
              </a:solidFill>
            </a:rPr>
            <a:t>Структура безвозмездных поступлений </a:t>
          </a:r>
        </a:p>
        <a:p>
          <a:pPr lvl="0" algn="ctr" defTabSz="1066800" rtl="0">
            <a:lnSpc>
              <a:spcPct val="90000"/>
            </a:lnSpc>
            <a:spcBef>
              <a:spcPct val="0"/>
            </a:spcBef>
            <a:spcAft>
              <a:spcPct val="35000"/>
            </a:spcAft>
          </a:pPr>
          <a:r>
            <a:rPr lang="ru-RU" sz="2400" b="1" kern="1200" baseline="0" dirty="0" smtClean="0">
              <a:solidFill>
                <a:schemeClr val="accent1">
                  <a:lumMod val="50000"/>
                </a:schemeClr>
              </a:solidFill>
            </a:rPr>
            <a:t>в 2013 году</a:t>
          </a:r>
          <a:endParaRPr lang="ru-RU" sz="2400" b="1" kern="1200" baseline="0" dirty="0">
            <a:solidFill>
              <a:schemeClr val="accent1">
                <a:lumMod val="50000"/>
              </a:schemeClr>
            </a:solidFill>
          </a:endParaRPr>
        </a:p>
      </dsp:txBody>
      <dsp:txXfrm>
        <a:off x="38854" y="39348"/>
        <a:ext cx="7894744" cy="71821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17FBE-D33C-4DE0-B3E1-1F4AFAE6A07B}">
      <dsp:nvSpPr>
        <dsp:cNvPr id="0" name=""/>
        <dsp:cNvSpPr/>
      </dsp:nvSpPr>
      <dsp:spPr>
        <a:xfrm>
          <a:off x="0" y="11095"/>
          <a:ext cx="8229600" cy="111969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ru-RU" sz="2900" b="1" kern="1200" dirty="0" smtClean="0">
              <a:solidFill>
                <a:schemeClr val="accent1">
                  <a:lumMod val="50000"/>
                </a:schemeClr>
              </a:solidFill>
            </a:rPr>
            <a:t>Безвозмездные поступления в бюджет муниципального образования в 2013 году</a:t>
          </a:r>
          <a:endParaRPr lang="ru-RU" sz="2900" b="1" kern="1200" baseline="0" dirty="0">
            <a:solidFill>
              <a:schemeClr val="accent1">
                <a:lumMod val="50000"/>
              </a:schemeClr>
            </a:solidFill>
          </a:endParaRPr>
        </a:p>
      </dsp:txBody>
      <dsp:txXfrm>
        <a:off x="54659" y="65754"/>
        <a:ext cx="8120282" cy="10103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9C123-6286-49DF-B904-4FA70109B16B}">
      <dsp:nvSpPr>
        <dsp:cNvPr id="0" name=""/>
        <dsp:cNvSpPr/>
      </dsp:nvSpPr>
      <dsp:spPr>
        <a:xfrm>
          <a:off x="0" y="11092"/>
          <a:ext cx="8043890" cy="104247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ru-RU" sz="2700" b="1" kern="1200" baseline="0" dirty="0" smtClean="0">
              <a:solidFill>
                <a:schemeClr val="accent1">
                  <a:lumMod val="50000"/>
                </a:schemeClr>
              </a:solidFill>
            </a:rPr>
            <a:t>Динамика безвозмездных поступлений в бюджет муниципального образования в 2012-2013гг.</a:t>
          </a:r>
          <a:endParaRPr lang="ru-RU" sz="2700" b="1" kern="1200" baseline="0" dirty="0">
            <a:solidFill>
              <a:schemeClr val="accent1">
                <a:lumMod val="50000"/>
              </a:schemeClr>
            </a:solidFill>
          </a:endParaRPr>
        </a:p>
      </dsp:txBody>
      <dsp:txXfrm>
        <a:off x="50889" y="61981"/>
        <a:ext cx="7942112" cy="9406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88607-65B4-4864-9ECC-77B8F281EDB7}">
      <dsp:nvSpPr>
        <dsp:cNvPr id="0" name=""/>
        <dsp:cNvSpPr/>
      </dsp:nvSpPr>
      <dsp:spPr>
        <a:xfrm>
          <a:off x="0" y="22366"/>
          <a:ext cx="7901014" cy="89505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ru-RU" sz="1700" b="1" kern="1200" dirty="0" smtClean="0">
              <a:solidFill>
                <a:schemeClr val="accent1">
                  <a:lumMod val="50000"/>
                </a:schemeClr>
              </a:solidFill>
            </a:rPr>
            <a:t>Динамика безвозмездных поступлений в бюджет муниципального образования за 2009-2013гг.</a:t>
          </a:r>
          <a:r>
            <a:rPr lang="ru-RU" sz="1700" b="1" kern="1200" dirty="0" smtClean="0"/>
            <a:t/>
          </a:r>
          <a:br>
            <a:rPr lang="ru-RU" sz="1700" b="1" kern="1200" dirty="0" smtClean="0"/>
          </a:br>
          <a:endParaRPr lang="ru-RU" sz="1700" b="1" kern="1200" dirty="0"/>
        </a:p>
      </dsp:txBody>
      <dsp:txXfrm>
        <a:off x="43693" y="66059"/>
        <a:ext cx="7813628" cy="80766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29CFA-D510-427C-88D8-6DB4BC505102}">
      <dsp:nvSpPr>
        <dsp:cNvPr id="0" name=""/>
        <dsp:cNvSpPr/>
      </dsp:nvSpPr>
      <dsp:spPr>
        <a:xfrm>
          <a:off x="0" y="120748"/>
          <a:ext cx="8043890" cy="91260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ru-RU" sz="3900" b="1" kern="1200" baseline="0" dirty="0" smtClean="0">
              <a:solidFill>
                <a:schemeClr val="accent1">
                  <a:lumMod val="50000"/>
                </a:schemeClr>
              </a:solidFill>
            </a:rPr>
            <a:t>Недоимка по налоговым доходам </a:t>
          </a:r>
          <a:endParaRPr lang="ru-RU" sz="3900" b="1" kern="1200" baseline="0" dirty="0">
            <a:solidFill>
              <a:schemeClr val="accent1">
                <a:lumMod val="50000"/>
              </a:schemeClr>
            </a:solidFill>
          </a:endParaRPr>
        </a:p>
      </dsp:txBody>
      <dsp:txXfrm>
        <a:off x="44549" y="165297"/>
        <a:ext cx="7954792" cy="82350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D4479-579D-4B8E-8F62-BB9DA462D79E}">
      <dsp:nvSpPr>
        <dsp:cNvPr id="0" name=""/>
        <dsp:cNvSpPr/>
      </dsp:nvSpPr>
      <dsp:spPr>
        <a:xfrm>
          <a:off x="0" y="0"/>
          <a:ext cx="8229600" cy="111969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a:sp3d>
      </dsp:spPr>
      <dsp:style>
        <a:lnRef idx="1">
          <a:schemeClr val="accent4"/>
        </a:lnRef>
        <a:fillRef idx="3">
          <a:schemeClr val="accent4"/>
        </a:fillRef>
        <a:effectRef idx="2">
          <a:schemeClr val="accent4"/>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ru-RU" sz="2900" b="1" kern="1200" baseline="0" dirty="0" smtClean="0">
              <a:solidFill>
                <a:schemeClr val="accent1">
                  <a:lumMod val="50000"/>
                </a:schemeClr>
              </a:solidFill>
            </a:rPr>
            <a:t>Объем налоговых и неналоговых доходов в расчете на 1 жителя </a:t>
          </a:r>
          <a:endParaRPr lang="ru-RU" sz="2900" b="1" kern="1200" baseline="0" dirty="0">
            <a:solidFill>
              <a:schemeClr val="accent1">
                <a:lumMod val="50000"/>
              </a:schemeClr>
            </a:solidFill>
          </a:endParaRPr>
        </a:p>
      </dsp:txBody>
      <dsp:txXfrm>
        <a:off x="54659" y="54659"/>
        <a:ext cx="8120282" cy="1010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0480D-4B0D-43A5-9FB7-37D20FF4FBE2}">
      <dsp:nvSpPr>
        <dsp:cNvPr id="0" name=""/>
        <dsp:cNvSpPr/>
      </dsp:nvSpPr>
      <dsp:spPr>
        <a:xfrm>
          <a:off x="0" y="895207"/>
          <a:ext cx="2634276" cy="1580565"/>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28000" prstMaterial="matte"/>
        </a:bodyPr>
        <a:lstStyle/>
        <a:p>
          <a:pPr lvl="0" algn="ctr" defTabSz="711200" rtl="0">
            <a:lnSpc>
              <a:spcPct val="90000"/>
            </a:lnSpc>
            <a:spcBef>
              <a:spcPct val="0"/>
            </a:spcBef>
            <a:spcAft>
              <a:spcPct val="35000"/>
            </a:spcAft>
          </a:pPr>
          <a:r>
            <a:rPr lang="ru-RU" sz="1600" b="1" kern="1200" dirty="0" smtClean="0"/>
            <a:t>1. </a:t>
          </a:r>
          <a:r>
            <a:rPr lang="ru-RU" sz="1800" b="1" kern="1200" dirty="0" smtClean="0"/>
            <a:t>Обеспечение</a:t>
          </a:r>
          <a:r>
            <a:rPr lang="ru-RU" sz="1600" b="1" kern="1200" dirty="0" smtClean="0"/>
            <a:t> </a:t>
          </a:r>
          <a:r>
            <a:rPr lang="ru-RU" sz="1800" b="1" kern="1200" dirty="0" smtClean="0"/>
            <a:t>сбалансированности</a:t>
          </a:r>
          <a:r>
            <a:rPr lang="ru-RU" sz="1600" b="1" kern="1200" dirty="0" smtClean="0"/>
            <a:t> и </a:t>
          </a:r>
          <a:r>
            <a:rPr lang="ru-RU" sz="1800" b="1" kern="1200" dirty="0" smtClean="0"/>
            <a:t>устойчивости бюджета;</a:t>
          </a:r>
          <a:endParaRPr lang="ru-RU" sz="1800" b="1" kern="1200" dirty="0"/>
        </a:p>
      </dsp:txBody>
      <dsp:txXfrm>
        <a:off x="0" y="895207"/>
        <a:ext cx="2634276" cy="1580565"/>
      </dsp:txXfrm>
    </dsp:sp>
    <dsp:sp modelId="{F0C8B1AC-4280-42B8-A2D6-5ABB367714B8}">
      <dsp:nvSpPr>
        <dsp:cNvPr id="0" name=""/>
        <dsp:cNvSpPr/>
      </dsp:nvSpPr>
      <dsp:spPr>
        <a:xfrm>
          <a:off x="2897703" y="895207"/>
          <a:ext cx="2634276" cy="1580565"/>
        </a:xfrm>
        <a:prstGeom prst="rect">
          <a:avLst/>
        </a:prstGeom>
        <a:solidFill>
          <a:schemeClr val="accent3">
            <a:hueOff val="-227471"/>
            <a:satOff val="-938"/>
            <a:lumOff val="-197"/>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28000" prstMaterial="matte"/>
        </a:bodyPr>
        <a:lstStyle/>
        <a:p>
          <a:pPr lvl="0" algn="ctr" defTabSz="711200" rtl="0">
            <a:lnSpc>
              <a:spcPct val="90000"/>
            </a:lnSpc>
            <a:spcBef>
              <a:spcPct val="0"/>
            </a:spcBef>
            <a:spcAft>
              <a:spcPct val="35000"/>
            </a:spcAft>
          </a:pPr>
          <a:r>
            <a:rPr lang="ru-RU" sz="1600" b="1" kern="1200" dirty="0" smtClean="0"/>
            <a:t>2. </a:t>
          </a:r>
          <a:r>
            <a:rPr lang="ru-RU" sz="1800" b="1" kern="1200" dirty="0" smtClean="0"/>
            <a:t>Сохранение и развитие доходного потенциала;</a:t>
          </a:r>
          <a:endParaRPr lang="ru-RU" sz="1800" b="1" kern="1200" dirty="0"/>
        </a:p>
      </dsp:txBody>
      <dsp:txXfrm>
        <a:off x="2897703" y="895207"/>
        <a:ext cx="2634276" cy="1580565"/>
      </dsp:txXfrm>
    </dsp:sp>
    <dsp:sp modelId="{A2DB1DB9-6A0C-4769-9FD9-0FB020DBE3F0}">
      <dsp:nvSpPr>
        <dsp:cNvPr id="0" name=""/>
        <dsp:cNvSpPr/>
      </dsp:nvSpPr>
      <dsp:spPr>
        <a:xfrm>
          <a:off x="5795407" y="895207"/>
          <a:ext cx="2634276" cy="1580565"/>
        </a:xfrm>
        <a:prstGeom prst="rect">
          <a:avLst/>
        </a:prstGeom>
        <a:solidFill>
          <a:schemeClr val="accent3">
            <a:hueOff val="-454943"/>
            <a:satOff val="-1876"/>
            <a:lumOff val="-393"/>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extrusionH="28000" prstMaterial="matte"/>
        </a:bodyPr>
        <a:lstStyle/>
        <a:p>
          <a:pPr lvl="0" algn="ctr" defTabSz="800100" rtl="0">
            <a:lnSpc>
              <a:spcPct val="90000"/>
            </a:lnSpc>
            <a:spcBef>
              <a:spcPct val="0"/>
            </a:spcBef>
            <a:spcAft>
              <a:spcPct val="35000"/>
            </a:spcAft>
          </a:pPr>
          <a:r>
            <a:rPr lang="ru-RU" sz="1800" b="1" kern="1200" dirty="0" smtClean="0"/>
            <a:t>3. Безусловное исполнение расходных обязательств, установленных законодательством Российской Федерации и Свердловской области, а именно:</a:t>
          </a:r>
          <a:endParaRPr lang="ru-RU" sz="1800" b="1" kern="1200" dirty="0"/>
        </a:p>
      </dsp:txBody>
      <dsp:txXfrm>
        <a:off x="5795407" y="895207"/>
        <a:ext cx="2634276" cy="1580565"/>
      </dsp:txXfrm>
    </dsp:sp>
    <dsp:sp modelId="{BAEF8BEA-C4BD-4FE8-A687-9F374D73F71E}">
      <dsp:nvSpPr>
        <dsp:cNvPr id="0" name=""/>
        <dsp:cNvSpPr/>
      </dsp:nvSpPr>
      <dsp:spPr>
        <a:xfrm>
          <a:off x="0" y="2739200"/>
          <a:ext cx="2634276" cy="1580565"/>
        </a:xfrm>
        <a:prstGeom prst="rect">
          <a:avLst/>
        </a:prstGeom>
        <a:solidFill>
          <a:schemeClr val="accent3">
            <a:hueOff val="-682414"/>
            <a:satOff val="-2813"/>
            <a:lumOff val="-59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extrusionH="28000" prstMaterial="matte"/>
        </a:bodyPr>
        <a:lstStyle/>
        <a:p>
          <a:pPr lvl="0" algn="ctr" defTabSz="800100" rtl="0">
            <a:lnSpc>
              <a:spcPct val="90000"/>
            </a:lnSpc>
            <a:spcBef>
              <a:spcPct val="0"/>
            </a:spcBef>
            <a:spcAft>
              <a:spcPct val="35000"/>
            </a:spcAft>
          </a:pPr>
          <a:r>
            <a:rPr lang="ru-RU" sz="1800" b="1" kern="1200" dirty="0" smtClean="0"/>
            <a:t>- своевременная выплата заработной платы работникам организаций бюджетной сферы;</a:t>
          </a:r>
          <a:endParaRPr lang="ru-RU" sz="1800" b="1" kern="1200" dirty="0"/>
        </a:p>
      </dsp:txBody>
      <dsp:txXfrm>
        <a:off x="0" y="2739200"/>
        <a:ext cx="2634276" cy="1580565"/>
      </dsp:txXfrm>
    </dsp:sp>
    <dsp:sp modelId="{CFB1AA91-6DC9-4BE3-A663-421C5C388C0B}">
      <dsp:nvSpPr>
        <dsp:cNvPr id="0" name=""/>
        <dsp:cNvSpPr/>
      </dsp:nvSpPr>
      <dsp:spPr>
        <a:xfrm>
          <a:off x="2897703" y="2739200"/>
          <a:ext cx="2634276" cy="1580565"/>
        </a:xfrm>
        <a:prstGeom prst="rect">
          <a:avLst/>
        </a:prstGeom>
        <a:solidFill>
          <a:schemeClr val="accent3">
            <a:hueOff val="-909886"/>
            <a:satOff val="-3751"/>
            <a:lumOff val="-786"/>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extrusionH="28000" prstMaterial="matte"/>
        </a:bodyPr>
        <a:lstStyle/>
        <a:p>
          <a:pPr lvl="0" algn="ctr" defTabSz="800100" rtl="0">
            <a:lnSpc>
              <a:spcPct val="90000"/>
            </a:lnSpc>
            <a:spcBef>
              <a:spcPct val="0"/>
            </a:spcBef>
            <a:spcAft>
              <a:spcPct val="35000"/>
            </a:spcAft>
          </a:pPr>
          <a:r>
            <a:rPr lang="ru-RU" sz="1800" b="1" kern="1200" dirty="0" smtClean="0"/>
            <a:t>- предоставление гарантированных государством мер социальной поддержки населению.</a:t>
          </a:r>
          <a:endParaRPr lang="ru-RU" sz="1800" b="1" kern="1200" dirty="0"/>
        </a:p>
      </dsp:txBody>
      <dsp:txXfrm>
        <a:off x="2897703" y="2739200"/>
        <a:ext cx="2634276" cy="1580565"/>
      </dsp:txXfrm>
    </dsp:sp>
    <dsp:sp modelId="{F0DE2DBB-A251-4CFA-8BC2-C58ED9FD614B}">
      <dsp:nvSpPr>
        <dsp:cNvPr id="0" name=""/>
        <dsp:cNvSpPr/>
      </dsp:nvSpPr>
      <dsp:spPr>
        <a:xfrm>
          <a:off x="5795407" y="2739200"/>
          <a:ext cx="2634276" cy="1580565"/>
        </a:xfrm>
        <a:prstGeom prst="rect">
          <a:avLst/>
        </a:prstGeom>
        <a:solidFill>
          <a:schemeClr val="accent3">
            <a:hueOff val="-1137357"/>
            <a:satOff val="-4689"/>
            <a:lumOff val="-983"/>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extrusionH="28000" prstMaterial="matte"/>
        </a:bodyPr>
        <a:lstStyle/>
        <a:p>
          <a:pPr lvl="0" algn="ctr" defTabSz="800100" rtl="0">
            <a:lnSpc>
              <a:spcPct val="90000"/>
            </a:lnSpc>
            <a:spcBef>
              <a:spcPct val="0"/>
            </a:spcBef>
            <a:spcAft>
              <a:spcPct val="35000"/>
            </a:spcAft>
          </a:pPr>
          <a:r>
            <a:rPr lang="ru-RU" sz="1800" b="1" kern="1200" dirty="0" smtClean="0"/>
            <a:t>4. Выполнение поручений Президента Российской Федерации, содержащихся в указах от 7 мая 2012 года</a:t>
          </a:r>
          <a:r>
            <a:rPr lang="ru-RU" sz="1600" b="1" kern="1200" dirty="0" smtClean="0"/>
            <a:t>.</a:t>
          </a:r>
          <a:endParaRPr lang="ru-RU" sz="1600" b="1" kern="1200" dirty="0"/>
        </a:p>
      </dsp:txBody>
      <dsp:txXfrm>
        <a:off x="5795407" y="2739200"/>
        <a:ext cx="2634276" cy="158056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3FBE5-056A-4366-82D4-73DD22185507}">
      <dsp:nvSpPr>
        <dsp:cNvPr id="0" name=""/>
        <dsp:cNvSpPr/>
      </dsp:nvSpPr>
      <dsp:spPr>
        <a:xfrm>
          <a:off x="0" y="18675"/>
          <a:ext cx="8229600" cy="1105649"/>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u-RU" sz="2100" b="1" i="1" kern="1200" dirty="0" smtClean="0">
              <a:solidFill>
                <a:schemeClr val="accent1">
                  <a:lumMod val="50000"/>
                </a:schemeClr>
              </a:solidFill>
            </a:rPr>
            <a:t>Информация о поступлении из источников внутреннего финансирования дефицита бюджета Махнёвского муниципального образования в 2013 году</a:t>
          </a:r>
          <a:endParaRPr lang="ru-RU" sz="2100" b="1" kern="1200" dirty="0">
            <a:solidFill>
              <a:schemeClr val="accent1">
                <a:lumMod val="50000"/>
              </a:schemeClr>
            </a:solidFill>
          </a:endParaRPr>
        </a:p>
      </dsp:txBody>
      <dsp:txXfrm>
        <a:off x="53973" y="72648"/>
        <a:ext cx="8121654" cy="99770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57EBF-0030-44F7-B783-3629C3473E73}">
      <dsp:nvSpPr>
        <dsp:cNvPr id="0" name=""/>
        <dsp:cNvSpPr/>
      </dsp:nvSpPr>
      <dsp:spPr>
        <a:xfrm>
          <a:off x="0" y="123974"/>
          <a:ext cx="8229600" cy="89505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ru-RU" sz="1700" b="1" kern="1200" dirty="0" smtClean="0">
              <a:solidFill>
                <a:schemeClr val="accent1">
                  <a:lumMod val="50000"/>
                </a:schemeClr>
              </a:solidFill>
            </a:rPr>
            <a:t>Динамика поступлений</a:t>
          </a:r>
          <a:r>
            <a:rPr lang="ru-RU" sz="1700" b="1" i="1" kern="1200" dirty="0" smtClean="0">
              <a:solidFill>
                <a:schemeClr val="accent1">
                  <a:lumMod val="50000"/>
                </a:schemeClr>
              </a:solidFill>
            </a:rPr>
            <a:t> </a:t>
          </a:r>
          <a:r>
            <a:rPr lang="ru-RU" sz="1700" b="1" i="0" kern="1200" dirty="0" smtClean="0">
              <a:solidFill>
                <a:schemeClr val="accent1">
                  <a:lumMod val="50000"/>
                </a:schemeClr>
              </a:solidFill>
            </a:rPr>
            <a:t>из источников внутреннего финансирования дефицита бюджета Махнёвского муниципального образования в2012- 2013 гг.</a:t>
          </a:r>
          <a:r>
            <a:rPr lang="ru-RU" sz="1700" b="1" kern="1200" dirty="0" smtClean="0">
              <a:solidFill>
                <a:schemeClr val="accent1">
                  <a:lumMod val="50000"/>
                </a:schemeClr>
              </a:solidFill>
            </a:rPr>
            <a:t/>
          </a:r>
          <a:br>
            <a:rPr lang="ru-RU" sz="1700" b="1" kern="1200" dirty="0" smtClean="0">
              <a:solidFill>
                <a:schemeClr val="accent1">
                  <a:lumMod val="50000"/>
                </a:schemeClr>
              </a:solidFill>
            </a:rPr>
          </a:br>
          <a:r>
            <a:rPr lang="ru-RU" sz="1700" b="1" kern="1200" dirty="0" smtClean="0">
              <a:solidFill>
                <a:schemeClr val="accent1">
                  <a:lumMod val="50000"/>
                </a:schemeClr>
              </a:solidFill>
            </a:rPr>
            <a:t>  </a:t>
          </a:r>
          <a:endParaRPr lang="ru-RU" sz="1700" b="1" kern="1200" dirty="0">
            <a:solidFill>
              <a:schemeClr val="accent1">
                <a:lumMod val="50000"/>
              </a:schemeClr>
            </a:solidFill>
          </a:endParaRPr>
        </a:p>
      </dsp:txBody>
      <dsp:txXfrm>
        <a:off x="43693" y="167667"/>
        <a:ext cx="8142214" cy="80766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0460F-0397-4496-AABC-66B4F72A7AB9}">
      <dsp:nvSpPr>
        <dsp:cNvPr id="0" name=""/>
        <dsp:cNvSpPr/>
      </dsp:nvSpPr>
      <dsp:spPr>
        <a:xfrm>
          <a:off x="0" y="166095"/>
          <a:ext cx="8229600" cy="810809"/>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u-RU" sz="2100" b="1" i="1" kern="1200" dirty="0" smtClean="0">
              <a:solidFill>
                <a:schemeClr val="accent1">
                  <a:lumMod val="50000"/>
                </a:schemeClr>
              </a:solidFill>
            </a:rPr>
            <a:t>Муниципальный долг Махнёвского муниципального образования в</a:t>
          </a:r>
          <a:br>
            <a:rPr lang="ru-RU" sz="2100" b="1" i="1" kern="1200" dirty="0" smtClean="0">
              <a:solidFill>
                <a:schemeClr val="accent1">
                  <a:lumMod val="50000"/>
                </a:schemeClr>
              </a:solidFill>
            </a:rPr>
          </a:br>
          <a:r>
            <a:rPr lang="ru-RU" sz="2100" b="1" i="1" kern="1200" dirty="0" smtClean="0">
              <a:solidFill>
                <a:schemeClr val="accent1">
                  <a:lumMod val="50000"/>
                </a:schemeClr>
              </a:solidFill>
            </a:rPr>
            <a:t> 2013 году</a:t>
          </a:r>
          <a:endParaRPr lang="ru-RU" sz="2100" b="1" kern="1200" dirty="0">
            <a:solidFill>
              <a:schemeClr val="accent1">
                <a:lumMod val="50000"/>
              </a:schemeClr>
            </a:solidFill>
          </a:endParaRPr>
        </a:p>
      </dsp:txBody>
      <dsp:txXfrm>
        <a:off x="39580" y="205675"/>
        <a:ext cx="8150440" cy="73164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635D1-84BA-4160-B549-B94F24B55C0F}">
      <dsp:nvSpPr>
        <dsp:cNvPr id="0" name=""/>
        <dsp:cNvSpPr/>
      </dsp:nvSpPr>
      <dsp:spPr>
        <a:xfrm>
          <a:off x="0" y="18675"/>
          <a:ext cx="8229600" cy="1105649"/>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u-RU" sz="2100" b="1" i="1" kern="1200" dirty="0" smtClean="0">
              <a:solidFill>
                <a:schemeClr val="accent1">
                  <a:lumMod val="50000"/>
                </a:schemeClr>
              </a:solidFill>
            </a:rPr>
            <a:t>Объем и структура муниципального долга Махнёвского муниципального образования </a:t>
          </a:r>
          <a:br>
            <a:rPr lang="ru-RU" sz="2100" b="1" i="1" kern="1200" dirty="0" smtClean="0">
              <a:solidFill>
                <a:schemeClr val="accent1">
                  <a:lumMod val="50000"/>
                </a:schemeClr>
              </a:solidFill>
            </a:rPr>
          </a:br>
          <a:r>
            <a:rPr lang="ru-RU" sz="2100" b="1" i="1" kern="1200" dirty="0" smtClean="0">
              <a:solidFill>
                <a:schemeClr val="accent1">
                  <a:lumMod val="50000"/>
                </a:schemeClr>
              </a:solidFill>
            </a:rPr>
            <a:t>в 2013 году</a:t>
          </a:r>
          <a:endParaRPr lang="ru-RU" sz="2100" b="1" i="1" kern="1200" dirty="0">
            <a:solidFill>
              <a:schemeClr val="accent1">
                <a:lumMod val="50000"/>
              </a:schemeClr>
            </a:solidFill>
          </a:endParaRPr>
        </a:p>
      </dsp:txBody>
      <dsp:txXfrm>
        <a:off x="53973" y="72648"/>
        <a:ext cx="8121654" cy="99770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0C5BA-33C2-4402-A1F0-C499671CB53E}">
      <dsp:nvSpPr>
        <dsp:cNvPr id="0" name=""/>
        <dsp:cNvSpPr/>
      </dsp:nvSpPr>
      <dsp:spPr>
        <a:xfrm>
          <a:off x="0" y="18675"/>
          <a:ext cx="8229600" cy="1105649"/>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u-RU" sz="2100" b="1" i="1" kern="1200" dirty="0" smtClean="0">
              <a:solidFill>
                <a:schemeClr val="accent1">
                  <a:lumMod val="50000"/>
                </a:schemeClr>
              </a:solidFill>
            </a:rPr>
            <a:t>Объем и структура муниципального долга Махнёвского муниципального образования </a:t>
          </a:r>
          <a:br>
            <a:rPr lang="ru-RU" sz="2100" b="1" i="1" kern="1200" dirty="0" smtClean="0">
              <a:solidFill>
                <a:schemeClr val="accent1">
                  <a:lumMod val="50000"/>
                </a:schemeClr>
              </a:solidFill>
            </a:rPr>
          </a:br>
          <a:r>
            <a:rPr lang="ru-RU" sz="2100" b="1" i="1" kern="1200" dirty="0" smtClean="0">
              <a:solidFill>
                <a:schemeClr val="accent1">
                  <a:lumMod val="50000"/>
                </a:schemeClr>
              </a:solidFill>
            </a:rPr>
            <a:t>в 2010 - 2013 гг.</a:t>
          </a:r>
          <a:endParaRPr lang="ru-RU" sz="2100" b="1" i="1" kern="1200" dirty="0">
            <a:solidFill>
              <a:schemeClr val="accent1">
                <a:lumMod val="50000"/>
              </a:schemeClr>
            </a:solidFill>
          </a:endParaRPr>
        </a:p>
      </dsp:txBody>
      <dsp:txXfrm>
        <a:off x="53973" y="72648"/>
        <a:ext cx="8121654" cy="99770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B8710-0DB8-4F93-A155-EC2BF22BC153}">
      <dsp:nvSpPr>
        <dsp:cNvPr id="0" name=""/>
        <dsp:cNvSpPr/>
      </dsp:nvSpPr>
      <dsp:spPr>
        <a:xfrm>
          <a:off x="0" y="67"/>
          <a:ext cx="8229600" cy="1082524"/>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dirty="0" smtClean="0">
              <a:solidFill>
                <a:schemeClr val="accent1">
                  <a:lumMod val="50000"/>
                </a:schemeClr>
              </a:solidFill>
            </a:rPr>
            <a:t>Функциональная структура расходов </a:t>
          </a:r>
        </a:p>
        <a:p>
          <a:pPr lvl="0" algn="ctr" defTabSz="1244600" rtl="0">
            <a:lnSpc>
              <a:spcPct val="90000"/>
            </a:lnSpc>
            <a:spcBef>
              <a:spcPct val="0"/>
            </a:spcBef>
            <a:spcAft>
              <a:spcPct val="35000"/>
            </a:spcAft>
          </a:pPr>
          <a:r>
            <a:rPr lang="ru-RU" sz="2800" b="1" kern="1200" dirty="0" smtClean="0">
              <a:solidFill>
                <a:schemeClr val="accent1">
                  <a:lumMod val="50000"/>
                </a:schemeClr>
              </a:solidFill>
            </a:rPr>
            <a:t>за 2013 год</a:t>
          </a:r>
          <a:endParaRPr lang="ru-RU" sz="2800" b="1" kern="1200" dirty="0">
            <a:solidFill>
              <a:schemeClr val="accent1">
                <a:lumMod val="50000"/>
              </a:schemeClr>
            </a:solidFill>
          </a:endParaRPr>
        </a:p>
      </dsp:txBody>
      <dsp:txXfrm>
        <a:off x="52844" y="52911"/>
        <a:ext cx="8123912" cy="97683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8492A-0DF2-4F73-A054-E7085A48FB82}">
      <dsp:nvSpPr>
        <dsp:cNvPr id="0" name=""/>
        <dsp:cNvSpPr/>
      </dsp:nvSpPr>
      <dsp:spPr>
        <a:xfrm>
          <a:off x="0" y="7809"/>
          <a:ext cx="8043890" cy="106704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1" kern="1200" dirty="0" smtClean="0">
              <a:solidFill>
                <a:schemeClr val="accent1">
                  <a:lumMod val="50000"/>
                </a:schemeClr>
              </a:solidFill>
            </a:rPr>
            <a:t>Исполнение бюджета Махнёвского муниципального образования по расходам за 2013 год </a:t>
          </a:r>
          <a:endParaRPr lang="ru-RU" sz="2400" b="1" kern="1200" dirty="0">
            <a:solidFill>
              <a:schemeClr val="accent1">
                <a:lumMod val="50000"/>
              </a:schemeClr>
            </a:solidFill>
          </a:endParaRPr>
        </a:p>
      </dsp:txBody>
      <dsp:txXfrm>
        <a:off x="52089" y="59898"/>
        <a:ext cx="7939712" cy="96286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13B25-F55E-4DE2-A6CA-FF6BD6540A9F}">
      <dsp:nvSpPr>
        <dsp:cNvPr id="0" name=""/>
        <dsp:cNvSpPr/>
      </dsp:nvSpPr>
      <dsp:spPr>
        <a:xfrm>
          <a:off x="0" y="202029"/>
          <a:ext cx="7901014" cy="67860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ru-RU" sz="2900" b="1" kern="1200" dirty="0" smtClean="0">
              <a:solidFill>
                <a:schemeClr val="accent1">
                  <a:lumMod val="50000"/>
                </a:schemeClr>
              </a:solidFill>
            </a:rPr>
            <a:t>Структура расходов бюджета за 2012-2013гг.</a:t>
          </a:r>
          <a:endParaRPr lang="ru-RU" sz="2900" b="1" kern="1200" dirty="0">
            <a:solidFill>
              <a:schemeClr val="accent1">
                <a:lumMod val="50000"/>
              </a:schemeClr>
            </a:solidFill>
          </a:endParaRPr>
        </a:p>
      </dsp:txBody>
      <dsp:txXfrm>
        <a:off x="33127" y="235156"/>
        <a:ext cx="7834760" cy="612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355A1-247B-4F54-951B-E14B761E391D}">
      <dsp:nvSpPr>
        <dsp:cNvPr id="0" name=""/>
        <dsp:cNvSpPr/>
      </dsp:nvSpPr>
      <dsp:spPr>
        <a:xfrm>
          <a:off x="0" y="11654"/>
          <a:ext cx="8229600" cy="111969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ru-RU" sz="2900" b="1" kern="1200" baseline="0" dirty="0" smtClean="0">
              <a:solidFill>
                <a:schemeClr val="accent1">
                  <a:lumMod val="50000"/>
                </a:schemeClr>
              </a:solidFill>
            </a:rPr>
            <a:t>Структура бюджета Махнёвского муниципального образования</a:t>
          </a:r>
          <a:endParaRPr lang="ru-RU" sz="2900" b="1" kern="1200" baseline="0" dirty="0">
            <a:solidFill>
              <a:schemeClr val="accent1">
                <a:lumMod val="50000"/>
              </a:schemeClr>
            </a:solidFill>
          </a:endParaRPr>
        </a:p>
      </dsp:txBody>
      <dsp:txXfrm>
        <a:off x="54659" y="66313"/>
        <a:ext cx="8120282" cy="101037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BADF-1419-42FE-ACC9-EBDC114C8340}">
      <dsp:nvSpPr>
        <dsp:cNvPr id="0" name=""/>
        <dsp:cNvSpPr/>
      </dsp:nvSpPr>
      <dsp:spPr>
        <a:xfrm>
          <a:off x="0" y="11654"/>
          <a:ext cx="8229600" cy="111969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ru-RU" sz="2900" b="1" kern="1200" dirty="0" smtClean="0">
              <a:solidFill>
                <a:schemeClr val="accent1">
                  <a:lumMod val="50000"/>
                </a:schemeClr>
              </a:solidFill>
            </a:rPr>
            <a:t>Динамика исполнения расходов бюджета муниципального образования за 2012-2013гг.</a:t>
          </a:r>
          <a:endParaRPr lang="ru-RU" sz="2900" b="1" kern="1200" dirty="0">
            <a:solidFill>
              <a:schemeClr val="accent1">
                <a:lumMod val="50000"/>
              </a:schemeClr>
            </a:solidFill>
          </a:endParaRPr>
        </a:p>
      </dsp:txBody>
      <dsp:txXfrm>
        <a:off x="54659" y="66313"/>
        <a:ext cx="8120282" cy="101037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FB477-59AC-4E5B-A27D-6E70F7D94648}">
      <dsp:nvSpPr>
        <dsp:cNvPr id="0" name=""/>
        <dsp:cNvSpPr/>
      </dsp:nvSpPr>
      <dsp:spPr>
        <a:xfrm>
          <a:off x="0" y="460"/>
          <a:ext cx="8229600" cy="927773"/>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endParaRPr lang="ru-RU" sz="3200" b="1" kern="1200" dirty="0" smtClean="0">
            <a:solidFill>
              <a:schemeClr val="accent1">
                <a:lumMod val="50000"/>
              </a:schemeClr>
            </a:solidFill>
          </a:endParaRPr>
        </a:p>
        <a:p>
          <a:pPr lvl="0" algn="ctr" defTabSz="1422400" rtl="0">
            <a:lnSpc>
              <a:spcPct val="90000"/>
            </a:lnSpc>
            <a:spcBef>
              <a:spcPct val="0"/>
            </a:spcBef>
            <a:spcAft>
              <a:spcPct val="35000"/>
            </a:spcAft>
          </a:pPr>
          <a:r>
            <a:rPr lang="ru-RU" sz="3200" b="1" kern="1200" dirty="0" smtClean="0">
              <a:solidFill>
                <a:schemeClr val="accent1">
                  <a:lumMod val="50000"/>
                </a:schemeClr>
              </a:solidFill>
            </a:rPr>
            <a:t>Экономическая структура исполнения бюджета 2012-2013гг.</a:t>
          </a:r>
          <a:br>
            <a:rPr lang="ru-RU" sz="3200" b="1" kern="1200" dirty="0" smtClean="0">
              <a:solidFill>
                <a:schemeClr val="accent1">
                  <a:lumMod val="50000"/>
                </a:schemeClr>
              </a:solidFill>
            </a:rPr>
          </a:br>
          <a:endParaRPr lang="ru-RU" sz="3200" b="1" kern="1200" dirty="0">
            <a:solidFill>
              <a:schemeClr val="accent1">
                <a:lumMod val="50000"/>
              </a:schemeClr>
            </a:solidFill>
          </a:endParaRPr>
        </a:p>
      </dsp:txBody>
      <dsp:txXfrm>
        <a:off x="45290" y="45750"/>
        <a:ext cx="8139020" cy="83719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4D615-422F-4144-9972-0679E6621C8F}">
      <dsp:nvSpPr>
        <dsp:cNvPr id="0" name=""/>
        <dsp:cNvSpPr/>
      </dsp:nvSpPr>
      <dsp:spPr>
        <a:xfrm>
          <a:off x="0" y="11654"/>
          <a:ext cx="8229600" cy="111969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ru-RU" sz="2900" b="1" kern="1200" dirty="0" smtClean="0">
              <a:solidFill>
                <a:schemeClr val="accent1">
                  <a:lumMod val="50000"/>
                </a:schemeClr>
              </a:solidFill>
            </a:rPr>
            <a:t>Расходы бюджета в 2013</a:t>
          </a:r>
          <a:r>
            <a:rPr lang="en-US" sz="2900" b="1" kern="1200" dirty="0" smtClean="0">
              <a:solidFill>
                <a:schemeClr val="accent1">
                  <a:lumMod val="50000"/>
                </a:schemeClr>
              </a:solidFill>
            </a:rPr>
            <a:t> </a:t>
          </a:r>
          <a:r>
            <a:rPr lang="ru-RU" sz="2900" b="1" kern="1200" dirty="0" smtClean="0">
              <a:solidFill>
                <a:schemeClr val="accent1">
                  <a:lumMod val="50000"/>
                </a:schemeClr>
              </a:solidFill>
            </a:rPr>
            <a:t>году на социальную сферу</a:t>
          </a:r>
          <a:endParaRPr lang="ru-RU" sz="2900" b="1" kern="1200" dirty="0">
            <a:solidFill>
              <a:schemeClr val="accent1">
                <a:lumMod val="50000"/>
              </a:schemeClr>
            </a:solidFill>
          </a:endParaRPr>
        </a:p>
      </dsp:txBody>
      <dsp:txXfrm>
        <a:off x="54659" y="66313"/>
        <a:ext cx="8120282" cy="101037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40520-720C-4B51-A7C0-F9BD3C334422}">
      <dsp:nvSpPr>
        <dsp:cNvPr id="0" name=""/>
        <dsp:cNvSpPr/>
      </dsp:nvSpPr>
      <dsp:spPr>
        <a:xfrm>
          <a:off x="0" y="790"/>
          <a:ext cx="8043890" cy="108108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dirty="0" smtClean="0">
              <a:solidFill>
                <a:schemeClr val="accent1">
                  <a:lumMod val="50000"/>
                </a:schemeClr>
              </a:solidFill>
            </a:rPr>
            <a:t>Расходы бюджета в 2012-2013гг. на социальную сферу</a:t>
          </a:r>
          <a:endParaRPr lang="ru-RU" sz="2800" b="1" kern="1200" dirty="0">
            <a:solidFill>
              <a:schemeClr val="accent1">
                <a:lumMod val="50000"/>
              </a:schemeClr>
            </a:solidFill>
          </a:endParaRPr>
        </a:p>
      </dsp:txBody>
      <dsp:txXfrm>
        <a:off x="52774" y="53564"/>
        <a:ext cx="7938342" cy="97553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C12DB-C6AD-4EEC-A416-C07D6E5490AD}">
      <dsp:nvSpPr>
        <dsp:cNvPr id="0" name=""/>
        <dsp:cNvSpPr/>
      </dsp:nvSpPr>
      <dsp:spPr>
        <a:xfrm>
          <a:off x="0" y="1090080"/>
          <a:ext cx="8229600" cy="630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D577BC-EAAB-4680-93C3-519266CF7D4A}">
      <dsp:nvSpPr>
        <dsp:cNvPr id="0" name=""/>
        <dsp:cNvSpPr/>
      </dsp:nvSpPr>
      <dsp:spPr>
        <a:xfrm>
          <a:off x="411480" y="721080"/>
          <a:ext cx="5760720" cy="7380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rtl="0">
            <a:lnSpc>
              <a:spcPct val="90000"/>
            </a:lnSpc>
            <a:spcBef>
              <a:spcPct val="0"/>
            </a:spcBef>
            <a:spcAft>
              <a:spcPct val="35000"/>
            </a:spcAft>
          </a:pPr>
          <a:r>
            <a:rPr lang="ru-RU" sz="2500" kern="1200" dirty="0" smtClean="0">
              <a:solidFill>
                <a:schemeClr val="accent2">
                  <a:lumMod val="40000"/>
                  <a:lumOff val="60000"/>
                </a:schemeClr>
              </a:solidFill>
            </a:rPr>
            <a:t>Доходы муниципального образования;</a:t>
          </a:r>
          <a:endParaRPr lang="ru-RU" sz="2500" kern="1200" dirty="0">
            <a:solidFill>
              <a:schemeClr val="accent2">
                <a:lumMod val="40000"/>
                <a:lumOff val="60000"/>
              </a:schemeClr>
            </a:solidFill>
          </a:endParaRPr>
        </a:p>
      </dsp:txBody>
      <dsp:txXfrm>
        <a:off x="447506" y="757106"/>
        <a:ext cx="5688668" cy="665948"/>
      </dsp:txXfrm>
    </dsp:sp>
    <dsp:sp modelId="{A475D2E9-BB23-4BC5-8913-FCB9316417D8}">
      <dsp:nvSpPr>
        <dsp:cNvPr id="0" name=""/>
        <dsp:cNvSpPr/>
      </dsp:nvSpPr>
      <dsp:spPr>
        <a:xfrm>
          <a:off x="0" y="2224080"/>
          <a:ext cx="8229600" cy="630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4833CD-D39F-492F-8AAE-CDDC02D7E67B}">
      <dsp:nvSpPr>
        <dsp:cNvPr id="0" name=""/>
        <dsp:cNvSpPr/>
      </dsp:nvSpPr>
      <dsp:spPr>
        <a:xfrm>
          <a:off x="411480" y="1855080"/>
          <a:ext cx="5760720" cy="7380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rtl="0">
            <a:lnSpc>
              <a:spcPct val="90000"/>
            </a:lnSpc>
            <a:spcBef>
              <a:spcPct val="0"/>
            </a:spcBef>
            <a:spcAft>
              <a:spcPct val="35000"/>
            </a:spcAft>
          </a:pPr>
          <a:r>
            <a:rPr lang="ru-RU" sz="2500" kern="1200" dirty="0" smtClean="0">
              <a:solidFill>
                <a:schemeClr val="accent2">
                  <a:lumMod val="40000"/>
                  <a:lumOff val="60000"/>
                </a:schemeClr>
              </a:solidFill>
            </a:rPr>
            <a:t>Расходы муниципального образования;</a:t>
          </a:r>
          <a:endParaRPr lang="ru-RU" sz="2500" kern="1200" dirty="0">
            <a:solidFill>
              <a:schemeClr val="accent2">
                <a:lumMod val="40000"/>
                <a:lumOff val="60000"/>
              </a:schemeClr>
            </a:solidFill>
          </a:endParaRPr>
        </a:p>
      </dsp:txBody>
      <dsp:txXfrm>
        <a:off x="447506" y="1891106"/>
        <a:ext cx="5688668" cy="665948"/>
      </dsp:txXfrm>
    </dsp:sp>
    <dsp:sp modelId="{DEC5F642-0785-49CD-810B-161894F89C72}">
      <dsp:nvSpPr>
        <dsp:cNvPr id="0" name=""/>
        <dsp:cNvSpPr/>
      </dsp:nvSpPr>
      <dsp:spPr>
        <a:xfrm>
          <a:off x="0" y="3358080"/>
          <a:ext cx="8229600" cy="630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FDC10D-1F14-4ADF-A7BA-6F602D1A923E}">
      <dsp:nvSpPr>
        <dsp:cNvPr id="0" name=""/>
        <dsp:cNvSpPr/>
      </dsp:nvSpPr>
      <dsp:spPr>
        <a:xfrm>
          <a:off x="411480" y="2989080"/>
          <a:ext cx="5760720" cy="7380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rtl="0">
            <a:lnSpc>
              <a:spcPct val="90000"/>
            </a:lnSpc>
            <a:spcBef>
              <a:spcPct val="0"/>
            </a:spcBef>
            <a:spcAft>
              <a:spcPct val="35000"/>
            </a:spcAft>
          </a:pPr>
          <a:r>
            <a:rPr lang="ru-RU" sz="2500" kern="1200" dirty="0" smtClean="0">
              <a:solidFill>
                <a:schemeClr val="accent2">
                  <a:lumMod val="40000"/>
                  <a:lumOff val="60000"/>
                </a:schemeClr>
              </a:solidFill>
            </a:rPr>
            <a:t>Источники финансирования дефицита муниципального образования</a:t>
          </a:r>
          <a:endParaRPr lang="ru-RU" sz="2500" kern="1200" dirty="0">
            <a:solidFill>
              <a:schemeClr val="accent2">
                <a:lumMod val="40000"/>
                <a:lumOff val="60000"/>
              </a:schemeClr>
            </a:solidFill>
          </a:endParaRPr>
        </a:p>
      </dsp:txBody>
      <dsp:txXfrm>
        <a:off x="447506" y="3025106"/>
        <a:ext cx="5688668" cy="66594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3BECE-3E64-46F9-B7D5-8AAC044DC3A1}">
      <dsp:nvSpPr>
        <dsp:cNvPr id="0" name=""/>
        <dsp:cNvSpPr/>
      </dsp:nvSpPr>
      <dsp:spPr>
        <a:xfrm>
          <a:off x="0" y="28862"/>
          <a:ext cx="8215370" cy="223938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ru-RU" sz="3300" b="1" kern="1200" baseline="0" dirty="0" smtClean="0">
              <a:solidFill>
                <a:schemeClr val="accent1">
                  <a:lumMod val="50000"/>
                </a:schemeClr>
              </a:solidFill>
            </a:rPr>
            <a:t>Показатели социально – экономического развития Махнёвского муниципального образования за 2013 год</a:t>
          </a:r>
          <a:endParaRPr lang="ru-RU" sz="3300" b="1" kern="1200" baseline="0" dirty="0">
            <a:solidFill>
              <a:schemeClr val="accent1">
                <a:lumMod val="50000"/>
              </a:schemeClr>
            </a:solidFill>
          </a:endParaRPr>
        </a:p>
      </dsp:txBody>
      <dsp:txXfrm>
        <a:off x="109318" y="138180"/>
        <a:ext cx="7996734" cy="2020744"/>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6A02D-5EB2-438B-96BC-0EAA481BFA84}">
      <dsp:nvSpPr>
        <dsp:cNvPr id="0" name=""/>
        <dsp:cNvSpPr/>
      </dsp:nvSpPr>
      <dsp:spPr>
        <a:xfrm>
          <a:off x="0" y="77224"/>
          <a:ext cx="8329642" cy="1356838"/>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ru-RU" sz="2600" b="1" kern="1200" baseline="0" dirty="0" smtClean="0">
              <a:solidFill>
                <a:schemeClr val="accent1">
                  <a:lumMod val="50000"/>
                </a:schemeClr>
              </a:solidFill>
            </a:rPr>
            <a:t>Основные параметры исполнения бюджета Махнёвского муниципального образования </a:t>
          </a:r>
          <a:br>
            <a:rPr lang="ru-RU" sz="2600" b="1" kern="1200" baseline="0" dirty="0" smtClean="0">
              <a:solidFill>
                <a:schemeClr val="accent1">
                  <a:lumMod val="50000"/>
                </a:schemeClr>
              </a:solidFill>
            </a:rPr>
          </a:br>
          <a:r>
            <a:rPr lang="ru-RU" sz="2600" b="1" kern="1200" baseline="0" dirty="0" smtClean="0">
              <a:solidFill>
                <a:schemeClr val="accent1">
                  <a:lumMod val="50000"/>
                </a:schemeClr>
              </a:solidFill>
            </a:rPr>
            <a:t>за 2013 год</a:t>
          </a:r>
          <a:endParaRPr lang="ru-RU" sz="2600" b="1" kern="1200" baseline="0" dirty="0">
            <a:solidFill>
              <a:schemeClr val="accent1">
                <a:lumMod val="50000"/>
              </a:schemeClr>
            </a:solidFill>
          </a:endParaRPr>
        </a:p>
      </dsp:txBody>
      <dsp:txXfrm>
        <a:off x="66235" y="143459"/>
        <a:ext cx="8197172" cy="12243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A3158-B2F8-4FDB-A8ED-0AA8CF0DFE5D}">
      <dsp:nvSpPr>
        <dsp:cNvPr id="0" name=""/>
        <dsp:cNvSpPr/>
      </dsp:nvSpPr>
      <dsp:spPr>
        <a:xfrm>
          <a:off x="0" y="11654"/>
          <a:ext cx="8229600" cy="111969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ru-RU" sz="2900" b="1" kern="1200" baseline="0" dirty="0" smtClean="0">
              <a:solidFill>
                <a:schemeClr val="accent1">
                  <a:lumMod val="50000"/>
                </a:schemeClr>
              </a:solidFill>
            </a:rPr>
            <a:t>Доходы Махнёвского муниципального образования</a:t>
          </a:r>
          <a:endParaRPr lang="ru-RU" sz="2900" kern="1200" dirty="0">
            <a:solidFill>
              <a:schemeClr val="accent1">
                <a:lumMod val="50000"/>
              </a:schemeClr>
            </a:solidFill>
          </a:endParaRPr>
        </a:p>
      </dsp:txBody>
      <dsp:txXfrm>
        <a:off x="54659" y="66313"/>
        <a:ext cx="8120282" cy="10103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AC8B8-919A-4768-8316-76FB11A5BF6E}">
      <dsp:nvSpPr>
        <dsp:cNvPr id="0" name=""/>
        <dsp:cNvSpPr/>
      </dsp:nvSpPr>
      <dsp:spPr>
        <a:xfrm>
          <a:off x="0" y="116959"/>
          <a:ext cx="8143932" cy="909089"/>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u-RU" sz="2100" b="1" kern="1200" baseline="0" dirty="0" smtClean="0">
              <a:solidFill>
                <a:schemeClr val="accent1">
                  <a:lumMod val="50000"/>
                </a:schemeClr>
              </a:solidFill>
            </a:rPr>
            <a:t>Структура доходов Махнёвского муниципального образования</a:t>
          </a:r>
        </a:p>
        <a:p>
          <a:pPr lvl="0" algn="ctr" defTabSz="933450" rtl="0">
            <a:lnSpc>
              <a:spcPct val="90000"/>
            </a:lnSpc>
            <a:spcBef>
              <a:spcPct val="0"/>
            </a:spcBef>
            <a:spcAft>
              <a:spcPct val="35000"/>
            </a:spcAft>
          </a:pPr>
          <a:r>
            <a:rPr lang="ru-RU" sz="2100" b="1" kern="1200" baseline="0" dirty="0" smtClean="0">
              <a:solidFill>
                <a:schemeClr val="accent1">
                  <a:lumMod val="50000"/>
                </a:schemeClr>
              </a:solidFill>
            </a:rPr>
            <a:t> в 2013 году</a:t>
          </a:r>
          <a:endParaRPr lang="ru-RU" sz="2100" kern="1200" dirty="0">
            <a:solidFill>
              <a:schemeClr val="accent1">
                <a:lumMod val="50000"/>
              </a:schemeClr>
            </a:solidFill>
          </a:endParaRPr>
        </a:p>
      </dsp:txBody>
      <dsp:txXfrm>
        <a:off x="44378" y="161337"/>
        <a:ext cx="8055176" cy="8203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A9580-C2A5-4C1F-B586-65BFF084F845}">
      <dsp:nvSpPr>
        <dsp:cNvPr id="0" name=""/>
        <dsp:cNvSpPr/>
      </dsp:nvSpPr>
      <dsp:spPr>
        <a:xfrm>
          <a:off x="0" y="52024"/>
          <a:ext cx="8143932" cy="1038959"/>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prst="angle"/>
        </a:sp3d>
      </dsp:spPr>
      <dsp:style>
        <a:lnRef idx="1">
          <a:schemeClr val="accent4"/>
        </a:lnRef>
        <a:fillRef idx="3">
          <a:schemeClr val="accent4"/>
        </a:fillRef>
        <a:effectRef idx="2">
          <a:schemeClr val="accent4"/>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1" kern="1200" baseline="0" dirty="0" smtClean="0">
              <a:solidFill>
                <a:schemeClr val="accent1">
                  <a:lumMod val="50000"/>
                </a:schemeClr>
              </a:solidFill>
            </a:rPr>
            <a:t>Структура налоговых доходов бюджета </a:t>
          </a:r>
        </a:p>
        <a:p>
          <a:pPr lvl="0" algn="ctr" defTabSz="1066800" rtl="0">
            <a:lnSpc>
              <a:spcPct val="90000"/>
            </a:lnSpc>
            <a:spcBef>
              <a:spcPct val="0"/>
            </a:spcBef>
            <a:spcAft>
              <a:spcPct val="35000"/>
            </a:spcAft>
          </a:pPr>
          <a:r>
            <a:rPr lang="ru-RU" sz="2400" b="1" kern="1200" baseline="0" dirty="0" smtClean="0">
              <a:solidFill>
                <a:schemeClr val="accent1">
                  <a:lumMod val="50000"/>
                </a:schemeClr>
              </a:solidFill>
            </a:rPr>
            <a:t>Махнёвского муниципального образования в 2013 году</a:t>
          </a:r>
          <a:endParaRPr lang="ru-RU" sz="2400" kern="1200" dirty="0">
            <a:solidFill>
              <a:schemeClr val="accent1">
                <a:lumMod val="50000"/>
              </a:schemeClr>
            </a:solidFill>
          </a:endParaRPr>
        </a:p>
      </dsp:txBody>
      <dsp:txXfrm>
        <a:off x="50718" y="102742"/>
        <a:ext cx="8042496" cy="9375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71770975-8C40-43A3-9E88-DFFF7F0A2AC6}" type="datetimeFigureOut">
              <a:rPr lang="ru-RU"/>
              <a:pPr>
                <a:defRPr/>
              </a:pPr>
              <a:t>21.08.2014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E151587-E8E1-4C5F-BBE5-8D567CEE320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6F745B95-821A-42D6-88A5-4DD3C0AC8DA5}" type="datetimeFigureOut">
              <a:rPr lang="ru-RU"/>
              <a:pPr>
                <a:defRPr/>
              </a:pPr>
              <a:t>21.08.2014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C569ED6-BC85-4A77-AB67-87A837CF66B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3D61D12-DBBD-4E18-B9B9-3B2EBB796267}" type="datetimeFigureOut">
              <a:rPr lang="ru-RU"/>
              <a:pPr>
                <a:defRPr/>
              </a:pPr>
              <a:t>21.08.2014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91AA498-E0EE-4655-8226-21DFD5405B6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4AD66B5-C2D4-4C2B-956F-800D43A9BA6A}" type="datetimeFigureOut">
              <a:rPr lang="ru-RU"/>
              <a:pPr>
                <a:defRPr/>
              </a:pPr>
              <a:t>21.08.2014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0FA5612-6289-4D10-A637-1835A5570B0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E47A303-EB0C-444F-9204-AC4ABB492500}" type="datetimeFigureOut">
              <a:rPr lang="ru-RU"/>
              <a:pPr>
                <a:defRPr/>
              </a:pPr>
              <a:t>21.08.2014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3A5F4E6-07BC-41DC-8582-A13704CF3C9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864558C-174C-4A62-BD8F-07585228362D}" type="datetimeFigureOut">
              <a:rPr lang="ru-RU"/>
              <a:pPr>
                <a:defRPr/>
              </a:pPr>
              <a:t>21.08.2014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614EC147-43F0-4DE0-A46A-8788926181C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936507D6-D792-4BC3-AF17-2A067530D14F}" type="datetimeFigureOut">
              <a:rPr lang="ru-RU"/>
              <a:pPr>
                <a:defRPr/>
              </a:pPr>
              <a:t>21.08.2014</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27FEDFF7-512A-44D2-A290-B6CDDC8E1D8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4631F0E1-F3CE-4DFD-B8A2-D23FF20C2F9B}" type="datetimeFigureOut">
              <a:rPr lang="ru-RU"/>
              <a:pPr>
                <a:defRPr/>
              </a:pPr>
              <a:t>21.08.2014</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0AFF4E56-AA94-4D5D-8E1D-169C132EDD9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778251B9-3E19-4005-8AB4-F2BF01FCC19D}" type="datetimeFigureOut">
              <a:rPr lang="ru-RU"/>
              <a:pPr>
                <a:defRPr/>
              </a:pPr>
              <a:t>21.08.2014</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442D70AB-A90C-4866-A190-617E4676CBC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653AB1DE-7236-464A-A7F0-A6D0DCC1AF7E}" type="datetimeFigureOut">
              <a:rPr lang="ru-RU"/>
              <a:pPr>
                <a:defRPr/>
              </a:pPr>
              <a:t>21.08.2014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884A35D3-0080-437A-80EF-DF3DECC6128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9D0C6A21-2B78-451C-A0F6-2911D62235D1}" type="datetimeFigureOut">
              <a:rPr lang="ru-RU"/>
              <a:pPr>
                <a:defRPr/>
              </a:pPr>
              <a:t>21.08.2014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4C8E5E02-31BB-4C55-B0EB-773DEEC587B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4099"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4F404202-3279-4F3C-B0F4-0539517B7D81}" type="datetimeFigureOut">
              <a:rPr lang="ru-RU"/>
              <a:pPr>
                <a:defRPr/>
              </a:pPr>
              <a:t>21.08.2014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57DB40CB-9463-4B96-930D-B77A73102E85}"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9"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_____Microsoft_Excel_97-20032.xls"/><Relationship Id="rId13" Type="http://schemas.openxmlformats.org/officeDocument/2006/relationships/image" Target="../media/image7.wmf"/><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6.wmf"/><Relationship Id="rId17" Type="http://schemas.openxmlformats.org/officeDocument/2006/relationships/image" Target="../media/image11.jpeg"/><Relationship Id="rId2" Type="http://schemas.openxmlformats.org/officeDocument/2006/relationships/slideLayout" Target="../slideLayouts/slideLayout2.xml"/><Relationship Id="rId16" Type="http://schemas.openxmlformats.org/officeDocument/2006/relationships/image" Target="../media/image10.jpeg"/><Relationship Id="rId1" Type="http://schemas.openxmlformats.org/officeDocument/2006/relationships/vmlDrawing" Target="../drawings/vmlDrawing2.vml"/><Relationship Id="rId6" Type="http://schemas.openxmlformats.org/officeDocument/2006/relationships/diagramColors" Target="../diagrams/colors9.xml"/><Relationship Id="rId11" Type="http://schemas.openxmlformats.org/officeDocument/2006/relationships/image" Target="../media/image5.png"/><Relationship Id="rId5" Type="http://schemas.openxmlformats.org/officeDocument/2006/relationships/diagramQuickStyle" Target="../diagrams/quickStyle9.xml"/><Relationship Id="rId15" Type="http://schemas.openxmlformats.org/officeDocument/2006/relationships/image" Target="../media/image9.jpeg"/><Relationship Id="rId10" Type="http://schemas.openxmlformats.org/officeDocument/2006/relationships/image" Target="../media/image2.jpeg"/><Relationship Id="rId4" Type="http://schemas.openxmlformats.org/officeDocument/2006/relationships/diagramLayout" Target="../diagrams/layout9.xml"/><Relationship Id="rId9" Type="http://schemas.openxmlformats.org/officeDocument/2006/relationships/image" Target="../media/image4.png"/><Relationship Id="rId1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oleObject" Target="../embeddings/_____Microsoft_Excel_97-20033.xl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2.jpeg"/><Relationship Id="rId4" Type="http://schemas.openxmlformats.org/officeDocument/2006/relationships/diagramLayout" Target="../diagrams/layout10.xm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_____Microsoft_Excel_97-20034.xl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2.jpeg"/><Relationship Id="rId4" Type="http://schemas.openxmlformats.org/officeDocument/2006/relationships/diagramLayout" Target="../diagrams/layout11.xml"/><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_____Microsoft_Excel_97-20035.xls"/><Relationship Id="rId13" Type="http://schemas.openxmlformats.org/officeDocument/2006/relationships/oleObject" Target="../embeddings/_____Microsoft_Excel_97-20037.xls"/><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diagramColors" Target="../diagrams/colors12.xml"/><Relationship Id="rId11" Type="http://schemas.openxmlformats.org/officeDocument/2006/relationships/oleObject" Target="../embeddings/_____Microsoft_Excel_97-20036.xls"/><Relationship Id="rId5" Type="http://schemas.openxmlformats.org/officeDocument/2006/relationships/diagramQuickStyle" Target="../diagrams/quickStyle12.xml"/><Relationship Id="rId15" Type="http://schemas.openxmlformats.org/officeDocument/2006/relationships/image" Target="../media/image17.wmf"/><Relationship Id="rId10" Type="http://schemas.openxmlformats.org/officeDocument/2006/relationships/image" Target="../media/image2.jpeg"/><Relationship Id="rId4" Type="http://schemas.openxmlformats.org/officeDocument/2006/relationships/diagramLayout" Target="../diagrams/layout12.xml"/><Relationship Id="rId9" Type="http://schemas.openxmlformats.org/officeDocument/2006/relationships/image" Target="../media/image14.png"/><Relationship Id="rId1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diagramColors" Target="../diagrams/colors13.xml"/><Relationship Id="rId11" Type="http://schemas.openxmlformats.org/officeDocument/2006/relationships/image" Target="../media/image19.jpeg"/><Relationship Id="rId5" Type="http://schemas.openxmlformats.org/officeDocument/2006/relationships/diagramQuickStyle" Target="../diagrams/quickStyle13.xml"/><Relationship Id="rId10" Type="http://schemas.openxmlformats.org/officeDocument/2006/relationships/image" Target="../media/image18.png"/><Relationship Id="rId4" Type="http://schemas.openxmlformats.org/officeDocument/2006/relationships/diagramLayout" Target="../diagrams/layout13.xml"/><Relationship Id="rId9" Type="http://schemas.openxmlformats.org/officeDocument/2006/relationships/oleObject" Target="../embeddings/_____Microsoft_Excel_97-20038.xls"/></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image" Target="../media/image20.png"/><Relationship Id="rId4" Type="http://schemas.openxmlformats.org/officeDocument/2006/relationships/diagramLayout" Target="../diagrams/layout14.xml"/><Relationship Id="rId9" Type="http://schemas.openxmlformats.org/officeDocument/2006/relationships/oleObject" Target="../embeddings/_____Microsoft_Excel_97-20039.xls"/></Relationships>
</file>

<file path=ppt/slides/_rels/slide16.xml.rels><?xml version="1.0" encoding="UTF-8" standalone="yes"?>
<Relationships xmlns="http://schemas.openxmlformats.org/package/2006/relationships"><Relationship Id="rId8" Type="http://schemas.openxmlformats.org/officeDocument/2006/relationships/oleObject" Target="../embeddings/_____Microsoft_Excel_97-200310.xl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image" Target="../media/image2.jpeg"/><Relationship Id="rId4" Type="http://schemas.openxmlformats.org/officeDocument/2006/relationships/diagramLayout" Target="../diagrams/layout15.xml"/><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_____Microsoft_Excel_97-200311.xl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image" Target="../media/image2.jpeg"/><Relationship Id="rId4" Type="http://schemas.openxmlformats.org/officeDocument/2006/relationships/diagramLayout" Target="../diagrams/layout16.xml"/><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image" Target="../media/image23.png"/><Relationship Id="rId4" Type="http://schemas.openxmlformats.org/officeDocument/2006/relationships/diagramLayout" Target="../diagrams/layout17.xml"/><Relationship Id="rId9" Type="http://schemas.openxmlformats.org/officeDocument/2006/relationships/oleObject" Target="../embeddings/_____Microsoft_Excel_97-200312.xls"/></Relationships>
</file>

<file path=ppt/slides/_rels/slide1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diagramColors" Target="../diagrams/colors18.xml"/><Relationship Id="rId5" Type="http://schemas.openxmlformats.org/officeDocument/2006/relationships/diagramQuickStyle" Target="../diagrams/quickStyle18.xml"/><Relationship Id="rId10" Type="http://schemas.openxmlformats.org/officeDocument/2006/relationships/image" Target="../media/image24.png"/><Relationship Id="rId4" Type="http://schemas.openxmlformats.org/officeDocument/2006/relationships/diagramLayout" Target="../diagrams/layout18.xml"/><Relationship Id="rId9" Type="http://schemas.openxmlformats.org/officeDocument/2006/relationships/oleObject" Target="../embeddings/_____Microsoft_Excel_97-200313.xls"/></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_____Microsoft_Excel_97-200314.xl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diagramColors" Target="../diagrams/colors19.xml"/><Relationship Id="rId5" Type="http://schemas.openxmlformats.org/officeDocument/2006/relationships/diagramQuickStyle" Target="../diagrams/quickStyle19.xml"/><Relationship Id="rId10" Type="http://schemas.openxmlformats.org/officeDocument/2006/relationships/image" Target="../media/image2.jpeg"/><Relationship Id="rId4" Type="http://schemas.openxmlformats.org/officeDocument/2006/relationships/diagramLayout" Target="../diagrams/layout19.xml"/><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jpe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_____Microsoft_Excel_97-200315.xl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diagramColors" Target="../diagrams/colors21.xml"/><Relationship Id="rId5" Type="http://schemas.openxmlformats.org/officeDocument/2006/relationships/diagramQuickStyle" Target="../diagrams/quickStyle21.xml"/><Relationship Id="rId10" Type="http://schemas.openxmlformats.org/officeDocument/2006/relationships/image" Target="../media/image2.jpeg"/><Relationship Id="rId4" Type="http://schemas.openxmlformats.org/officeDocument/2006/relationships/diagramLayout" Target="../diagrams/layout21.xml"/><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_____Microsoft_Excel_97-200316.xl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diagramColors" Target="../diagrams/colors22.xml"/><Relationship Id="rId5" Type="http://schemas.openxmlformats.org/officeDocument/2006/relationships/diagramQuickStyle" Target="../diagrams/quickStyle22.xml"/><Relationship Id="rId10" Type="http://schemas.openxmlformats.org/officeDocument/2006/relationships/image" Target="../media/image2.jpeg"/><Relationship Id="rId4" Type="http://schemas.openxmlformats.org/officeDocument/2006/relationships/diagramLayout" Target="../diagrams/layout22.xml"/><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diagramColors" Target="../diagrams/colors23.xml"/><Relationship Id="rId5" Type="http://schemas.openxmlformats.org/officeDocument/2006/relationships/diagramQuickStyle" Target="../diagrams/quickStyle23.xml"/><Relationship Id="rId10" Type="http://schemas.openxmlformats.org/officeDocument/2006/relationships/image" Target="../media/image28.png"/><Relationship Id="rId4" Type="http://schemas.openxmlformats.org/officeDocument/2006/relationships/diagramLayout" Target="../diagrams/layout23.xml"/><Relationship Id="rId9" Type="http://schemas.openxmlformats.org/officeDocument/2006/relationships/oleObject" Target="../embeddings/_____Microsoft_Excel_97-200317.xls"/></Relationships>
</file>

<file path=ppt/slides/_rels/slide2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diagramColors" Target="../diagrams/colors24.xml"/><Relationship Id="rId11" Type="http://schemas.openxmlformats.org/officeDocument/2006/relationships/image" Target="../media/image30.jpeg"/><Relationship Id="rId5" Type="http://schemas.openxmlformats.org/officeDocument/2006/relationships/diagramQuickStyle" Target="../diagrams/quickStyle24.xml"/><Relationship Id="rId10" Type="http://schemas.openxmlformats.org/officeDocument/2006/relationships/image" Target="../media/image29.png"/><Relationship Id="rId4" Type="http://schemas.openxmlformats.org/officeDocument/2006/relationships/diagramLayout" Target="../diagrams/layout24.xml"/><Relationship Id="rId9" Type="http://schemas.openxmlformats.org/officeDocument/2006/relationships/oleObject" Target="../embeddings/_____Microsoft_Excel_97-200318.xls"/></Relationships>
</file>

<file path=ppt/slides/_rels/slide2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diagramColors" Target="../diagrams/colors25.xml"/><Relationship Id="rId5" Type="http://schemas.openxmlformats.org/officeDocument/2006/relationships/diagramQuickStyle" Target="../diagrams/quickStyle25.xml"/><Relationship Id="rId10" Type="http://schemas.openxmlformats.org/officeDocument/2006/relationships/image" Target="../media/image31.png"/><Relationship Id="rId4" Type="http://schemas.openxmlformats.org/officeDocument/2006/relationships/diagramLayout" Target="../diagrams/layout25.xml"/><Relationship Id="rId9" Type="http://schemas.openxmlformats.org/officeDocument/2006/relationships/oleObject" Target="../embeddings/_____Microsoft_Excel_97-200319.xls"/></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2.jpe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_____Microsoft_Excel_97-200320.xl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diagramColors" Target="../diagrams/colors27.xml"/><Relationship Id="rId5" Type="http://schemas.openxmlformats.org/officeDocument/2006/relationships/diagramQuickStyle" Target="../diagrams/quickStyle27.xml"/><Relationship Id="rId10" Type="http://schemas.openxmlformats.org/officeDocument/2006/relationships/image" Target="../media/image2.jpeg"/><Relationship Id="rId4" Type="http://schemas.openxmlformats.org/officeDocument/2006/relationships/diagramLayout" Target="../diagrams/layout27.xml"/><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_____Microsoft_Excel_97-200321.xl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diagramColors" Target="../diagrams/colors28.xml"/><Relationship Id="rId5" Type="http://schemas.openxmlformats.org/officeDocument/2006/relationships/diagramQuickStyle" Target="../diagrams/quickStyle28.xml"/><Relationship Id="rId10" Type="http://schemas.openxmlformats.org/officeDocument/2006/relationships/image" Target="../media/image2.jpeg"/><Relationship Id="rId4" Type="http://schemas.openxmlformats.org/officeDocument/2006/relationships/diagramLayout" Target="../diagrams/layout28.xml"/><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_____Microsoft_Excel_97-200322.xls"/><Relationship Id="rId13" Type="http://schemas.openxmlformats.org/officeDocument/2006/relationships/image" Target="../media/image36.png"/><Relationship Id="rId3" Type="http://schemas.openxmlformats.org/officeDocument/2006/relationships/diagramData" Target="../diagrams/data29.xml"/><Relationship Id="rId7" Type="http://schemas.microsoft.com/office/2007/relationships/diagramDrawing" Target="../diagrams/drawing29.xml"/><Relationship Id="rId12"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diagramColors" Target="../diagrams/colors29.xml"/><Relationship Id="rId11" Type="http://schemas.openxmlformats.org/officeDocument/2006/relationships/oleObject" Target="../embeddings/_____Microsoft_Excel_97-200323.xls"/><Relationship Id="rId5" Type="http://schemas.openxmlformats.org/officeDocument/2006/relationships/diagramQuickStyle" Target="../diagrams/quickStyle29.xml"/><Relationship Id="rId10" Type="http://schemas.openxmlformats.org/officeDocument/2006/relationships/image" Target="../media/image2.jpeg"/><Relationship Id="rId4" Type="http://schemas.openxmlformats.org/officeDocument/2006/relationships/diagramLayout" Target="../diagrams/layout29.xml"/><Relationship Id="rId9" Type="http://schemas.openxmlformats.org/officeDocument/2006/relationships/image" Target="../media/image34.png"/></Relationships>
</file>

<file path=ppt/slides/_rels/slide31.xml.rels><?xml version="1.0" encoding="UTF-8" standalone="yes"?>
<Relationships xmlns="http://schemas.openxmlformats.org/package/2006/relationships"><Relationship Id="rId8" Type="http://schemas.openxmlformats.org/officeDocument/2006/relationships/oleObject" Target="../embeddings/_____Microsoft_Excel_97-200324.xl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diagramColors" Target="../diagrams/colors30.xml"/><Relationship Id="rId5" Type="http://schemas.openxmlformats.org/officeDocument/2006/relationships/diagramQuickStyle" Target="../diagrams/quickStyle30.xml"/><Relationship Id="rId10" Type="http://schemas.openxmlformats.org/officeDocument/2006/relationships/image" Target="../media/image2.jpeg"/><Relationship Id="rId4" Type="http://schemas.openxmlformats.org/officeDocument/2006/relationships/diagramLayout" Target="../diagrams/layout30.xml"/><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8" Type="http://schemas.openxmlformats.org/officeDocument/2006/relationships/oleObject" Target="../embeddings/_____Microsoft_Excel_97-200325.xls"/><Relationship Id="rId3" Type="http://schemas.openxmlformats.org/officeDocument/2006/relationships/diagramData" Target="../diagrams/data31.xml"/><Relationship Id="rId7" Type="http://schemas.microsoft.com/office/2007/relationships/diagramDrawing" Target="../diagrams/drawing31.xml"/><Relationship Id="rId12"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diagramColors" Target="../diagrams/colors31.xml"/><Relationship Id="rId11" Type="http://schemas.openxmlformats.org/officeDocument/2006/relationships/oleObject" Target="../embeddings/_____Microsoft_Excel_97-200326.xls"/><Relationship Id="rId5" Type="http://schemas.openxmlformats.org/officeDocument/2006/relationships/diagramQuickStyle" Target="../diagrams/quickStyle31.xml"/><Relationship Id="rId10" Type="http://schemas.openxmlformats.org/officeDocument/2006/relationships/image" Target="../media/image2.jpeg"/><Relationship Id="rId4" Type="http://schemas.openxmlformats.org/officeDocument/2006/relationships/diagramLayout" Target="../diagrams/layout31.xml"/><Relationship Id="rId9" Type="http://schemas.openxmlformats.org/officeDocument/2006/relationships/image" Target="../media/image38.png"/></Relationships>
</file>

<file path=ppt/slides/_rels/slide3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diagramColors" Target="../diagrams/colors32.xml"/><Relationship Id="rId5" Type="http://schemas.openxmlformats.org/officeDocument/2006/relationships/diagramQuickStyle" Target="../diagrams/quickStyle32.xml"/><Relationship Id="rId10" Type="http://schemas.openxmlformats.org/officeDocument/2006/relationships/image" Target="../media/image40.png"/><Relationship Id="rId4" Type="http://schemas.openxmlformats.org/officeDocument/2006/relationships/diagramLayout" Target="../diagrams/layout32.xml"/><Relationship Id="rId9" Type="http://schemas.openxmlformats.org/officeDocument/2006/relationships/oleObject" Target="../embeddings/_____Microsoft_Excel_97-200327.xls"/></Relationships>
</file>

<file path=ppt/slides/_rels/slide34.xml.rels><?xml version="1.0" encoding="UTF-8" standalone="yes"?>
<Relationships xmlns="http://schemas.openxmlformats.org/package/2006/relationships"><Relationship Id="rId8" Type="http://schemas.openxmlformats.org/officeDocument/2006/relationships/oleObject" Target="../embeddings/_____Microsoft_Excel_97-200328.xl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diagramColors" Target="../diagrams/colors33.xml"/><Relationship Id="rId5" Type="http://schemas.openxmlformats.org/officeDocument/2006/relationships/diagramQuickStyle" Target="../diagrams/quickStyle33.xml"/><Relationship Id="rId10" Type="http://schemas.openxmlformats.org/officeDocument/2006/relationships/image" Target="../media/image2.jpeg"/><Relationship Id="rId4" Type="http://schemas.openxmlformats.org/officeDocument/2006/relationships/diagramLayout" Target="../diagrams/layout33.xml"/><Relationship Id="rId9" Type="http://schemas.openxmlformats.org/officeDocument/2006/relationships/image" Target="../media/image41.png"/></Relationships>
</file>

<file path=ppt/slides/_rels/slide35.xml.rels><?xml version="1.0" encoding="UTF-8" standalone="yes"?>
<Relationships xmlns="http://schemas.openxmlformats.org/package/2006/relationships"><Relationship Id="rId8" Type="http://schemas.openxmlformats.org/officeDocument/2006/relationships/image" Target="../media/image42.jpeg"/><Relationship Id="rId13" Type="http://schemas.microsoft.com/office/2007/relationships/diagramDrawing" Target="../diagrams/drawing35.xml"/><Relationship Id="rId18" Type="http://schemas.microsoft.com/office/2007/relationships/diagramDrawing" Target="../diagrams/drawing36.xml"/><Relationship Id="rId3" Type="http://schemas.openxmlformats.org/officeDocument/2006/relationships/diagramLayout" Target="../diagrams/layout34.xml"/><Relationship Id="rId7" Type="http://schemas.openxmlformats.org/officeDocument/2006/relationships/image" Target="../media/image2.jpeg"/><Relationship Id="rId12" Type="http://schemas.openxmlformats.org/officeDocument/2006/relationships/diagramColors" Target="../diagrams/colors35.xml"/><Relationship Id="rId17" Type="http://schemas.openxmlformats.org/officeDocument/2006/relationships/diagramColors" Target="../diagrams/colors36.xml"/><Relationship Id="rId2" Type="http://schemas.openxmlformats.org/officeDocument/2006/relationships/diagramData" Target="../diagrams/data34.xml"/><Relationship Id="rId16" Type="http://schemas.openxmlformats.org/officeDocument/2006/relationships/diagramQuickStyle" Target="../diagrams/quickStyle36.xml"/><Relationship Id="rId1" Type="http://schemas.openxmlformats.org/officeDocument/2006/relationships/slideLayout" Target="../slideLayouts/slideLayout2.xml"/><Relationship Id="rId6" Type="http://schemas.microsoft.com/office/2007/relationships/diagramDrawing" Target="../diagrams/drawing34.xml"/><Relationship Id="rId11" Type="http://schemas.openxmlformats.org/officeDocument/2006/relationships/diagramQuickStyle" Target="../diagrams/quickStyle35.xml"/><Relationship Id="rId5" Type="http://schemas.openxmlformats.org/officeDocument/2006/relationships/diagramColors" Target="../diagrams/colors34.xml"/><Relationship Id="rId15" Type="http://schemas.openxmlformats.org/officeDocument/2006/relationships/diagramLayout" Target="../diagrams/layout36.xml"/><Relationship Id="rId10" Type="http://schemas.openxmlformats.org/officeDocument/2006/relationships/diagramLayout" Target="../diagrams/layout35.xml"/><Relationship Id="rId4" Type="http://schemas.openxmlformats.org/officeDocument/2006/relationships/diagramQuickStyle" Target="../diagrams/quickStyle34.xml"/><Relationship Id="rId9" Type="http://schemas.openxmlformats.org/officeDocument/2006/relationships/diagramData" Target="../diagrams/data35.xml"/><Relationship Id="rId14" Type="http://schemas.openxmlformats.org/officeDocument/2006/relationships/diagramData" Target="../diagrams/data36.xml"/></Relationships>
</file>

<file path=ppt/slides/_rels/slide36.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diagramColors" Target="../diagrams/colors38.xml"/><Relationship Id="rId3" Type="http://schemas.openxmlformats.org/officeDocument/2006/relationships/diagramLayout" Target="../diagrams/layout37.xml"/><Relationship Id="rId7" Type="http://schemas.openxmlformats.org/officeDocument/2006/relationships/image" Target="../media/image2.jpeg"/><Relationship Id="rId12" Type="http://schemas.openxmlformats.org/officeDocument/2006/relationships/diagramQuickStyle" Target="../diagrams/quickStyle38.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11" Type="http://schemas.openxmlformats.org/officeDocument/2006/relationships/diagramLayout" Target="../diagrams/layout38.xml"/><Relationship Id="rId5" Type="http://schemas.openxmlformats.org/officeDocument/2006/relationships/diagramColors" Target="../diagrams/colors37.xml"/><Relationship Id="rId10" Type="http://schemas.openxmlformats.org/officeDocument/2006/relationships/diagramData" Target="../diagrams/data38.xml"/><Relationship Id="rId4" Type="http://schemas.openxmlformats.org/officeDocument/2006/relationships/diagramQuickStyle" Target="../diagrams/quickStyle37.xml"/><Relationship Id="rId9" Type="http://schemas.openxmlformats.org/officeDocument/2006/relationships/image" Target="../media/image44.jpeg"/><Relationship Id="rId14" Type="http://schemas.microsoft.com/office/2007/relationships/diagramDrawing" Target="../diagrams/drawing38.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40.xml"/><Relationship Id="rId13" Type="http://schemas.openxmlformats.org/officeDocument/2006/relationships/image" Target="../media/image2.jpeg"/><Relationship Id="rId3" Type="http://schemas.openxmlformats.org/officeDocument/2006/relationships/diagramLayout" Target="../diagrams/layout39.xml"/><Relationship Id="rId7" Type="http://schemas.openxmlformats.org/officeDocument/2006/relationships/diagramData" Target="../diagrams/data40.xml"/><Relationship Id="rId12" Type="http://schemas.openxmlformats.org/officeDocument/2006/relationships/image" Target="../media/image45.jpeg"/><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11" Type="http://schemas.microsoft.com/office/2007/relationships/diagramDrawing" Target="../diagrams/drawing40.xml"/><Relationship Id="rId5" Type="http://schemas.openxmlformats.org/officeDocument/2006/relationships/diagramColors" Target="../diagrams/colors39.xml"/><Relationship Id="rId10" Type="http://schemas.openxmlformats.org/officeDocument/2006/relationships/diagramColors" Target="../diagrams/colors40.xml"/><Relationship Id="rId4" Type="http://schemas.openxmlformats.org/officeDocument/2006/relationships/diagramQuickStyle" Target="../diagrams/quickStyle39.xml"/><Relationship Id="rId9" Type="http://schemas.openxmlformats.org/officeDocument/2006/relationships/diagramQuickStyle" Target="../diagrams/quickStyle40.xml"/></Relationships>
</file>

<file path=ppt/slides/_rels/slide38.xml.rels><?xml version="1.0" encoding="UTF-8" standalone="yes"?>
<Relationships xmlns="http://schemas.openxmlformats.org/package/2006/relationships"><Relationship Id="rId8" Type="http://schemas.openxmlformats.org/officeDocument/2006/relationships/image" Target="../media/image2.jpeg"/><Relationship Id="rId13" Type="http://schemas.microsoft.com/office/2007/relationships/diagramDrawing" Target="../diagrams/drawing42.xml"/><Relationship Id="rId18" Type="http://schemas.microsoft.com/office/2007/relationships/diagramDrawing" Target="../diagrams/drawing43.xml"/><Relationship Id="rId3" Type="http://schemas.openxmlformats.org/officeDocument/2006/relationships/diagramLayout" Target="../diagrams/layout41.xml"/><Relationship Id="rId7" Type="http://schemas.openxmlformats.org/officeDocument/2006/relationships/image" Target="../media/image46.jpeg"/><Relationship Id="rId12" Type="http://schemas.openxmlformats.org/officeDocument/2006/relationships/diagramColors" Target="../diagrams/colors42.xml"/><Relationship Id="rId17" Type="http://schemas.openxmlformats.org/officeDocument/2006/relationships/diagramColors" Target="../diagrams/colors43.xml"/><Relationship Id="rId2" Type="http://schemas.openxmlformats.org/officeDocument/2006/relationships/diagramData" Target="../diagrams/data41.xml"/><Relationship Id="rId16" Type="http://schemas.openxmlformats.org/officeDocument/2006/relationships/diagramQuickStyle" Target="../diagrams/quickStyle43.xml"/><Relationship Id="rId1" Type="http://schemas.openxmlformats.org/officeDocument/2006/relationships/slideLayout" Target="../slideLayouts/slideLayout2.xml"/><Relationship Id="rId6" Type="http://schemas.microsoft.com/office/2007/relationships/diagramDrawing" Target="../diagrams/drawing41.xml"/><Relationship Id="rId11" Type="http://schemas.openxmlformats.org/officeDocument/2006/relationships/diagramQuickStyle" Target="../diagrams/quickStyle42.xml"/><Relationship Id="rId5" Type="http://schemas.openxmlformats.org/officeDocument/2006/relationships/diagramColors" Target="../diagrams/colors41.xml"/><Relationship Id="rId15" Type="http://schemas.openxmlformats.org/officeDocument/2006/relationships/diagramLayout" Target="../diagrams/layout43.xml"/><Relationship Id="rId10" Type="http://schemas.openxmlformats.org/officeDocument/2006/relationships/diagramLayout" Target="../diagrams/layout42.xml"/><Relationship Id="rId4" Type="http://schemas.openxmlformats.org/officeDocument/2006/relationships/diagramQuickStyle" Target="../diagrams/quickStyle41.xml"/><Relationship Id="rId9" Type="http://schemas.openxmlformats.org/officeDocument/2006/relationships/diagramData" Target="../diagrams/data42.xml"/><Relationship Id="rId14" Type="http://schemas.openxmlformats.org/officeDocument/2006/relationships/diagramData" Target="../diagrams/data43.xml"/></Relationships>
</file>

<file path=ppt/slides/_rels/slide39.xml.rels><?xml version="1.0" encoding="UTF-8" standalone="yes"?>
<Relationships xmlns="http://schemas.openxmlformats.org/package/2006/relationships"><Relationship Id="rId8" Type="http://schemas.openxmlformats.org/officeDocument/2006/relationships/image" Target="../media/image2.jpeg"/><Relationship Id="rId13" Type="http://schemas.microsoft.com/office/2007/relationships/diagramDrawing" Target="../diagrams/drawing45.xml"/><Relationship Id="rId3" Type="http://schemas.openxmlformats.org/officeDocument/2006/relationships/diagramLayout" Target="../diagrams/layout44.xml"/><Relationship Id="rId7" Type="http://schemas.openxmlformats.org/officeDocument/2006/relationships/image" Target="../media/image47.jpeg"/><Relationship Id="rId12" Type="http://schemas.openxmlformats.org/officeDocument/2006/relationships/diagramColors" Target="../diagrams/colors45.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11" Type="http://schemas.openxmlformats.org/officeDocument/2006/relationships/diagramQuickStyle" Target="../diagrams/quickStyle45.xml"/><Relationship Id="rId5" Type="http://schemas.openxmlformats.org/officeDocument/2006/relationships/diagramColors" Target="../diagrams/colors44.xml"/><Relationship Id="rId10" Type="http://schemas.openxmlformats.org/officeDocument/2006/relationships/diagramLayout" Target="../diagrams/layout45.xml"/><Relationship Id="rId4" Type="http://schemas.openxmlformats.org/officeDocument/2006/relationships/diagramQuickStyle" Target="../diagrams/quickStyle44.xml"/><Relationship Id="rId9" Type="http://schemas.openxmlformats.org/officeDocument/2006/relationships/diagramData" Target="../diagrams/data45.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8" Type="http://schemas.openxmlformats.org/officeDocument/2006/relationships/image" Target="../media/image2.jpeg"/><Relationship Id="rId13" Type="http://schemas.microsoft.com/office/2007/relationships/diagramDrawing" Target="../diagrams/drawing47.xml"/><Relationship Id="rId18" Type="http://schemas.microsoft.com/office/2007/relationships/diagramDrawing" Target="../diagrams/drawing48.xml"/><Relationship Id="rId3" Type="http://schemas.openxmlformats.org/officeDocument/2006/relationships/diagramLayout" Target="../diagrams/layout46.xml"/><Relationship Id="rId7" Type="http://schemas.openxmlformats.org/officeDocument/2006/relationships/image" Target="../media/image48.jpeg"/><Relationship Id="rId12" Type="http://schemas.openxmlformats.org/officeDocument/2006/relationships/diagramColors" Target="../diagrams/colors47.xml"/><Relationship Id="rId17" Type="http://schemas.openxmlformats.org/officeDocument/2006/relationships/diagramColors" Target="../diagrams/colors48.xml"/><Relationship Id="rId2" Type="http://schemas.openxmlformats.org/officeDocument/2006/relationships/diagramData" Target="../diagrams/data46.xml"/><Relationship Id="rId16" Type="http://schemas.openxmlformats.org/officeDocument/2006/relationships/diagramQuickStyle" Target="../diagrams/quickStyle48.xml"/><Relationship Id="rId1" Type="http://schemas.openxmlformats.org/officeDocument/2006/relationships/slideLayout" Target="../slideLayouts/slideLayout2.xml"/><Relationship Id="rId6" Type="http://schemas.microsoft.com/office/2007/relationships/diagramDrawing" Target="../diagrams/drawing46.xml"/><Relationship Id="rId11" Type="http://schemas.openxmlformats.org/officeDocument/2006/relationships/diagramQuickStyle" Target="../diagrams/quickStyle47.xml"/><Relationship Id="rId5" Type="http://schemas.openxmlformats.org/officeDocument/2006/relationships/diagramColors" Target="../diagrams/colors46.xml"/><Relationship Id="rId15" Type="http://schemas.openxmlformats.org/officeDocument/2006/relationships/diagramLayout" Target="../diagrams/layout48.xml"/><Relationship Id="rId10" Type="http://schemas.openxmlformats.org/officeDocument/2006/relationships/diagramLayout" Target="../diagrams/layout47.xml"/><Relationship Id="rId4" Type="http://schemas.openxmlformats.org/officeDocument/2006/relationships/diagramQuickStyle" Target="../diagrams/quickStyle46.xml"/><Relationship Id="rId9" Type="http://schemas.openxmlformats.org/officeDocument/2006/relationships/diagramData" Target="../diagrams/data47.xml"/><Relationship Id="rId14" Type="http://schemas.openxmlformats.org/officeDocument/2006/relationships/diagramData" Target="../diagrams/data48.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50.xml"/><Relationship Id="rId3" Type="http://schemas.openxmlformats.org/officeDocument/2006/relationships/diagramLayout" Target="../diagrams/layout49.xml"/><Relationship Id="rId7" Type="http://schemas.openxmlformats.org/officeDocument/2006/relationships/diagramData" Target="../diagrams/data50.xml"/><Relationship Id="rId12" Type="http://schemas.openxmlformats.org/officeDocument/2006/relationships/image" Target="../media/image2.jpeg"/><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11" Type="http://schemas.microsoft.com/office/2007/relationships/diagramDrawing" Target="../diagrams/drawing50.xml"/><Relationship Id="rId5" Type="http://schemas.openxmlformats.org/officeDocument/2006/relationships/diagramColors" Target="../diagrams/colors49.xml"/><Relationship Id="rId10" Type="http://schemas.openxmlformats.org/officeDocument/2006/relationships/diagramColors" Target="../diagrams/colors50.xml"/><Relationship Id="rId4" Type="http://schemas.openxmlformats.org/officeDocument/2006/relationships/diagramQuickStyle" Target="../diagrams/quickStyle49.xml"/><Relationship Id="rId9" Type="http://schemas.openxmlformats.org/officeDocument/2006/relationships/diagramQuickStyle" Target="../diagrams/quickStyle50.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52.xml"/><Relationship Id="rId3" Type="http://schemas.openxmlformats.org/officeDocument/2006/relationships/diagramLayout" Target="../diagrams/layout51.xml"/><Relationship Id="rId7" Type="http://schemas.openxmlformats.org/officeDocument/2006/relationships/diagramData" Target="../diagrams/data52.xml"/><Relationship Id="rId12" Type="http://schemas.openxmlformats.org/officeDocument/2006/relationships/image" Target="../media/image2.jpeg"/><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11" Type="http://schemas.microsoft.com/office/2007/relationships/diagramDrawing" Target="../diagrams/drawing52.xml"/><Relationship Id="rId5" Type="http://schemas.openxmlformats.org/officeDocument/2006/relationships/diagramColors" Target="../diagrams/colors51.xml"/><Relationship Id="rId10" Type="http://schemas.openxmlformats.org/officeDocument/2006/relationships/diagramColors" Target="../diagrams/colors52.xml"/><Relationship Id="rId4" Type="http://schemas.openxmlformats.org/officeDocument/2006/relationships/diagramQuickStyle" Target="../diagrams/quickStyle51.xml"/><Relationship Id="rId9" Type="http://schemas.openxmlformats.org/officeDocument/2006/relationships/diagramQuickStyle" Target="../diagrams/quickStyle52.xml"/></Relationships>
</file>

<file path=ppt/slides/_rels/slide43.xml.rels><?xml version="1.0" encoding="UTF-8" standalone="yes"?>
<Relationships xmlns="http://schemas.openxmlformats.org/package/2006/relationships"><Relationship Id="rId8" Type="http://schemas.openxmlformats.org/officeDocument/2006/relationships/image" Target="../media/image2.jpeg"/><Relationship Id="rId13" Type="http://schemas.microsoft.com/office/2007/relationships/diagramDrawing" Target="../diagrams/drawing54.xml"/><Relationship Id="rId3" Type="http://schemas.openxmlformats.org/officeDocument/2006/relationships/diagramLayout" Target="../diagrams/layout53.xml"/><Relationship Id="rId7" Type="http://schemas.openxmlformats.org/officeDocument/2006/relationships/image" Target="../media/image49.jpeg"/><Relationship Id="rId12" Type="http://schemas.openxmlformats.org/officeDocument/2006/relationships/diagramColors" Target="../diagrams/colors54.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11" Type="http://schemas.openxmlformats.org/officeDocument/2006/relationships/diagramQuickStyle" Target="../diagrams/quickStyle54.xml"/><Relationship Id="rId5" Type="http://schemas.openxmlformats.org/officeDocument/2006/relationships/diagramColors" Target="../diagrams/colors53.xml"/><Relationship Id="rId10" Type="http://schemas.openxmlformats.org/officeDocument/2006/relationships/diagramLayout" Target="../diagrams/layout54.xml"/><Relationship Id="rId4" Type="http://schemas.openxmlformats.org/officeDocument/2006/relationships/diagramQuickStyle" Target="../diagrams/quickStyle53.xml"/><Relationship Id="rId9" Type="http://schemas.openxmlformats.org/officeDocument/2006/relationships/diagramData" Target="../diagrams/data54.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56.xml"/><Relationship Id="rId3" Type="http://schemas.openxmlformats.org/officeDocument/2006/relationships/diagramLayout" Target="../diagrams/layout55.xml"/><Relationship Id="rId7" Type="http://schemas.openxmlformats.org/officeDocument/2006/relationships/diagramData" Target="../diagrams/data56.xml"/><Relationship Id="rId12" Type="http://schemas.openxmlformats.org/officeDocument/2006/relationships/image" Target="../media/image2.jpeg"/><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11" Type="http://schemas.microsoft.com/office/2007/relationships/diagramDrawing" Target="../diagrams/drawing56.xml"/><Relationship Id="rId5" Type="http://schemas.openxmlformats.org/officeDocument/2006/relationships/diagramColors" Target="../diagrams/colors55.xml"/><Relationship Id="rId10" Type="http://schemas.openxmlformats.org/officeDocument/2006/relationships/diagramColors" Target="../diagrams/colors56.xml"/><Relationship Id="rId4" Type="http://schemas.openxmlformats.org/officeDocument/2006/relationships/diagramQuickStyle" Target="../diagrams/quickStyle55.xml"/><Relationship Id="rId9" Type="http://schemas.openxmlformats.org/officeDocument/2006/relationships/diagramQuickStyle" Target="../diagrams/quickStyle56.xml"/></Relationships>
</file>

<file path=ppt/slides/_rels/slide4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57.xml"/><Relationship Id="rId7" Type="http://schemas.openxmlformats.org/officeDocument/2006/relationships/image" Target="../media/image50.wmf"/><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4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diagramLayout" Target="../diagrams/layout58.xml"/><Relationship Id="rId7" Type="http://schemas.openxmlformats.org/officeDocument/2006/relationships/image" Target="../media/image2.jpeg"/><Relationship Id="rId12" Type="http://schemas.openxmlformats.org/officeDocument/2006/relationships/image" Target="../media/image55.jpeg"/><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11" Type="http://schemas.openxmlformats.org/officeDocument/2006/relationships/image" Target="../media/image54.jpeg"/><Relationship Id="rId5" Type="http://schemas.openxmlformats.org/officeDocument/2006/relationships/diagramColors" Target="../diagrams/colors58.xml"/><Relationship Id="rId10" Type="http://schemas.openxmlformats.org/officeDocument/2006/relationships/image" Target="../media/image53.jpeg"/><Relationship Id="rId4" Type="http://schemas.openxmlformats.org/officeDocument/2006/relationships/diagramQuickStyle" Target="../diagrams/quickStyle58.xml"/><Relationship Id="rId9" Type="http://schemas.openxmlformats.org/officeDocument/2006/relationships/image" Target="../media/image52.jpeg"/></Relationships>
</file>

<file path=ppt/slides/_rels/slide4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59.xml"/><Relationship Id="rId7" Type="http://schemas.openxmlformats.org/officeDocument/2006/relationships/image" Target="../media/image56.jpeg"/><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_____Microsoft_Excel_97-20031.xl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2.jpeg"/><Relationship Id="rId4" Type="http://schemas.openxmlformats.org/officeDocument/2006/relationships/diagramLayout" Target="../diagrams/layout8.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44" y="428604"/>
            <a:ext cx="8643998" cy="2771796"/>
          </a:xfrm>
        </p:spPr>
        <p:txBody>
          <a:bodyPr/>
          <a:lstStyle/>
          <a:p>
            <a:pPr eaLnBrk="1" fontAlgn="auto" hangingPunct="1">
              <a:spcAft>
                <a:spcPts val="0"/>
              </a:spcAft>
              <a:defRPr/>
            </a:pPr>
            <a:r>
              <a:rPr lang="ru-RU" dirty="0" smtClean="0">
                <a:solidFill>
                  <a:srgbClr val="002060"/>
                </a:solidFill>
                <a:latin typeface="+mn-lt"/>
              </a:rPr>
              <a:t>«Бюджет для граждан»</a:t>
            </a:r>
            <a:endParaRPr lang="ru-RU" dirty="0">
              <a:solidFill>
                <a:srgbClr val="002060"/>
              </a:solidFill>
              <a:latin typeface="+mn-lt"/>
            </a:endParaRPr>
          </a:p>
        </p:txBody>
      </p:sp>
      <p:sp>
        <p:nvSpPr>
          <p:cNvPr id="6147" name="Подзаголовок 2"/>
          <p:cNvSpPr>
            <a:spLocks noGrp="1"/>
          </p:cNvSpPr>
          <p:nvPr>
            <p:ph type="subTitle" idx="1"/>
          </p:nvPr>
        </p:nvSpPr>
        <p:spPr>
          <a:xfrm>
            <a:off x="571500" y="3571875"/>
            <a:ext cx="8001000" cy="2786063"/>
          </a:xfrm>
        </p:spPr>
        <p:txBody>
          <a:bodyPr/>
          <a:lstStyle/>
          <a:p>
            <a:pPr eaLnBrk="1" hangingPunct="1"/>
            <a:r>
              <a:rPr lang="ru-RU" sz="4000" b="1" i="1" dirty="0" smtClean="0">
                <a:solidFill>
                  <a:srgbClr val="002060"/>
                </a:solidFill>
              </a:rPr>
              <a:t>Отчет об исполнении бюджета Махнёвского муниципального образования за 2013 год</a:t>
            </a:r>
          </a:p>
        </p:txBody>
      </p:sp>
      <p:pic>
        <p:nvPicPr>
          <p:cNvPr id="6148" name="Picture 2" descr="gerb inet"/>
          <p:cNvPicPr>
            <a:picLocks noChangeAspect="1" noChangeArrowheads="1"/>
          </p:cNvPicPr>
          <p:nvPr/>
        </p:nvPicPr>
        <p:blipFill>
          <a:blip r:embed="rId2" cstate="print"/>
          <a:srcRect/>
          <a:stretch>
            <a:fillRect/>
          </a:stretch>
        </p:blipFill>
        <p:spPr bwMode="auto">
          <a:xfrm>
            <a:off x="4143375" y="928688"/>
            <a:ext cx="814388" cy="135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28596" y="285728"/>
          <a:ext cx="8143932" cy="1143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50" name="Содержимое 5"/>
          <p:cNvGraphicFramePr>
            <a:graphicFrameLocks noGrp="1"/>
          </p:cNvGraphicFramePr>
          <p:nvPr>
            <p:ph idx="1"/>
          </p:nvPr>
        </p:nvGraphicFramePr>
        <p:xfrm>
          <a:off x="428625" y="1500188"/>
          <a:ext cx="8472488" cy="5257800"/>
        </p:xfrm>
        <a:graphic>
          <a:graphicData uri="http://schemas.openxmlformats.org/presentationml/2006/ole">
            <mc:AlternateContent xmlns:mc="http://schemas.openxmlformats.org/markup-compatibility/2006">
              <mc:Choice xmlns:v="urn:schemas-microsoft-com:vml" Requires="v">
                <p:oleObj spid="_x0000_s2052" name="Диаграмма" r:id="rId8" imgW="8230313" imgH="5041829" progId="Excel.Sheet.8">
                  <p:embed/>
                </p:oleObj>
              </mc:Choice>
              <mc:Fallback>
                <p:oleObj name="Диаграмма" r:id="rId8" imgW="8230313" imgH="5041829" progId="Excel.Sheet.8">
                  <p:embed/>
                  <p:pic>
                    <p:nvPicPr>
                      <p:cNvPr id="0" name="Содержимое 5"/>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625" y="1500188"/>
                        <a:ext cx="8472488"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2" name="Picture 2" descr="gerb inet"/>
          <p:cNvPicPr>
            <a:picLocks noChangeAspect="1" noChangeArrowheads="1"/>
          </p:cNvPicPr>
          <p:nvPr/>
        </p:nvPicPr>
        <p:blipFill>
          <a:blip r:embed="rId10" cstate="print"/>
          <a:srcRect/>
          <a:stretch>
            <a:fillRect/>
          </a:stretch>
        </p:blipFill>
        <p:spPr bwMode="auto">
          <a:xfrm>
            <a:off x="8286750" y="285750"/>
            <a:ext cx="642938" cy="1071563"/>
          </a:xfrm>
          <a:prstGeom prst="rect">
            <a:avLst/>
          </a:prstGeom>
          <a:noFill/>
          <a:ln w="9525">
            <a:noFill/>
            <a:miter lim="800000"/>
            <a:headEnd/>
            <a:tailEnd/>
          </a:ln>
        </p:spPr>
      </p:pic>
      <p:pic>
        <p:nvPicPr>
          <p:cNvPr id="2053" name="Picture 46" descr="MC900440409[1]"/>
          <p:cNvPicPr>
            <a:picLocks noChangeAspect="1" noChangeArrowheads="1"/>
          </p:cNvPicPr>
          <p:nvPr/>
        </p:nvPicPr>
        <p:blipFill>
          <a:blip r:embed="rId11" cstate="print"/>
          <a:srcRect/>
          <a:stretch>
            <a:fillRect/>
          </a:stretch>
        </p:blipFill>
        <p:spPr bwMode="auto">
          <a:xfrm>
            <a:off x="5072063" y="2143125"/>
            <a:ext cx="457200" cy="533400"/>
          </a:xfrm>
          <a:prstGeom prst="rect">
            <a:avLst/>
          </a:prstGeom>
          <a:noFill/>
          <a:ln w="9525">
            <a:noFill/>
            <a:miter lim="800000"/>
            <a:headEnd/>
            <a:tailEnd/>
          </a:ln>
        </p:spPr>
      </p:pic>
      <p:pic>
        <p:nvPicPr>
          <p:cNvPr id="2054" name="Picture 29" descr="MC900391412[1]"/>
          <p:cNvPicPr>
            <a:picLocks noChangeAspect="1" noChangeArrowheads="1"/>
          </p:cNvPicPr>
          <p:nvPr/>
        </p:nvPicPr>
        <p:blipFill>
          <a:blip r:embed="rId12" cstate="print"/>
          <a:srcRect/>
          <a:stretch>
            <a:fillRect/>
          </a:stretch>
        </p:blipFill>
        <p:spPr bwMode="auto">
          <a:xfrm>
            <a:off x="5143500" y="4143375"/>
            <a:ext cx="511175" cy="533400"/>
          </a:xfrm>
          <a:prstGeom prst="rect">
            <a:avLst/>
          </a:prstGeom>
          <a:noFill/>
          <a:ln w="9525">
            <a:noFill/>
            <a:miter lim="800000"/>
            <a:headEnd/>
            <a:tailEnd/>
          </a:ln>
        </p:spPr>
      </p:pic>
      <p:pic>
        <p:nvPicPr>
          <p:cNvPr id="2055" name="Picture 28" descr="MC900383120[1]"/>
          <p:cNvPicPr>
            <a:picLocks noChangeAspect="1" noChangeArrowheads="1"/>
          </p:cNvPicPr>
          <p:nvPr/>
        </p:nvPicPr>
        <p:blipFill>
          <a:blip r:embed="rId13" cstate="print"/>
          <a:srcRect/>
          <a:stretch>
            <a:fillRect/>
          </a:stretch>
        </p:blipFill>
        <p:spPr bwMode="auto">
          <a:xfrm>
            <a:off x="5143500" y="4929188"/>
            <a:ext cx="449263" cy="457200"/>
          </a:xfrm>
          <a:prstGeom prst="rect">
            <a:avLst/>
          </a:prstGeom>
          <a:noFill/>
          <a:ln w="9525">
            <a:noFill/>
            <a:miter lim="800000"/>
            <a:headEnd/>
            <a:tailEnd/>
          </a:ln>
        </p:spPr>
      </p:pic>
      <p:pic>
        <p:nvPicPr>
          <p:cNvPr id="2056" name="Picture 52" descr="MP900449121[1]"/>
          <p:cNvPicPr>
            <a:picLocks noChangeAspect="1" noChangeArrowheads="1"/>
          </p:cNvPicPr>
          <p:nvPr/>
        </p:nvPicPr>
        <p:blipFill>
          <a:blip r:embed="rId14" cstate="print">
            <a:lum bright="-4000"/>
          </a:blip>
          <a:srcRect/>
          <a:stretch>
            <a:fillRect/>
          </a:stretch>
        </p:blipFill>
        <p:spPr bwMode="auto">
          <a:xfrm>
            <a:off x="214313" y="5268913"/>
            <a:ext cx="1928812" cy="1446212"/>
          </a:xfrm>
          <a:prstGeom prst="rect">
            <a:avLst/>
          </a:prstGeom>
          <a:noFill/>
          <a:ln w="9525">
            <a:solidFill>
              <a:srgbClr val="000000"/>
            </a:solidFill>
            <a:miter lim="800000"/>
            <a:headEnd/>
            <a:tailEnd/>
          </a:ln>
        </p:spPr>
      </p:pic>
      <p:sp>
        <p:nvSpPr>
          <p:cNvPr id="10" name="Прямоугольник 9"/>
          <p:cNvSpPr/>
          <p:nvPr/>
        </p:nvSpPr>
        <p:spPr>
          <a:xfrm>
            <a:off x="357188" y="5357813"/>
            <a:ext cx="1643062"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b="1" dirty="0">
                <a:solidFill>
                  <a:schemeClr val="bg1"/>
                </a:solidFill>
              </a:rPr>
              <a:t>Налоги, уплаченные жителями муниципального образования</a:t>
            </a:r>
          </a:p>
        </p:txBody>
      </p:sp>
      <p:pic>
        <p:nvPicPr>
          <p:cNvPr id="2058" name="Рисунок 11" descr="http://im0-tub-ru.yandex.net/i?id=760114994-49-72&amp;n=21"/>
          <p:cNvPicPr>
            <a:picLocks noChangeAspect="1" noChangeArrowheads="1"/>
          </p:cNvPicPr>
          <p:nvPr/>
        </p:nvPicPr>
        <p:blipFill>
          <a:blip r:embed="rId15" cstate="print"/>
          <a:srcRect/>
          <a:stretch>
            <a:fillRect/>
          </a:stretch>
        </p:blipFill>
        <p:spPr bwMode="auto">
          <a:xfrm>
            <a:off x="5072063" y="2928938"/>
            <a:ext cx="528637" cy="357187"/>
          </a:xfrm>
          <a:prstGeom prst="rect">
            <a:avLst/>
          </a:prstGeom>
          <a:noFill/>
          <a:ln w="9525">
            <a:noFill/>
            <a:miter lim="800000"/>
            <a:headEnd/>
            <a:tailEnd/>
          </a:ln>
        </p:spPr>
      </p:pic>
      <p:pic>
        <p:nvPicPr>
          <p:cNvPr id="2059" name="Рисунок 12" descr="http://avatars.yandex.net/get-ynews/2ce922e42f5bff8ef63c5e3f01190420/thumb"/>
          <p:cNvPicPr>
            <a:picLocks noChangeAspect="1" noChangeArrowheads="1"/>
          </p:cNvPicPr>
          <p:nvPr/>
        </p:nvPicPr>
        <p:blipFill>
          <a:blip r:embed="rId16" cstate="print"/>
          <a:srcRect/>
          <a:stretch>
            <a:fillRect/>
          </a:stretch>
        </p:blipFill>
        <p:spPr bwMode="auto">
          <a:xfrm>
            <a:off x="5072063" y="3571875"/>
            <a:ext cx="469900" cy="354013"/>
          </a:xfrm>
          <a:prstGeom prst="rect">
            <a:avLst/>
          </a:prstGeom>
          <a:noFill/>
          <a:ln w="9525">
            <a:noFill/>
            <a:miter lim="800000"/>
            <a:headEnd/>
            <a:tailEnd/>
          </a:ln>
        </p:spPr>
      </p:pic>
      <p:pic>
        <p:nvPicPr>
          <p:cNvPr id="2060" name="Рисунок 13" descr="http://im7-tub-ru.yandex.net/i?id=287499797-36-72&amp;n=21"/>
          <p:cNvPicPr>
            <a:picLocks noChangeAspect="1" noChangeArrowheads="1"/>
          </p:cNvPicPr>
          <p:nvPr/>
        </p:nvPicPr>
        <p:blipFill>
          <a:blip r:embed="rId17" cstate="print"/>
          <a:srcRect/>
          <a:stretch>
            <a:fillRect/>
          </a:stretch>
        </p:blipFill>
        <p:spPr bwMode="auto">
          <a:xfrm>
            <a:off x="5072063" y="5715000"/>
            <a:ext cx="500062" cy="4286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57200" y="274638"/>
          <a:ext cx="7901014" cy="1154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339" name="Содержимое 6"/>
          <p:cNvGraphicFramePr>
            <a:graphicFrameLocks noGrp="1"/>
          </p:cNvGraphicFramePr>
          <p:nvPr>
            <p:ph idx="1"/>
          </p:nvPr>
        </p:nvGraphicFramePr>
        <p:xfrm>
          <a:off x="457200" y="1600200"/>
          <a:ext cx="8229600" cy="4708525"/>
        </p:xfrm>
        <a:graphic>
          <a:graphicData uri="http://schemas.openxmlformats.org/presentationml/2006/ole">
            <mc:AlternateContent xmlns:mc="http://schemas.openxmlformats.org/markup-compatibility/2006">
              <mc:Choice xmlns:v="urn:schemas-microsoft-com:vml" Requires="v">
                <p:oleObj spid="_x0000_s14341" r:id="rId8" imgW="8230313" imgH="4706520" progId="Excel.Sheet.8">
                  <p:embed/>
                </p:oleObj>
              </mc:Choice>
              <mc:Fallback>
                <p:oleObj r:id="rId8" imgW="8230313" imgH="4706520" progId="Excel.Sheet.8">
                  <p:embed/>
                  <p:pic>
                    <p:nvPicPr>
                      <p:cNvPr id="0" name="Содержимое 6"/>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1600200"/>
                        <a:ext cx="8229600" cy="470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340" name="Picture 2" descr="gerb inet"/>
          <p:cNvPicPr>
            <a:picLocks noChangeAspect="1" noChangeArrowheads="1"/>
          </p:cNvPicPr>
          <p:nvPr/>
        </p:nvPicPr>
        <p:blipFill>
          <a:blip r:embed="rId10" cstate="print"/>
          <a:srcRect/>
          <a:stretch>
            <a:fillRect/>
          </a:stretch>
        </p:blipFill>
        <p:spPr bwMode="auto">
          <a:xfrm>
            <a:off x="8286750" y="285750"/>
            <a:ext cx="642938" cy="10715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186766" cy="1082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074" name="Содержимое 5"/>
          <p:cNvGraphicFramePr>
            <a:graphicFrameLocks noGrp="1"/>
          </p:cNvGraphicFramePr>
          <p:nvPr>
            <p:ph idx="1"/>
          </p:nvPr>
        </p:nvGraphicFramePr>
        <p:xfrm>
          <a:off x="457200" y="1600200"/>
          <a:ext cx="8229600" cy="4708525"/>
        </p:xfrm>
        <a:graphic>
          <a:graphicData uri="http://schemas.openxmlformats.org/presentationml/2006/ole">
            <mc:AlternateContent xmlns:mc="http://schemas.openxmlformats.org/markup-compatibility/2006">
              <mc:Choice xmlns:v="urn:schemas-microsoft-com:vml" Requires="v">
                <p:oleObj spid="_x0000_s3076" name="Worksheet" r:id="rId8" imgW="8230313" imgH="4706520" progId="Excel.Sheet.8">
                  <p:embed/>
                </p:oleObj>
              </mc:Choice>
              <mc:Fallback>
                <p:oleObj name="Worksheet" r:id="rId8" imgW="8230313" imgH="4706520" progId="Excel.Sheet.8">
                  <p:embed/>
                  <p:pic>
                    <p:nvPicPr>
                      <p:cNvPr id="0" name="Содержимое 5"/>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1600200"/>
                        <a:ext cx="8229600" cy="470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6" name="Picture 2" descr="gerb inet"/>
          <p:cNvPicPr>
            <a:picLocks noChangeAspect="1" noChangeArrowheads="1"/>
          </p:cNvPicPr>
          <p:nvPr/>
        </p:nvPicPr>
        <p:blipFill>
          <a:blip r:embed="rId10" cstate="print"/>
          <a:srcRect/>
          <a:stretch>
            <a:fillRect/>
          </a:stretch>
        </p:blipFill>
        <p:spPr bwMode="auto">
          <a:xfrm>
            <a:off x="8286750" y="285750"/>
            <a:ext cx="642938" cy="10715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363" name="Содержимое 5"/>
          <p:cNvGraphicFramePr>
            <a:graphicFrameLocks noGrp="1"/>
          </p:cNvGraphicFramePr>
          <p:nvPr>
            <p:ph idx="1"/>
          </p:nvPr>
        </p:nvGraphicFramePr>
        <p:xfrm>
          <a:off x="457200" y="1600200"/>
          <a:ext cx="4114800" cy="3043238"/>
        </p:xfrm>
        <a:graphic>
          <a:graphicData uri="http://schemas.openxmlformats.org/presentationml/2006/ole">
            <mc:AlternateContent xmlns:mc="http://schemas.openxmlformats.org/markup-compatibility/2006">
              <mc:Choice xmlns:v="urn:schemas-microsoft-com:vml" Requires="v">
                <p:oleObj spid="_x0000_s15370" r:id="rId8" imgW="4115157" imgH="3042168" progId="Excel.Sheet.8">
                  <p:embed/>
                </p:oleObj>
              </mc:Choice>
              <mc:Fallback>
                <p:oleObj r:id="rId8" imgW="4115157" imgH="3042168" progId="Excel.Sheet.8">
                  <p:embed/>
                  <p:pic>
                    <p:nvPicPr>
                      <p:cNvPr id="0" name="Содержимое 5"/>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1600200"/>
                        <a:ext cx="4114800" cy="304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364" name="Picture 2" descr="gerb inet"/>
          <p:cNvPicPr>
            <a:picLocks noChangeAspect="1" noChangeArrowheads="1"/>
          </p:cNvPicPr>
          <p:nvPr/>
        </p:nvPicPr>
        <p:blipFill>
          <a:blip r:embed="rId10" cstate="print"/>
          <a:srcRect/>
          <a:stretch>
            <a:fillRect/>
          </a:stretch>
        </p:blipFill>
        <p:spPr bwMode="auto">
          <a:xfrm>
            <a:off x="8286750" y="285750"/>
            <a:ext cx="642938" cy="1071563"/>
          </a:xfrm>
          <a:prstGeom prst="rect">
            <a:avLst/>
          </a:prstGeom>
          <a:noFill/>
          <a:ln w="9525">
            <a:noFill/>
            <a:miter lim="800000"/>
            <a:headEnd/>
            <a:tailEnd/>
          </a:ln>
        </p:spPr>
      </p:pic>
      <p:graphicFrame>
        <p:nvGraphicFramePr>
          <p:cNvPr id="15365" name="Диаграмма 6"/>
          <p:cNvGraphicFramePr>
            <a:graphicFrameLocks/>
          </p:cNvGraphicFramePr>
          <p:nvPr/>
        </p:nvGraphicFramePr>
        <p:xfrm>
          <a:off x="4929188" y="1571625"/>
          <a:ext cx="3690937" cy="2928938"/>
        </p:xfrm>
        <a:graphic>
          <a:graphicData uri="http://schemas.openxmlformats.org/presentationml/2006/ole">
            <mc:AlternateContent xmlns:mc="http://schemas.openxmlformats.org/markup-compatibility/2006">
              <mc:Choice xmlns:v="urn:schemas-microsoft-com:vml" Requires="v">
                <p:oleObj spid="_x0000_s15371" r:id="rId11" imgW="3688400" imgH="2926334" progId="Excel.Sheet.8">
                  <p:embed/>
                </p:oleObj>
              </mc:Choice>
              <mc:Fallback>
                <p:oleObj r:id="rId11" imgW="3688400" imgH="2926334" progId="Excel.Sheet.8">
                  <p:embed/>
                  <p:pic>
                    <p:nvPicPr>
                      <p:cNvPr id="0" name="Диаграмма 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29188" y="1571625"/>
                        <a:ext cx="3690937" cy="292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6" name="Диаграмма 7"/>
          <p:cNvGraphicFramePr>
            <a:graphicFrameLocks/>
          </p:cNvGraphicFramePr>
          <p:nvPr/>
        </p:nvGraphicFramePr>
        <p:xfrm>
          <a:off x="2286000" y="4071938"/>
          <a:ext cx="4262438" cy="2532062"/>
        </p:xfrm>
        <a:graphic>
          <a:graphicData uri="http://schemas.openxmlformats.org/presentationml/2006/ole">
            <mc:AlternateContent xmlns:mc="http://schemas.openxmlformats.org/markup-compatibility/2006">
              <mc:Choice xmlns:v="urn:schemas-microsoft-com:vml" Requires="v">
                <p:oleObj spid="_x0000_s15372" r:id="rId13" imgW="4261473" imgH="2530059" progId="Excel.Sheet.8">
                  <p:embed/>
                </p:oleObj>
              </mc:Choice>
              <mc:Fallback>
                <p:oleObj r:id="rId13" imgW="4261473" imgH="2530059" progId="Excel.Sheet.8">
                  <p:embed/>
                  <p:pic>
                    <p:nvPicPr>
                      <p:cNvPr id="0" name="Диаграмма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0" y="4071938"/>
                        <a:ext cx="4262438" cy="2532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367" name="Picture 34" descr="MC900299981[1]"/>
          <p:cNvPicPr>
            <a:picLocks noChangeAspect="1" noChangeArrowheads="1"/>
          </p:cNvPicPr>
          <p:nvPr/>
        </p:nvPicPr>
        <p:blipFill>
          <a:blip r:embed="rId15" cstate="print"/>
          <a:srcRect/>
          <a:stretch>
            <a:fillRect/>
          </a:stretch>
        </p:blipFill>
        <p:spPr bwMode="auto">
          <a:xfrm>
            <a:off x="7858125" y="5429250"/>
            <a:ext cx="762000" cy="762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28596" y="142852"/>
          <a:ext cx="7929618" cy="135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387" name="Picture 2" descr="gerb inet"/>
          <p:cNvPicPr>
            <a:picLocks noGrp="1" noChangeAspect="1" noChangeArrowheads="1"/>
          </p:cNvPicPr>
          <p:nvPr>
            <p:ph idx="1"/>
          </p:nvPr>
        </p:nvPicPr>
        <p:blipFill>
          <a:blip r:embed="rId8" cstate="print"/>
          <a:srcRect/>
          <a:stretch>
            <a:fillRect/>
          </a:stretch>
        </p:blipFill>
        <p:spPr>
          <a:xfrm>
            <a:off x="8286750" y="285750"/>
            <a:ext cx="642938" cy="1038225"/>
          </a:xfrm>
        </p:spPr>
      </p:pic>
      <p:graphicFrame>
        <p:nvGraphicFramePr>
          <p:cNvPr id="16388" name="Диаграмма 4"/>
          <p:cNvGraphicFramePr>
            <a:graphicFrameLocks/>
          </p:cNvGraphicFramePr>
          <p:nvPr/>
        </p:nvGraphicFramePr>
        <p:xfrm>
          <a:off x="500063" y="1428750"/>
          <a:ext cx="7786687" cy="5175250"/>
        </p:xfrm>
        <a:graphic>
          <a:graphicData uri="http://schemas.openxmlformats.org/presentationml/2006/ole">
            <mc:AlternateContent xmlns:mc="http://schemas.openxmlformats.org/markup-compatibility/2006">
              <mc:Choice xmlns:v="urn:schemas-microsoft-com:vml" Requires="v">
                <p:oleObj spid="_x0000_s16390" r:id="rId9" imgW="7785267" imgH="5175953" progId="Excel.Sheet.8">
                  <p:embed/>
                </p:oleObj>
              </mc:Choice>
              <mc:Fallback>
                <p:oleObj r:id="rId9" imgW="7785267" imgH="5175953" progId="Excel.Sheet.8">
                  <p:embed/>
                  <p:pic>
                    <p:nvPicPr>
                      <p:cNvPr id="0" name="Диаграмма 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063" y="1428750"/>
                        <a:ext cx="7786687" cy="517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Рисунок 8" descr="http://im7-tub-ru.yandex.net/i?id=162895671-29-72&amp;n=21"/>
          <p:cNvPicPr/>
          <p:nvPr/>
        </p:nvPicPr>
        <p:blipFill>
          <a:blip r:embed="rId11" cstate="print"/>
          <a:srcRect/>
          <a:stretch>
            <a:fillRect/>
          </a:stretch>
        </p:blipFill>
        <p:spPr bwMode="auto">
          <a:xfrm>
            <a:off x="428596" y="2000240"/>
            <a:ext cx="2143140" cy="1500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57200" y="274638"/>
          <a:ext cx="7972452" cy="796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411" name="Picture 2" descr="gerb inet"/>
          <p:cNvPicPr>
            <a:picLocks noChangeAspect="1" noChangeArrowheads="1"/>
          </p:cNvPicPr>
          <p:nvPr/>
        </p:nvPicPr>
        <p:blipFill>
          <a:blip r:embed="rId8" cstate="print"/>
          <a:srcRect/>
          <a:stretch>
            <a:fillRect/>
          </a:stretch>
        </p:blipFill>
        <p:spPr bwMode="auto">
          <a:xfrm>
            <a:off x="8286750" y="214313"/>
            <a:ext cx="642938" cy="1071562"/>
          </a:xfrm>
          <a:prstGeom prst="rect">
            <a:avLst/>
          </a:prstGeom>
          <a:noFill/>
          <a:ln w="9525">
            <a:noFill/>
            <a:miter lim="800000"/>
            <a:headEnd/>
            <a:tailEnd/>
          </a:ln>
        </p:spPr>
      </p:pic>
      <p:graphicFrame>
        <p:nvGraphicFramePr>
          <p:cNvPr id="17412" name="Содержимое 7"/>
          <p:cNvGraphicFramePr>
            <a:graphicFrameLocks noGrp="1"/>
          </p:cNvGraphicFramePr>
          <p:nvPr>
            <p:ph idx="1"/>
          </p:nvPr>
        </p:nvGraphicFramePr>
        <p:xfrm>
          <a:off x="285720" y="1357298"/>
          <a:ext cx="8572560" cy="5357849"/>
        </p:xfrm>
        <a:graphic>
          <a:graphicData uri="http://schemas.openxmlformats.org/presentationml/2006/ole">
            <mc:AlternateContent xmlns:mc="http://schemas.openxmlformats.org/markup-compatibility/2006">
              <mc:Choice xmlns:v="urn:schemas-microsoft-com:vml" Requires="v">
                <p:oleObj spid="_x0000_s17414" r:id="rId9" imgW="8260796" imgH="4950381" progId="Excel.Sheet.8">
                  <p:embed/>
                </p:oleObj>
              </mc:Choice>
              <mc:Fallback>
                <p:oleObj r:id="rId9" imgW="8260796" imgH="4950381" progId="Excel.Sheet.8">
                  <p:embed/>
                  <p:pic>
                    <p:nvPicPr>
                      <p:cNvPr id="0" name="Содержимое 7"/>
                      <p:cNvPicPr>
                        <a:picLocks noGrp="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720" y="1357298"/>
                        <a:ext cx="8572560" cy="53578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PubOvalCallout"/>
          <p:cNvSpPr>
            <a:spLocks noEditPoints="1" noChangeArrowheads="1"/>
          </p:cNvSpPr>
          <p:nvPr/>
        </p:nvSpPr>
        <p:spPr bwMode="auto">
          <a:xfrm rot="20312298">
            <a:off x="415939" y="1290515"/>
            <a:ext cx="2193857" cy="16002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ln>
            <a:headEnd/>
            <a:tailEnd/>
          </a:ln>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algn="ctr">
              <a:defRPr/>
            </a:pPr>
            <a:r>
              <a:rPr lang="ru-RU" sz="900" b="1" dirty="0">
                <a:solidFill>
                  <a:srgbClr val="000000"/>
                </a:solidFill>
              </a:rPr>
              <a:t>На исполнение расходных обязательств для осуществления отдельных государственных полномочий</a:t>
            </a:r>
            <a:endParaRPr lang="ru-RU" sz="900"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435" name="Содержимое 5"/>
          <p:cNvGraphicFramePr>
            <a:graphicFrameLocks noGrp="1"/>
          </p:cNvGraphicFramePr>
          <p:nvPr>
            <p:ph idx="1"/>
          </p:nvPr>
        </p:nvGraphicFramePr>
        <p:xfrm>
          <a:off x="457200" y="1600200"/>
          <a:ext cx="8229600" cy="4708525"/>
        </p:xfrm>
        <a:graphic>
          <a:graphicData uri="http://schemas.openxmlformats.org/presentationml/2006/ole">
            <mc:AlternateContent xmlns:mc="http://schemas.openxmlformats.org/markup-compatibility/2006">
              <mc:Choice xmlns:v="urn:schemas-microsoft-com:vml" Requires="v">
                <p:oleObj spid="_x0000_s18437" r:id="rId8" imgW="8230313" imgH="4706520" progId="Excel.Sheet.8">
                  <p:embed/>
                </p:oleObj>
              </mc:Choice>
              <mc:Fallback>
                <p:oleObj r:id="rId8" imgW="8230313" imgH="4706520" progId="Excel.Sheet.8">
                  <p:embed/>
                  <p:pic>
                    <p:nvPicPr>
                      <p:cNvPr id="0" name="Содержимое 5"/>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1600200"/>
                        <a:ext cx="8229600" cy="470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436" name="Picture 2" descr="gerb inet"/>
          <p:cNvPicPr>
            <a:picLocks noChangeAspect="1" noChangeArrowheads="1"/>
          </p:cNvPicPr>
          <p:nvPr/>
        </p:nvPicPr>
        <p:blipFill>
          <a:blip r:embed="rId10" cstate="print"/>
          <a:srcRect/>
          <a:stretch>
            <a:fillRect/>
          </a:stretch>
        </p:blipFill>
        <p:spPr bwMode="auto">
          <a:xfrm>
            <a:off x="8286750" y="285750"/>
            <a:ext cx="642938" cy="10715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57200" y="274638"/>
          <a:ext cx="8043890" cy="1154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459" name="Содержимое 5"/>
          <p:cNvGraphicFramePr>
            <a:graphicFrameLocks noGrp="1"/>
          </p:cNvGraphicFramePr>
          <p:nvPr>
            <p:ph idx="1"/>
          </p:nvPr>
        </p:nvGraphicFramePr>
        <p:xfrm>
          <a:off x="457200" y="1600200"/>
          <a:ext cx="8229600" cy="4708525"/>
        </p:xfrm>
        <a:graphic>
          <a:graphicData uri="http://schemas.openxmlformats.org/presentationml/2006/ole">
            <mc:AlternateContent xmlns:mc="http://schemas.openxmlformats.org/markup-compatibility/2006">
              <mc:Choice xmlns:v="urn:schemas-microsoft-com:vml" Requires="v">
                <p:oleObj spid="_x0000_s19461" r:id="rId8" imgW="8230313" imgH="4706520" progId="Excel.Sheet.8">
                  <p:embed/>
                </p:oleObj>
              </mc:Choice>
              <mc:Fallback>
                <p:oleObj r:id="rId8" imgW="8230313" imgH="4706520" progId="Excel.Sheet.8">
                  <p:embed/>
                  <p:pic>
                    <p:nvPicPr>
                      <p:cNvPr id="0" name="Содержимое 5"/>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1600200"/>
                        <a:ext cx="8229600" cy="470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460" name="Picture 2" descr="gerb inet"/>
          <p:cNvPicPr>
            <a:picLocks noChangeAspect="1" noChangeArrowheads="1"/>
          </p:cNvPicPr>
          <p:nvPr/>
        </p:nvPicPr>
        <p:blipFill>
          <a:blip r:embed="rId10" cstate="print"/>
          <a:srcRect/>
          <a:stretch>
            <a:fillRect/>
          </a:stretch>
        </p:blipFill>
        <p:spPr bwMode="auto">
          <a:xfrm>
            <a:off x="8286750" y="285750"/>
            <a:ext cx="642938" cy="10715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7901014" cy="939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483" name="Picture 2" descr="gerb inet"/>
          <p:cNvPicPr>
            <a:picLocks noGrp="1" noChangeAspect="1" noChangeArrowheads="1"/>
          </p:cNvPicPr>
          <p:nvPr>
            <p:ph idx="1"/>
          </p:nvPr>
        </p:nvPicPr>
        <p:blipFill>
          <a:blip r:embed="rId8" cstate="print"/>
          <a:srcRect/>
          <a:stretch>
            <a:fillRect/>
          </a:stretch>
        </p:blipFill>
        <p:spPr>
          <a:xfrm>
            <a:off x="8215313" y="285750"/>
            <a:ext cx="608012" cy="981075"/>
          </a:xfrm>
        </p:spPr>
      </p:pic>
      <p:graphicFrame>
        <p:nvGraphicFramePr>
          <p:cNvPr id="20484" name="Диаграмма 5"/>
          <p:cNvGraphicFramePr>
            <a:graphicFrameLocks/>
          </p:cNvGraphicFramePr>
          <p:nvPr/>
        </p:nvGraphicFramePr>
        <p:xfrm>
          <a:off x="357188" y="1643063"/>
          <a:ext cx="8429625" cy="4786312"/>
        </p:xfrm>
        <a:graphic>
          <a:graphicData uri="http://schemas.openxmlformats.org/presentationml/2006/ole">
            <mc:AlternateContent xmlns:mc="http://schemas.openxmlformats.org/markup-compatibility/2006">
              <mc:Choice xmlns:v="urn:schemas-microsoft-com:vml" Requires="v">
                <p:oleObj spid="_x0000_s20486" r:id="rId9" imgW="8425402" imgH="4785775" progId="Excel.Sheet.8">
                  <p:embed/>
                </p:oleObj>
              </mc:Choice>
              <mc:Fallback>
                <p:oleObj r:id="rId9" imgW="8425402" imgH="4785775" progId="Excel.Sheet.8">
                  <p:embed/>
                  <p:pic>
                    <p:nvPicPr>
                      <p:cNvPr id="0" name="Диаграмма 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188" y="1643063"/>
                        <a:ext cx="8429625" cy="4786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57200" y="274638"/>
          <a:ext cx="8043890" cy="1154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507" name="Picture 2" descr="gerb inet"/>
          <p:cNvPicPr>
            <a:picLocks noChangeAspect="1" noChangeArrowheads="1"/>
          </p:cNvPicPr>
          <p:nvPr/>
        </p:nvPicPr>
        <p:blipFill>
          <a:blip r:embed="rId8" cstate="print"/>
          <a:srcRect/>
          <a:stretch>
            <a:fillRect/>
          </a:stretch>
        </p:blipFill>
        <p:spPr bwMode="auto">
          <a:xfrm>
            <a:off x="8286750" y="285750"/>
            <a:ext cx="642938" cy="1071563"/>
          </a:xfrm>
          <a:prstGeom prst="rect">
            <a:avLst/>
          </a:prstGeom>
          <a:noFill/>
          <a:ln w="9525">
            <a:noFill/>
            <a:miter lim="800000"/>
            <a:headEnd/>
            <a:tailEnd/>
          </a:ln>
        </p:spPr>
      </p:pic>
      <p:graphicFrame>
        <p:nvGraphicFramePr>
          <p:cNvPr id="21508" name="Диаграмма 5"/>
          <p:cNvGraphicFramePr>
            <a:graphicFrameLocks/>
          </p:cNvGraphicFramePr>
          <p:nvPr/>
        </p:nvGraphicFramePr>
        <p:xfrm>
          <a:off x="285750" y="1428750"/>
          <a:ext cx="8215313" cy="5214938"/>
        </p:xfrm>
        <a:graphic>
          <a:graphicData uri="http://schemas.openxmlformats.org/presentationml/2006/ole">
            <mc:AlternateContent xmlns:mc="http://schemas.openxmlformats.org/markup-compatibility/2006">
              <mc:Choice xmlns:v="urn:schemas-microsoft-com:vml" Requires="v">
                <p:oleObj spid="_x0000_s21510" r:id="rId9" imgW="8218120" imgH="5218628" progId="Excel.Sheet.8">
                  <p:embed/>
                </p:oleObj>
              </mc:Choice>
              <mc:Fallback>
                <p:oleObj r:id="rId9" imgW="8218120" imgH="5218628" progId="Excel.Sheet.8">
                  <p:embed/>
                  <p:pic>
                    <p:nvPicPr>
                      <p:cNvPr id="0" name="Диаграмма 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750" y="1428750"/>
                        <a:ext cx="8215313" cy="5214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sz="3200" i="1" dirty="0" smtClean="0">
                <a:solidFill>
                  <a:srgbClr val="002060"/>
                </a:solidFill>
                <a:latin typeface="+mn-lt"/>
              </a:rPr>
              <a:t>Уважаемые жители Махнёвского муниципального образования!</a:t>
            </a:r>
            <a:endParaRPr lang="ru-RU" sz="3200" i="1" dirty="0">
              <a:solidFill>
                <a:srgbClr val="002060"/>
              </a:solidFill>
              <a:latin typeface="+mn-lt"/>
            </a:endParaRPr>
          </a:p>
        </p:txBody>
      </p:sp>
      <p:sp>
        <p:nvSpPr>
          <p:cNvPr id="3" name="Содержимое 2"/>
          <p:cNvSpPr>
            <a:spLocks noGrp="1"/>
          </p:cNvSpPr>
          <p:nvPr>
            <p:ph idx="1"/>
          </p:nvPr>
        </p:nvSpPr>
        <p:spPr>
          <a:xfrm>
            <a:off x="457200" y="1600200"/>
            <a:ext cx="8229600" cy="5114925"/>
          </a:xfrm>
        </p:spPr>
        <p:txBody>
          <a:bodyPr>
            <a:normAutofit fontScale="92500" lnSpcReduction="20000"/>
          </a:bodyPr>
          <a:lstStyle/>
          <a:p>
            <a:pPr marL="548640" indent="-411480" algn="ctr" eaLnBrk="1" fontAlgn="auto" hangingPunct="1">
              <a:spcAft>
                <a:spcPts val="0"/>
              </a:spcAft>
              <a:buClr>
                <a:schemeClr val="tx1">
                  <a:shade val="95000"/>
                </a:schemeClr>
              </a:buClr>
              <a:buFont typeface="Wingdings 2"/>
              <a:buNone/>
              <a:defRPr/>
            </a:pPr>
            <a:r>
              <a:rPr lang="ru-RU" sz="2500" dirty="0" smtClean="0">
                <a:solidFill>
                  <a:srgbClr val="002060"/>
                </a:solidFill>
              </a:rPr>
              <a:t>Мы продолжаем информировать Вас о бюджетной политике муниципального образования и реализации приоритетных направлений работы местного самоуправления.</a:t>
            </a:r>
            <a:endParaRPr lang="en-US" sz="2500" dirty="0" smtClean="0">
              <a:solidFill>
                <a:srgbClr val="002060"/>
              </a:solidFill>
            </a:endParaRPr>
          </a:p>
          <a:p>
            <a:pPr marL="548640" indent="-411480" algn="ctr" eaLnBrk="1" fontAlgn="auto" hangingPunct="1">
              <a:spcAft>
                <a:spcPts val="0"/>
              </a:spcAft>
              <a:buClr>
                <a:schemeClr val="tx1">
                  <a:shade val="95000"/>
                </a:schemeClr>
              </a:buClr>
              <a:buFont typeface="Wingdings 2"/>
              <a:buNone/>
              <a:defRPr/>
            </a:pPr>
            <a:r>
              <a:rPr lang="ru-RU" sz="2500" dirty="0" smtClean="0">
                <a:solidFill>
                  <a:srgbClr val="002060"/>
                </a:solidFill>
              </a:rPr>
              <a:t>Традиционно львиная доля бюджета была направлена на осуществление полномочий в сфере образования, не остался без внимания и вопрос по предоставлению льгот гражданам проживающим на территории муниципального образования.</a:t>
            </a:r>
          </a:p>
          <a:p>
            <a:pPr marL="548640" indent="-411480" algn="ctr" eaLnBrk="1" fontAlgn="auto" hangingPunct="1">
              <a:spcAft>
                <a:spcPts val="0"/>
              </a:spcAft>
              <a:buClr>
                <a:schemeClr val="tx1">
                  <a:shade val="95000"/>
                </a:schemeClr>
              </a:buClr>
              <a:buFont typeface="Wingdings 2"/>
              <a:buNone/>
              <a:defRPr/>
            </a:pPr>
            <a:r>
              <a:rPr lang="ru-RU" sz="2500" dirty="0" smtClean="0">
                <a:solidFill>
                  <a:srgbClr val="002060"/>
                </a:solidFill>
              </a:rPr>
              <a:t>Важным событием за истекший период стало строительство внутрипоселкового газопровода среднего и низкого давления, протяженностью более 4 км., в п.г.т. Махнёво. Проведены ремонты объектов социальной инфраструктуры.</a:t>
            </a:r>
            <a:endParaRPr lang="en-US" sz="2500" dirty="0" smtClean="0">
              <a:solidFill>
                <a:srgbClr val="002060"/>
              </a:solidFill>
            </a:endParaRPr>
          </a:p>
          <a:p>
            <a:pPr marL="548640" indent="-411480" algn="ctr" eaLnBrk="1" fontAlgn="auto" hangingPunct="1">
              <a:spcAft>
                <a:spcPts val="0"/>
              </a:spcAft>
              <a:buClr>
                <a:schemeClr val="tx1">
                  <a:shade val="95000"/>
                </a:schemeClr>
              </a:buClr>
              <a:buFont typeface="Wingdings 2"/>
              <a:buNone/>
              <a:defRPr/>
            </a:pPr>
            <a:endParaRPr lang="ru-RU" sz="2400" dirty="0" smtClean="0">
              <a:solidFill>
                <a:srgbClr val="002060"/>
              </a:solidFill>
            </a:endParaRPr>
          </a:p>
          <a:p>
            <a:pPr marL="548640" indent="-411480" algn="r" eaLnBrk="1" fontAlgn="auto" hangingPunct="1">
              <a:spcAft>
                <a:spcPts val="0"/>
              </a:spcAft>
              <a:buClr>
                <a:schemeClr val="tx1">
                  <a:shade val="95000"/>
                </a:schemeClr>
              </a:buClr>
              <a:buFont typeface="Wingdings 2"/>
              <a:buNone/>
              <a:defRPr/>
            </a:pPr>
            <a:endParaRPr lang="en-US" sz="2000" b="1" dirty="0" smtClean="0">
              <a:solidFill>
                <a:srgbClr val="002060"/>
              </a:solidFill>
            </a:endParaRPr>
          </a:p>
          <a:p>
            <a:pPr marL="548640" indent="-411480" algn="r" eaLnBrk="1" fontAlgn="auto" hangingPunct="1">
              <a:spcAft>
                <a:spcPts val="0"/>
              </a:spcAft>
              <a:buClr>
                <a:schemeClr val="tx1">
                  <a:shade val="95000"/>
                </a:schemeClr>
              </a:buClr>
              <a:buFont typeface="Wingdings 2"/>
              <a:buNone/>
              <a:defRPr/>
            </a:pPr>
            <a:r>
              <a:rPr lang="ru-RU" sz="2000" b="1" dirty="0" smtClean="0">
                <a:solidFill>
                  <a:srgbClr val="002060"/>
                </a:solidFill>
              </a:rPr>
              <a:t>С Уважением, </a:t>
            </a:r>
          </a:p>
          <a:p>
            <a:pPr marL="548640" indent="-411480" algn="r" eaLnBrk="1" fontAlgn="auto" hangingPunct="1">
              <a:spcAft>
                <a:spcPts val="0"/>
              </a:spcAft>
              <a:buClr>
                <a:schemeClr val="tx1">
                  <a:shade val="95000"/>
                </a:schemeClr>
              </a:buClr>
              <a:buFont typeface="Wingdings 2"/>
              <a:buNone/>
              <a:defRPr/>
            </a:pPr>
            <a:r>
              <a:rPr lang="ru-RU" sz="2000" b="1" dirty="0" smtClean="0">
                <a:solidFill>
                  <a:srgbClr val="002060"/>
                </a:solidFill>
              </a:rPr>
              <a:t>Глава Администрации Махнёвского МО Н.Д. Бузань</a:t>
            </a:r>
            <a:endParaRPr lang="ru-RU" sz="2000" b="1" dirty="0">
              <a:solidFill>
                <a:srgbClr val="002060"/>
              </a:solidFill>
            </a:endParaRPr>
          </a:p>
        </p:txBody>
      </p:sp>
      <p:pic>
        <p:nvPicPr>
          <p:cNvPr id="7172" name="Picture 2" descr="gerb inet"/>
          <p:cNvPicPr>
            <a:picLocks noChangeAspect="1" noChangeArrowheads="1"/>
          </p:cNvPicPr>
          <p:nvPr/>
        </p:nvPicPr>
        <p:blipFill>
          <a:blip r:embed="rId2" cstate="print"/>
          <a:srcRect/>
          <a:stretch>
            <a:fillRect/>
          </a:stretch>
        </p:blipFill>
        <p:spPr bwMode="auto">
          <a:xfrm>
            <a:off x="8143875" y="285750"/>
            <a:ext cx="642938" cy="107156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531" name="Содержимое 5"/>
          <p:cNvGraphicFramePr>
            <a:graphicFrameLocks noGrp="1"/>
          </p:cNvGraphicFramePr>
          <p:nvPr>
            <p:ph idx="1"/>
          </p:nvPr>
        </p:nvGraphicFramePr>
        <p:xfrm>
          <a:off x="457200" y="1600200"/>
          <a:ext cx="8229600" cy="4708525"/>
        </p:xfrm>
        <a:graphic>
          <a:graphicData uri="http://schemas.openxmlformats.org/presentationml/2006/ole">
            <mc:AlternateContent xmlns:mc="http://schemas.openxmlformats.org/markup-compatibility/2006">
              <mc:Choice xmlns:v="urn:schemas-microsoft-com:vml" Requires="v">
                <p:oleObj spid="_x0000_s22533" r:id="rId8" imgW="8230313" imgH="4706520" progId="Excel.Sheet.8">
                  <p:embed/>
                </p:oleObj>
              </mc:Choice>
              <mc:Fallback>
                <p:oleObj r:id="rId8" imgW="8230313" imgH="4706520" progId="Excel.Sheet.8">
                  <p:embed/>
                  <p:pic>
                    <p:nvPicPr>
                      <p:cNvPr id="0" name="Содержимое 5"/>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1600200"/>
                        <a:ext cx="8229600" cy="470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532" name="Picture 2" descr="gerb inet"/>
          <p:cNvPicPr>
            <a:picLocks noChangeAspect="1" noChangeArrowheads="1"/>
          </p:cNvPicPr>
          <p:nvPr/>
        </p:nvPicPr>
        <p:blipFill>
          <a:blip r:embed="rId10" cstate="print"/>
          <a:srcRect/>
          <a:stretch>
            <a:fillRect/>
          </a:stretch>
        </p:blipFill>
        <p:spPr bwMode="auto">
          <a:xfrm>
            <a:off x="8286750" y="285750"/>
            <a:ext cx="642938" cy="107156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500034" y="214290"/>
          <a:ext cx="8229600" cy="85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5" name="Picture 2" descr="gerb inet"/>
          <p:cNvPicPr>
            <a:picLocks noGrp="1" noChangeAspect="1" noChangeArrowheads="1"/>
          </p:cNvPicPr>
          <p:nvPr>
            <p:ph idx="1"/>
          </p:nvPr>
        </p:nvPicPr>
        <p:blipFill>
          <a:blip r:embed="rId7" cstate="print"/>
          <a:srcRect/>
          <a:stretch>
            <a:fillRect/>
          </a:stretch>
        </p:blipFill>
        <p:spPr>
          <a:xfrm>
            <a:off x="8247063" y="214313"/>
            <a:ext cx="620712" cy="857250"/>
          </a:xfrm>
        </p:spPr>
      </p:pic>
      <p:sp>
        <p:nvSpPr>
          <p:cNvPr id="6" name="Заголовок 1"/>
          <p:cNvSpPr>
            <a:spLocks noGrp="1"/>
          </p:cNvSpPr>
          <p:nvPr>
            <p:ph type="title"/>
          </p:nvPr>
        </p:nvSpPr>
        <p:spPr>
          <a:xfrm>
            <a:off x="500034" y="1285860"/>
            <a:ext cx="8229600" cy="71438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ru-RU" sz="1400" i="1" dirty="0" smtClean="0">
                <a:ln w="50800"/>
                <a:solidFill>
                  <a:schemeClr val="bg1">
                    <a:shade val="50000"/>
                  </a:schemeClr>
                </a:solidFill>
                <a:effectLst/>
              </a:rPr>
              <a:t>В процессе принятия и исполнения бюджета большое значение приобретает сбалансированность доходов и расходов. Если доходы превышают расходы, то возникает </a:t>
            </a:r>
            <a:r>
              <a:rPr lang="ru-RU" sz="1400" i="1" dirty="0" err="1" smtClean="0">
                <a:ln w="50800"/>
                <a:solidFill>
                  <a:schemeClr val="bg1">
                    <a:shade val="50000"/>
                  </a:schemeClr>
                </a:solidFill>
                <a:effectLst/>
              </a:rPr>
              <a:t>профицит</a:t>
            </a:r>
            <a:r>
              <a:rPr lang="ru-RU" sz="1400" i="1" dirty="0" smtClean="0">
                <a:ln w="50800"/>
                <a:solidFill>
                  <a:schemeClr val="bg1">
                    <a:shade val="50000"/>
                  </a:schemeClr>
                </a:solidFill>
                <a:effectLst/>
              </a:rPr>
              <a:t>. В случае превышения расходов над доходами возникает дефицит.</a:t>
            </a:r>
            <a:endParaRPr lang="ru-RU" sz="1400" i="1" dirty="0">
              <a:ln w="50800"/>
              <a:solidFill>
                <a:schemeClr val="bg1">
                  <a:shade val="50000"/>
                </a:schemeClr>
              </a:solidFill>
              <a:effectLst/>
            </a:endParaRPr>
          </a:p>
        </p:txBody>
      </p:sp>
      <p:sp>
        <p:nvSpPr>
          <p:cNvPr id="7" name="Содержимое 2"/>
          <p:cNvSpPr txBox="1">
            <a:spLocks/>
          </p:cNvSpPr>
          <p:nvPr/>
        </p:nvSpPr>
        <p:spPr bwMode="auto">
          <a:xfrm>
            <a:off x="571472" y="2143116"/>
            <a:ext cx="8229600" cy="500066"/>
          </a:xfrm>
          <a:prstGeom prst="rect">
            <a:avLst/>
          </a:prstGeom>
          <a:ln w="9525" cap="flat" cmpd="sng" algn="ctr">
            <a:solidFill>
              <a:schemeClr val="accent4">
                <a:shade val="95000"/>
                <a:satMod val="105000"/>
              </a:schemeClr>
            </a:solidFill>
            <a:prstDash val="solid"/>
            <a:miter lim="800000"/>
            <a:headEnd/>
            <a:tailEnd/>
          </a:ln>
          <a:scene3d>
            <a:camera prst="orthographicFront"/>
            <a:lightRig rig="threePt" dir="t"/>
          </a:scene3d>
          <a:sp3d>
            <a:bevelT prst="convex"/>
          </a:sp3d>
        </p:spPr>
        <p:style>
          <a:lnRef idx="1">
            <a:schemeClr val="accent4"/>
          </a:lnRef>
          <a:fillRef idx="3">
            <a:schemeClr val="accent4"/>
          </a:fillRef>
          <a:effectRef idx="2">
            <a:schemeClr val="accent4"/>
          </a:effectRef>
          <a:fontRef idx="minor">
            <a:schemeClr val="lt1"/>
          </a:fontRef>
        </p:style>
        <p:txBody>
          <a:bodyPr>
            <a:normAutofit/>
          </a:bodyPr>
          <a:lstStyle/>
          <a:p>
            <a:pPr marL="547688" indent="-411163" algn="ctr">
              <a:spcBef>
                <a:spcPct val="20000"/>
              </a:spcBef>
              <a:buClr>
                <a:srgbClr val="F9F9F9"/>
              </a:buClr>
              <a:buSzPct val="65000"/>
              <a:buFont typeface="Wingdings 2" pitchFamily="18" charset="2"/>
              <a:buNone/>
              <a:defRPr/>
            </a:pPr>
            <a:r>
              <a:rPr lang="ru-RU" b="1" dirty="0">
                <a:solidFill>
                  <a:schemeClr val="accent1">
                    <a:lumMod val="50000"/>
                  </a:schemeClr>
                </a:solidFill>
              </a:rPr>
              <a:t>Источники финансирования дефицита бюджета</a:t>
            </a:r>
          </a:p>
        </p:txBody>
      </p:sp>
      <p:sp>
        <p:nvSpPr>
          <p:cNvPr id="8" name="Прямоугольник 7"/>
          <p:cNvSpPr/>
          <p:nvPr/>
        </p:nvSpPr>
        <p:spPr>
          <a:xfrm>
            <a:off x="500034" y="2928934"/>
            <a:ext cx="1785950" cy="2214578"/>
          </a:xfrm>
          <a:prstGeom prst="rect">
            <a:avLst/>
          </a:prstGeom>
          <a:scene3d>
            <a:camera prst="isometricBottomDown"/>
            <a:lightRig rig="threePt" dir="t"/>
          </a:scene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ru-RU" sz="1400" b="1" u="sng" dirty="0"/>
              <a:t>Муниципальные займы</a:t>
            </a:r>
            <a:r>
              <a:rPr lang="ru-RU" sz="1400" dirty="0"/>
              <a:t>, осуществляемые путем выпуска  муниципальных ценных бумаг от имени муниципального образования</a:t>
            </a:r>
          </a:p>
        </p:txBody>
      </p:sp>
      <p:sp>
        <p:nvSpPr>
          <p:cNvPr id="9" name="Прямоугольник 8"/>
          <p:cNvSpPr/>
          <p:nvPr/>
        </p:nvSpPr>
        <p:spPr>
          <a:xfrm>
            <a:off x="2571736" y="2928934"/>
            <a:ext cx="1785950" cy="2214578"/>
          </a:xfrm>
          <a:prstGeom prst="rect">
            <a:avLst/>
          </a:prstGeom>
          <a:scene3d>
            <a:camera prst="isometricBottomDown"/>
            <a:lightRig rig="threePt" dir="t"/>
          </a:scene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ru-RU" sz="1400" b="1" u="sng" dirty="0"/>
              <a:t>Бюджетные кредиты</a:t>
            </a:r>
            <a:r>
              <a:rPr lang="ru-RU" sz="1400" dirty="0"/>
              <a:t>, полученные от бюджетов других уровней бюджетной системы РФ</a:t>
            </a:r>
          </a:p>
        </p:txBody>
      </p:sp>
      <p:sp>
        <p:nvSpPr>
          <p:cNvPr id="10" name="Прямоугольник 9"/>
          <p:cNvSpPr/>
          <p:nvPr/>
        </p:nvSpPr>
        <p:spPr>
          <a:xfrm>
            <a:off x="4714876" y="3000372"/>
            <a:ext cx="1643074" cy="2214578"/>
          </a:xfrm>
          <a:prstGeom prst="rect">
            <a:avLst/>
          </a:prstGeom>
          <a:scene3d>
            <a:camera prst="isometricBottomDown"/>
            <a:lightRig rig="threePt" dir="t"/>
          </a:scene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ru-RU" sz="1400" b="1" u="sng" dirty="0"/>
              <a:t>Кредиты, </a:t>
            </a:r>
            <a:r>
              <a:rPr lang="ru-RU" sz="1400" dirty="0"/>
              <a:t>полученные от кредитных организаций</a:t>
            </a:r>
          </a:p>
        </p:txBody>
      </p:sp>
      <p:sp>
        <p:nvSpPr>
          <p:cNvPr id="11" name="Прямоугольник 10"/>
          <p:cNvSpPr/>
          <p:nvPr/>
        </p:nvSpPr>
        <p:spPr>
          <a:xfrm>
            <a:off x="6858016" y="3000372"/>
            <a:ext cx="1714512" cy="2143140"/>
          </a:xfrm>
          <a:prstGeom prst="rect">
            <a:avLst/>
          </a:prstGeom>
          <a:scene3d>
            <a:camera prst="isometricBottomDown"/>
            <a:lightRig rig="threePt" dir="t"/>
          </a:scene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ru-RU" sz="1400" b="1" u="sng" dirty="0"/>
              <a:t>Изменение остатков</a:t>
            </a:r>
            <a:r>
              <a:rPr lang="ru-RU" sz="1400" dirty="0"/>
              <a:t> средств на счетах по учету средств местного бюджета</a:t>
            </a:r>
          </a:p>
        </p:txBody>
      </p:sp>
      <p:sp>
        <p:nvSpPr>
          <p:cNvPr id="12" name="Содержимое 2"/>
          <p:cNvSpPr txBox="1">
            <a:spLocks/>
          </p:cNvSpPr>
          <p:nvPr/>
        </p:nvSpPr>
        <p:spPr>
          <a:xfrm>
            <a:off x="571472" y="5357826"/>
            <a:ext cx="8143932" cy="1000132"/>
          </a:xfrm>
          <a:prstGeom prst="rect">
            <a:avLst/>
          </a:prstGeom>
          <a:scene3d>
            <a:camera prst="orthographicFront">
              <a:rot lat="0" lon="0" rev="0"/>
            </a:camera>
            <a:lightRig rig="threePt" dir="t">
              <a:rot lat="0" lon="0" rev="1200000"/>
            </a:lightRig>
          </a:scene3d>
          <a:sp3d>
            <a:bevelT w="63500" h="25400" prst="convex"/>
          </a:sp3d>
        </p:spPr>
        <p:style>
          <a:lnRef idx="0">
            <a:schemeClr val="accent4"/>
          </a:lnRef>
          <a:fillRef idx="3">
            <a:schemeClr val="accent4"/>
          </a:fillRef>
          <a:effectRef idx="3">
            <a:schemeClr val="accent4"/>
          </a:effectRef>
          <a:fontRef idx="minor">
            <a:schemeClr val="lt1"/>
          </a:fontRef>
        </p:style>
        <p:txBody>
          <a:bodyPr>
            <a:normAutofit/>
          </a:bodyPr>
          <a:lstStyle/>
          <a:p>
            <a:pPr marL="342900" indent="-342900" algn="ctr" fontAlgn="auto">
              <a:spcBef>
                <a:spcPct val="20000"/>
              </a:spcBef>
              <a:spcAft>
                <a:spcPts val="0"/>
              </a:spcAft>
              <a:buFont typeface="Arial" pitchFamily="34" charset="0"/>
              <a:buNone/>
              <a:defRPr/>
            </a:pPr>
            <a:r>
              <a:rPr lang="ru-RU" sz="2400" b="1" u="sng" dirty="0">
                <a:solidFill>
                  <a:schemeClr val="accent1">
                    <a:lumMod val="50000"/>
                  </a:schemeClr>
                </a:solidFill>
              </a:rPr>
              <a:t>Муниципальный долг</a:t>
            </a:r>
            <a:r>
              <a:rPr lang="ru-RU" sz="2400" dirty="0">
                <a:solidFill>
                  <a:schemeClr val="accent1">
                    <a:lumMod val="50000"/>
                  </a:schemeClr>
                </a:solidFill>
              </a:rPr>
              <a:t>, то есть совокупность долговых обязательств муниципального образования</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4579" name="Содержимое 3"/>
          <p:cNvGraphicFramePr>
            <a:graphicFrameLocks noGrp="1"/>
          </p:cNvGraphicFramePr>
          <p:nvPr>
            <p:ph idx="1"/>
          </p:nvPr>
        </p:nvGraphicFramePr>
        <p:xfrm>
          <a:off x="457200" y="1600200"/>
          <a:ext cx="8229600" cy="4708525"/>
        </p:xfrm>
        <a:graphic>
          <a:graphicData uri="http://schemas.openxmlformats.org/presentationml/2006/ole">
            <mc:AlternateContent xmlns:mc="http://schemas.openxmlformats.org/markup-compatibility/2006">
              <mc:Choice xmlns:v="urn:schemas-microsoft-com:vml" Requires="v">
                <p:oleObj spid="_x0000_s24581" r:id="rId8" imgW="8230313" imgH="4706520" progId="Excel.Sheet.8">
                  <p:embed/>
                </p:oleObj>
              </mc:Choice>
              <mc:Fallback>
                <p:oleObj r:id="rId8" imgW="8230313" imgH="4706520" progId="Excel.Sheet.8">
                  <p:embed/>
                  <p:pic>
                    <p:nvPicPr>
                      <p:cNvPr id="0" name="Содержимое 3"/>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1600200"/>
                        <a:ext cx="8229600" cy="470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580" name="Picture 2" descr="gerb inet"/>
          <p:cNvPicPr>
            <a:picLocks noChangeAspect="1" noChangeArrowheads="1"/>
          </p:cNvPicPr>
          <p:nvPr/>
        </p:nvPicPr>
        <p:blipFill>
          <a:blip r:embed="rId10" cstate="print"/>
          <a:srcRect/>
          <a:stretch>
            <a:fillRect/>
          </a:stretch>
        </p:blipFill>
        <p:spPr bwMode="auto">
          <a:xfrm>
            <a:off x="8286750" y="285750"/>
            <a:ext cx="642938" cy="10715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5603" name="Содержимое 3"/>
          <p:cNvGraphicFramePr>
            <a:graphicFrameLocks noGrp="1"/>
          </p:cNvGraphicFramePr>
          <p:nvPr>
            <p:ph idx="1"/>
          </p:nvPr>
        </p:nvGraphicFramePr>
        <p:xfrm>
          <a:off x="457200" y="1600200"/>
          <a:ext cx="8229600" cy="4972050"/>
        </p:xfrm>
        <a:graphic>
          <a:graphicData uri="http://schemas.openxmlformats.org/presentationml/2006/ole">
            <mc:AlternateContent xmlns:mc="http://schemas.openxmlformats.org/markup-compatibility/2006">
              <mc:Choice xmlns:v="urn:schemas-microsoft-com:vml" Requires="v">
                <p:oleObj spid="_x0000_s25605" r:id="rId8" imgW="8230313" imgH="4968671" progId="Excel.Sheet.8">
                  <p:embed/>
                </p:oleObj>
              </mc:Choice>
              <mc:Fallback>
                <p:oleObj r:id="rId8" imgW="8230313" imgH="4968671" progId="Excel.Sheet.8">
                  <p:embed/>
                  <p:pic>
                    <p:nvPicPr>
                      <p:cNvPr id="0" name="Содержимое 3"/>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1600200"/>
                        <a:ext cx="8229600" cy="497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5604" name="Picture 2" descr="gerb inet"/>
          <p:cNvPicPr>
            <a:picLocks noChangeAspect="1" noChangeArrowheads="1"/>
          </p:cNvPicPr>
          <p:nvPr/>
        </p:nvPicPr>
        <p:blipFill>
          <a:blip r:embed="rId10" cstate="print"/>
          <a:srcRect/>
          <a:stretch>
            <a:fillRect/>
          </a:stretch>
        </p:blipFill>
        <p:spPr bwMode="auto">
          <a:xfrm>
            <a:off x="8286750" y="285750"/>
            <a:ext cx="642938" cy="10715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одержимое 5"/>
          <p:cNvGraphicFramePr>
            <a:graphicFrameLocks noGrp="1"/>
          </p:cNvGraphicFramePr>
          <p:nvPr>
            <p:ph idx="1"/>
          </p:nvPr>
        </p:nvGraphicFramePr>
        <p:xfrm>
          <a:off x="714350" y="1600200"/>
          <a:ext cx="7972450" cy="2316480"/>
        </p:xfrm>
        <a:graphic>
          <a:graphicData uri="http://schemas.openxmlformats.org/drawingml/2006/table">
            <a:tbl>
              <a:tblPr firstRow="1" bandRow="1">
                <a:tableStyleId>{284E427A-3D55-4303-BF80-6455036E1DE7}</a:tableStyleId>
              </a:tblPr>
              <a:tblGrid>
                <a:gridCol w="1643072"/>
                <a:gridCol w="1545908"/>
                <a:gridCol w="1594490"/>
                <a:gridCol w="1594490"/>
                <a:gridCol w="1594490"/>
              </a:tblGrid>
              <a:tr h="700464">
                <a:tc>
                  <a:txBody>
                    <a:bodyPr/>
                    <a:lstStyle/>
                    <a:p>
                      <a:pPr algn="ctr"/>
                      <a:endParaRPr lang="ru-RU" sz="1600" b="0" dirty="0">
                        <a:solidFill>
                          <a:schemeClr val="tx1"/>
                        </a:solidFill>
                      </a:endParaRPr>
                    </a:p>
                  </a:txBody>
                  <a:tcPr/>
                </a:tc>
                <a:tc>
                  <a:txBody>
                    <a:bodyPr/>
                    <a:lstStyle/>
                    <a:p>
                      <a:pPr algn="ctr"/>
                      <a:r>
                        <a:rPr lang="ru-RU" sz="1600" dirty="0" smtClean="0"/>
                        <a:t>Объем долга на 01.01.2013</a:t>
                      </a:r>
                      <a:r>
                        <a:rPr lang="ru-RU" sz="1600" baseline="0" dirty="0" smtClean="0"/>
                        <a:t> года, руб.</a:t>
                      </a:r>
                      <a:endParaRPr lang="ru-RU" sz="1600" b="0" dirty="0">
                        <a:solidFill>
                          <a:schemeClr val="tx1"/>
                        </a:solidFill>
                      </a:endParaRPr>
                    </a:p>
                  </a:txBody>
                  <a:tcPr/>
                </a:tc>
                <a:tc>
                  <a:txBody>
                    <a:bodyPr/>
                    <a:lstStyle/>
                    <a:p>
                      <a:pPr algn="ctr"/>
                      <a:r>
                        <a:rPr lang="ru-RU" sz="1600" dirty="0" smtClean="0"/>
                        <a:t>Привлечение заемных средств, руб.</a:t>
                      </a:r>
                      <a:endParaRPr lang="ru-RU" sz="1600" b="0" dirty="0">
                        <a:solidFill>
                          <a:schemeClr val="tx1"/>
                        </a:solidFill>
                      </a:endParaRPr>
                    </a:p>
                  </a:txBody>
                  <a:tcPr/>
                </a:tc>
                <a:tc>
                  <a:txBody>
                    <a:bodyPr/>
                    <a:lstStyle/>
                    <a:p>
                      <a:pPr algn="ctr"/>
                      <a:r>
                        <a:rPr lang="ru-RU" sz="1600" dirty="0" smtClean="0"/>
                        <a:t>Погашение долга, руб.</a:t>
                      </a:r>
                      <a:endParaRPr lang="ru-RU" sz="1600" b="0" dirty="0">
                        <a:solidFill>
                          <a:schemeClr val="tx1"/>
                        </a:solidFill>
                      </a:endParaRPr>
                    </a:p>
                  </a:txBody>
                  <a:tcPr/>
                </a:tc>
                <a:tc>
                  <a:txBody>
                    <a:bodyPr/>
                    <a:lstStyle/>
                    <a:p>
                      <a:pPr algn="ctr"/>
                      <a:r>
                        <a:rPr lang="ru-RU" sz="1600" dirty="0" smtClean="0"/>
                        <a:t>Объем долга на 01.01.2014 года, руб.</a:t>
                      </a:r>
                      <a:endParaRPr lang="ru-RU" sz="1600" b="0" dirty="0">
                        <a:solidFill>
                          <a:schemeClr val="tx1"/>
                        </a:solidFill>
                      </a:endParaRPr>
                    </a:p>
                  </a:txBody>
                  <a:tcPr/>
                </a:tc>
              </a:tr>
              <a:tr h="492919">
                <a:tc>
                  <a:txBody>
                    <a:bodyPr/>
                    <a:lstStyle/>
                    <a:p>
                      <a:pPr algn="ctr"/>
                      <a:r>
                        <a:rPr lang="ru-RU" sz="1600" dirty="0" smtClean="0"/>
                        <a:t>Бюджетные кредиты</a:t>
                      </a:r>
                      <a:endParaRPr lang="ru-RU" sz="1600" dirty="0"/>
                    </a:p>
                  </a:txBody>
                  <a:tcPr/>
                </a:tc>
                <a:tc>
                  <a:txBody>
                    <a:bodyPr/>
                    <a:lstStyle/>
                    <a:p>
                      <a:pPr algn="ctr"/>
                      <a:r>
                        <a:rPr lang="ru-RU" sz="1600" dirty="0" smtClean="0"/>
                        <a:t>962 632,0</a:t>
                      </a:r>
                      <a:endParaRPr lang="ru-RU" sz="1600" dirty="0"/>
                    </a:p>
                  </a:txBody>
                  <a:tcPr/>
                </a:tc>
                <a:tc>
                  <a:txBody>
                    <a:bodyPr/>
                    <a:lstStyle/>
                    <a:p>
                      <a:pPr algn="ctr"/>
                      <a:r>
                        <a:rPr lang="ru-RU" sz="1600" dirty="0" smtClean="0"/>
                        <a:t>-</a:t>
                      </a:r>
                      <a:endParaRPr lang="ru-RU" sz="1600" dirty="0"/>
                    </a:p>
                  </a:txBody>
                  <a:tcPr/>
                </a:tc>
                <a:tc>
                  <a:txBody>
                    <a:bodyPr/>
                    <a:lstStyle/>
                    <a:p>
                      <a:pPr algn="ctr"/>
                      <a:r>
                        <a:rPr lang="ru-RU" sz="1600" dirty="0" smtClean="0"/>
                        <a:t>120 329,0</a:t>
                      </a:r>
                      <a:endParaRPr lang="ru-RU" sz="1600" dirty="0"/>
                    </a:p>
                  </a:txBody>
                  <a:tcPr/>
                </a:tc>
                <a:tc>
                  <a:txBody>
                    <a:bodyPr/>
                    <a:lstStyle/>
                    <a:p>
                      <a:pPr algn="ctr"/>
                      <a:r>
                        <a:rPr lang="ru-RU" sz="1600" dirty="0" smtClean="0"/>
                        <a:t>842 303,0</a:t>
                      </a:r>
                      <a:endParaRPr lang="ru-RU" sz="1600" dirty="0"/>
                    </a:p>
                  </a:txBody>
                  <a:tcPr/>
                </a:tc>
              </a:tr>
              <a:tr h="492919">
                <a:tc>
                  <a:txBody>
                    <a:bodyPr/>
                    <a:lstStyle/>
                    <a:p>
                      <a:pPr algn="ctr"/>
                      <a:r>
                        <a:rPr lang="ru-RU" sz="1600" dirty="0" smtClean="0"/>
                        <a:t>Муниципальные</a:t>
                      </a:r>
                      <a:r>
                        <a:rPr lang="ru-RU" sz="1600" baseline="0" dirty="0" smtClean="0"/>
                        <a:t> гарантии</a:t>
                      </a:r>
                      <a:endParaRPr lang="ru-RU" sz="1600" dirty="0"/>
                    </a:p>
                  </a:txBody>
                  <a:tcPr/>
                </a:tc>
                <a:tc>
                  <a:txBody>
                    <a:bodyPr/>
                    <a:lstStyle/>
                    <a:p>
                      <a:pPr algn="ctr"/>
                      <a:r>
                        <a:rPr lang="ru-RU" sz="1600" dirty="0" smtClean="0"/>
                        <a:t>2 000 000,0</a:t>
                      </a:r>
                      <a:endParaRPr lang="ru-RU" sz="1600" dirty="0"/>
                    </a:p>
                  </a:txBody>
                  <a:tcPr/>
                </a:tc>
                <a:tc>
                  <a:txBody>
                    <a:bodyPr/>
                    <a:lstStyle/>
                    <a:p>
                      <a:pPr algn="ctr"/>
                      <a:r>
                        <a:rPr lang="ru-RU" sz="1600" dirty="0" smtClean="0"/>
                        <a:t>7 776 000,0</a:t>
                      </a:r>
                      <a:endParaRPr lang="ru-RU" sz="1600" dirty="0"/>
                    </a:p>
                  </a:txBody>
                  <a:tcPr/>
                </a:tc>
                <a:tc>
                  <a:txBody>
                    <a:bodyPr/>
                    <a:lstStyle/>
                    <a:p>
                      <a:pPr algn="ctr"/>
                      <a:r>
                        <a:rPr lang="ru-RU" sz="1600" dirty="0" smtClean="0"/>
                        <a:t>3 276 000,0</a:t>
                      </a:r>
                      <a:endParaRPr lang="ru-RU" sz="1600" dirty="0"/>
                    </a:p>
                  </a:txBody>
                  <a:tcPr/>
                </a:tc>
                <a:tc>
                  <a:txBody>
                    <a:bodyPr/>
                    <a:lstStyle/>
                    <a:p>
                      <a:pPr algn="ctr"/>
                      <a:r>
                        <a:rPr lang="ru-RU" sz="1600" dirty="0" smtClean="0"/>
                        <a:t>6 500 000,0</a:t>
                      </a:r>
                      <a:endParaRPr lang="ru-RU" sz="1600" dirty="0"/>
                    </a:p>
                  </a:txBody>
                  <a:tcPr/>
                </a:tc>
              </a:tr>
              <a:tr h="285374">
                <a:tc>
                  <a:txBody>
                    <a:bodyPr/>
                    <a:lstStyle/>
                    <a:p>
                      <a:pPr algn="ctr"/>
                      <a:r>
                        <a:rPr lang="ru-RU" sz="1600" dirty="0" smtClean="0"/>
                        <a:t>ИТОГО:</a:t>
                      </a:r>
                      <a:endParaRPr lang="ru-RU" sz="1600" dirty="0"/>
                    </a:p>
                  </a:txBody>
                  <a:tcPr/>
                </a:tc>
                <a:tc>
                  <a:txBody>
                    <a:bodyPr/>
                    <a:lstStyle/>
                    <a:p>
                      <a:pPr algn="ctr"/>
                      <a:r>
                        <a:rPr lang="ru-RU" sz="1600" dirty="0" smtClean="0"/>
                        <a:t>2 962 632,0</a:t>
                      </a:r>
                      <a:endParaRPr lang="ru-RU" sz="1600" dirty="0"/>
                    </a:p>
                  </a:txBody>
                  <a:tcPr/>
                </a:tc>
                <a:tc>
                  <a:txBody>
                    <a:bodyPr/>
                    <a:lstStyle/>
                    <a:p>
                      <a:pPr algn="ctr"/>
                      <a:r>
                        <a:rPr lang="ru-RU" sz="1600" dirty="0" smtClean="0"/>
                        <a:t>7 776 000,0</a:t>
                      </a:r>
                      <a:endParaRPr lang="ru-RU" sz="1600" dirty="0"/>
                    </a:p>
                  </a:txBody>
                  <a:tcPr/>
                </a:tc>
                <a:tc>
                  <a:txBody>
                    <a:bodyPr/>
                    <a:lstStyle/>
                    <a:p>
                      <a:pPr algn="ctr"/>
                      <a:r>
                        <a:rPr lang="ru-RU" sz="1600" dirty="0" smtClean="0"/>
                        <a:t>3 396 329,0</a:t>
                      </a:r>
                      <a:endParaRPr lang="ru-RU" sz="1600" dirty="0"/>
                    </a:p>
                  </a:txBody>
                  <a:tcPr/>
                </a:tc>
                <a:tc>
                  <a:txBody>
                    <a:bodyPr/>
                    <a:lstStyle/>
                    <a:p>
                      <a:pPr algn="ctr"/>
                      <a:r>
                        <a:rPr lang="ru-RU" sz="1600" dirty="0" smtClean="0"/>
                        <a:t>7 342 303,0</a:t>
                      </a:r>
                      <a:endParaRPr lang="ru-RU" sz="1600" dirty="0"/>
                    </a:p>
                  </a:txBody>
                  <a:tcPr/>
                </a:tc>
              </a:tr>
            </a:tbl>
          </a:graphicData>
        </a:graphic>
      </p:graphicFrame>
      <p:pic>
        <p:nvPicPr>
          <p:cNvPr id="26628" name="Picture 2" descr="gerb inet"/>
          <p:cNvPicPr>
            <a:picLocks noChangeAspect="1" noChangeArrowheads="1"/>
          </p:cNvPicPr>
          <p:nvPr/>
        </p:nvPicPr>
        <p:blipFill>
          <a:blip r:embed="rId8" cstate="print"/>
          <a:srcRect/>
          <a:stretch>
            <a:fillRect/>
          </a:stretch>
        </p:blipFill>
        <p:spPr bwMode="auto">
          <a:xfrm>
            <a:off x="8329613" y="285750"/>
            <a:ext cx="600075" cy="1000125"/>
          </a:xfrm>
          <a:prstGeom prst="rect">
            <a:avLst/>
          </a:prstGeom>
          <a:noFill/>
          <a:ln w="9525">
            <a:noFill/>
            <a:miter lim="800000"/>
            <a:headEnd/>
            <a:tailEnd/>
          </a:ln>
        </p:spPr>
      </p:pic>
      <p:graphicFrame>
        <p:nvGraphicFramePr>
          <p:cNvPr id="26629" name="Диаграмма 6"/>
          <p:cNvGraphicFramePr>
            <a:graphicFrameLocks/>
          </p:cNvGraphicFramePr>
          <p:nvPr/>
        </p:nvGraphicFramePr>
        <p:xfrm>
          <a:off x="857250" y="4143375"/>
          <a:ext cx="7572375" cy="2563813"/>
        </p:xfrm>
        <a:graphic>
          <a:graphicData uri="http://schemas.openxmlformats.org/presentationml/2006/ole">
            <mc:AlternateContent xmlns:mc="http://schemas.openxmlformats.org/markup-compatibility/2006">
              <mc:Choice xmlns:v="urn:schemas-microsoft-com:vml" Requires="v">
                <p:oleObj spid="_x0000_s26631" r:id="rId9" imgW="7571888" imgH="2560542" progId="Excel.Sheet.8">
                  <p:embed/>
                </p:oleObj>
              </mc:Choice>
              <mc:Fallback>
                <p:oleObj r:id="rId9" imgW="7571888" imgH="2560542" progId="Excel.Sheet.8">
                  <p:embed/>
                  <p:pic>
                    <p:nvPicPr>
                      <p:cNvPr id="0" name="Диаграмма 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4143375"/>
                        <a:ext cx="7572375" cy="2563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651" name="Picture 2" descr="gerb inet"/>
          <p:cNvPicPr>
            <a:picLocks noGrp="1" noChangeAspect="1" noChangeArrowheads="1"/>
          </p:cNvPicPr>
          <p:nvPr>
            <p:ph idx="1"/>
          </p:nvPr>
        </p:nvPicPr>
        <p:blipFill>
          <a:blip r:embed="rId8" cstate="print"/>
          <a:srcRect/>
          <a:stretch>
            <a:fillRect/>
          </a:stretch>
        </p:blipFill>
        <p:spPr>
          <a:xfrm>
            <a:off x="8286750" y="285750"/>
            <a:ext cx="674688" cy="1089025"/>
          </a:xfrm>
        </p:spPr>
      </p:pic>
      <p:graphicFrame>
        <p:nvGraphicFramePr>
          <p:cNvPr id="27652" name="Содержимое 3"/>
          <p:cNvGraphicFramePr>
            <a:graphicFrameLocks/>
          </p:cNvGraphicFramePr>
          <p:nvPr/>
        </p:nvGraphicFramePr>
        <p:xfrm>
          <a:off x="214313" y="1500188"/>
          <a:ext cx="8715375" cy="5072062"/>
        </p:xfrm>
        <a:graphic>
          <a:graphicData uri="http://schemas.openxmlformats.org/presentationml/2006/ole">
            <mc:AlternateContent xmlns:mc="http://schemas.openxmlformats.org/markup-compatibility/2006">
              <mc:Choice xmlns:v="urn:schemas-microsoft-com:vml" Requires="v">
                <p:oleObj spid="_x0000_s27654" r:id="rId9" imgW="8718036" imgH="5072312" progId="Excel.Sheet.8">
                  <p:embed/>
                </p:oleObj>
              </mc:Choice>
              <mc:Fallback>
                <p:oleObj r:id="rId9" imgW="8718036" imgH="5072312" progId="Excel.Sheet.8">
                  <p:embed/>
                  <p:pic>
                    <p:nvPicPr>
                      <p:cNvPr id="0" name="Содержимое 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313" y="1500188"/>
                        <a:ext cx="8715375" cy="5072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5842" name="Picture 2" descr="i?id=963645740-41-72&amp;n=21"/>
          <p:cNvPicPr>
            <a:picLocks noChangeAspect="1" noChangeArrowheads="1"/>
          </p:cNvPicPr>
          <p:nvPr/>
        </p:nvPicPr>
        <p:blipFill>
          <a:blip r:embed="rId11" cstate="print"/>
          <a:srcRect l="14967" r="15188"/>
          <a:stretch>
            <a:fillRect/>
          </a:stretch>
        </p:blipFill>
        <p:spPr bwMode="auto">
          <a:xfrm>
            <a:off x="7786710" y="1571612"/>
            <a:ext cx="1000132" cy="1431925"/>
          </a:xfrm>
          <a:prstGeom prst="rect">
            <a:avLst/>
          </a:prstGeom>
          <a:noFill/>
          <a:ln w="9525">
            <a:noFill/>
            <a:miter lim="800000"/>
            <a:headEnd/>
            <a:tailEnd/>
          </a:ln>
          <a:scene3d>
            <a:camera prst="perspectiveHeroicExtremeLeftFacing"/>
            <a:lightRig rig="threePt" dir="t"/>
          </a:scene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675" name="Picture 2" descr="gerb inet"/>
          <p:cNvPicPr>
            <a:picLocks noChangeAspect="1" noChangeArrowheads="1"/>
          </p:cNvPicPr>
          <p:nvPr/>
        </p:nvPicPr>
        <p:blipFill>
          <a:blip r:embed="rId8" cstate="print"/>
          <a:srcRect/>
          <a:stretch>
            <a:fillRect/>
          </a:stretch>
        </p:blipFill>
        <p:spPr bwMode="auto">
          <a:xfrm>
            <a:off x="8286750" y="285750"/>
            <a:ext cx="674688" cy="1089025"/>
          </a:xfrm>
          <a:prstGeom prst="rect">
            <a:avLst/>
          </a:prstGeom>
          <a:noFill/>
          <a:ln w="9525">
            <a:noFill/>
            <a:miter lim="800000"/>
            <a:headEnd/>
            <a:tailEnd/>
          </a:ln>
        </p:spPr>
      </p:pic>
      <p:graphicFrame>
        <p:nvGraphicFramePr>
          <p:cNvPr id="28676" name="Содержимое 3"/>
          <p:cNvGraphicFramePr>
            <a:graphicFrameLocks noGrp="1"/>
          </p:cNvGraphicFramePr>
          <p:nvPr>
            <p:ph idx="1"/>
          </p:nvPr>
        </p:nvGraphicFramePr>
        <p:xfrm>
          <a:off x="457200" y="1600200"/>
          <a:ext cx="8229600" cy="4708525"/>
        </p:xfrm>
        <a:graphic>
          <a:graphicData uri="http://schemas.openxmlformats.org/presentationml/2006/ole">
            <mc:AlternateContent xmlns:mc="http://schemas.openxmlformats.org/markup-compatibility/2006">
              <mc:Choice xmlns:v="urn:schemas-microsoft-com:vml" Requires="v">
                <p:oleObj spid="_x0000_s28678" r:id="rId9" imgW="8230313" imgH="4706520" progId="Excel.Sheet.8">
                  <p:embed/>
                </p:oleObj>
              </mc:Choice>
              <mc:Fallback>
                <p:oleObj r:id="rId9" imgW="8230313" imgH="4706520" progId="Excel.Sheet.8">
                  <p:embed/>
                  <p:pic>
                    <p:nvPicPr>
                      <p:cNvPr id="0" name="Содержимое 3"/>
                      <p:cNvPicPr>
                        <a:picLocks noGrp="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1600200"/>
                        <a:ext cx="8229600" cy="470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idx="1"/>
          </p:nvPr>
        </p:nvSpPr>
        <p:spPr/>
        <p:txBody>
          <a:bodyPr/>
          <a:lstStyle/>
          <a:p>
            <a:pPr eaLnBrk="1" hangingPunct="1">
              <a:buFont typeface="Wingdings 2" pitchFamily="18" charset="2"/>
              <a:buNone/>
              <a:defRPr/>
            </a:pPr>
            <a:r>
              <a:rPr lang="ru-RU" sz="1600" b="1" dirty="0" smtClean="0">
                <a:solidFill>
                  <a:schemeClr val="accent1">
                    <a:lumMod val="50000"/>
                  </a:schemeClr>
                </a:solidFill>
              </a:rPr>
              <a:t>Расходы бюджета муниципального образования –</a:t>
            </a:r>
            <a:r>
              <a:rPr lang="ru-RU" sz="1600" dirty="0" smtClean="0">
                <a:solidFill>
                  <a:schemeClr val="accent1">
                    <a:lumMod val="50000"/>
                  </a:schemeClr>
                </a:solidFill>
              </a:rPr>
              <a:t>денежные средства, направляемые на финансовое обеспечение задач и функций местного самоуправления.</a:t>
            </a:r>
          </a:p>
        </p:txBody>
      </p:sp>
      <p:pic>
        <p:nvPicPr>
          <p:cNvPr id="29700" name="Picture 2" descr="gerb inet"/>
          <p:cNvPicPr>
            <a:picLocks noChangeAspect="1" noChangeArrowheads="1"/>
          </p:cNvPicPr>
          <p:nvPr/>
        </p:nvPicPr>
        <p:blipFill>
          <a:blip r:embed="rId7" cstate="print"/>
          <a:srcRect/>
          <a:stretch>
            <a:fillRect/>
          </a:stretch>
        </p:blipFill>
        <p:spPr bwMode="auto">
          <a:xfrm>
            <a:off x="8286750" y="285750"/>
            <a:ext cx="674688" cy="1089025"/>
          </a:xfrm>
          <a:prstGeom prst="rect">
            <a:avLst/>
          </a:prstGeom>
          <a:noFill/>
          <a:ln w="9525">
            <a:noFill/>
            <a:miter lim="800000"/>
            <a:headEnd/>
            <a:tailEnd/>
          </a:ln>
        </p:spPr>
      </p:pic>
      <p:sp>
        <p:nvSpPr>
          <p:cNvPr id="8" name="Скругленный прямоугольник 7"/>
          <p:cNvSpPr/>
          <p:nvPr/>
        </p:nvSpPr>
        <p:spPr>
          <a:xfrm>
            <a:off x="2857488" y="2357430"/>
            <a:ext cx="2786082" cy="714380"/>
          </a:xfrm>
          <a:prstGeom prst="roundRect">
            <a:avLst/>
          </a:prstGeom>
          <a:solidFill>
            <a:schemeClr val="accent1">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accent1">
                    <a:lumMod val="50000"/>
                  </a:schemeClr>
                </a:solidFill>
              </a:rPr>
              <a:t>Классификация расходов по признакам</a:t>
            </a:r>
          </a:p>
        </p:txBody>
      </p:sp>
      <p:sp>
        <p:nvSpPr>
          <p:cNvPr id="15" name="Скругленный прямоугольник 14"/>
          <p:cNvSpPr/>
          <p:nvPr/>
        </p:nvSpPr>
        <p:spPr>
          <a:xfrm>
            <a:off x="785786" y="3643314"/>
            <a:ext cx="1714512" cy="2214578"/>
          </a:xfrm>
          <a:prstGeom prst="roundRect">
            <a:avLst/>
          </a:prstGeom>
          <a:scene3d>
            <a:camera prst="orthographicFront"/>
            <a:lightRig rig="threePt" dir="t"/>
          </a:scene3d>
          <a:sp3d>
            <a:bevelT prst="angle"/>
          </a:sp3d>
        </p:spPr>
        <p:style>
          <a:lnRef idx="1">
            <a:schemeClr val="accent2"/>
          </a:lnRef>
          <a:fillRef idx="3">
            <a:schemeClr val="accent2"/>
          </a:fillRef>
          <a:effectRef idx="2">
            <a:schemeClr val="accent2"/>
          </a:effectRef>
          <a:fontRef idx="minor">
            <a:schemeClr val="lt1"/>
          </a:fontRef>
        </p:style>
        <p:txBody>
          <a:bodyPr anchor="ctr"/>
          <a:lstStyle/>
          <a:p>
            <a:pPr algn="ctr">
              <a:defRPr/>
            </a:pPr>
            <a:r>
              <a:rPr lang="ru-RU" sz="1200" b="1" dirty="0"/>
              <a:t>Функциональная </a:t>
            </a:r>
            <a:r>
              <a:rPr lang="ru-RU" sz="1200" dirty="0"/>
              <a:t>классификация отражает направление средств бюджета на выполнение основных функций местного самоуправления </a:t>
            </a:r>
          </a:p>
        </p:txBody>
      </p:sp>
      <p:sp>
        <p:nvSpPr>
          <p:cNvPr id="16" name="Скругленный прямоугольник 15"/>
          <p:cNvSpPr/>
          <p:nvPr/>
        </p:nvSpPr>
        <p:spPr>
          <a:xfrm>
            <a:off x="3428992" y="3643314"/>
            <a:ext cx="1714512" cy="2214578"/>
          </a:xfrm>
          <a:prstGeom prst="roundRect">
            <a:avLst/>
          </a:prstGeom>
          <a:scene3d>
            <a:camera prst="orthographicFront"/>
            <a:lightRig rig="threePt" dir="t"/>
          </a:scene3d>
          <a:sp3d>
            <a:bevelT prst="angle"/>
          </a:sp3d>
        </p:spPr>
        <p:style>
          <a:lnRef idx="1">
            <a:schemeClr val="accent2"/>
          </a:lnRef>
          <a:fillRef idx="3">
            <a:schemeClr val="accent2"/>
          </a:fillRef>
          <a:effectRef idx="2">
            <a:schemeClr val="accent2"/>
          </a:effectRef>
          <a:fontRef idx="minor">
            <a:schemeClr val="lt1"/>
          </a:fontRef>
        </p:style>
        <p:txBody>
          <a:bodyPr anchor="ctr"/>
          <a:lstStyle/>
          <a:p>
            <a:pPr algn="ctr">
              <a:defRPr/>
            </a:pPr>
            <a:r>
              <a:rPr lang="ru-RU" sz="1200" b="1" dirty="0"/>
              <a:t>Ведомственная </a:t>
            </a:r>
            <a:r>
              <a:rPr lang="ru-RU" sz="1200" dirty="0"/>
              <a:t>классификация расходов бюджета непосредственно связана со структурой управления, она отображает группировку расходов по функциональной классификации</a:t>
            </a:r>
          </a:p>
        </p:txBody>
      </p:sp>
      <p:sp>
        <p:nvSpPr>
          <p:cNvPr id="17" name="Скругленный прямоугольник 16"/>
          <p:cNvSpPr/>
          <p:nvPr/>
        </p:nvSpPr>
        <p:spPr>
          <a:xfrm>
            <a:off x="6143636" y="3643314"/>
            <a:ext cx="1714512" cy="2214578"/>
          </a:xfrm>
          <a:prstGeom prst="roundRect">
            <a:avLst/>
          </a:prstGeom>
          <a:scene3d>
            <a:camera prst="orthographicFront"/>
            <a:lightRig rig="threePt" dir="t"/>
          </a:scene3d>
          <a:sp3d>
            <a:bevelT prst="angle"/>
          </a:sp3d>
        </p:spPr>
        <p:style>
          <a:lnRef idx="1">
            <a:schemeClr val="accent2"/>
          </a:lnRef>
          <a:fillRef idx="3">
            <a:schemeClr val="accent2"/>
          </a:fillRef>
          <a:effectRef idx="2">
            <a:schemeClr val="accent2"/>
          </a:effectRef>
          <a:fontRef idx="minor">
            <a:schemeClr val="lt1"/>
          </a:fontRef>
        </p:style>
        <p:txBody>
          <a:bodyPr anchor="ctr"/>
          <a:lstStyle/>
          <a:p>
            <a:pPr algn="ctr">
              <a:defRPr/>
            </a:pPr>
            <a:r>
              <a:rPr lang="ru-RU" sz="1200" b="1" dirty="0"/>
              <a:t>Экономическая </a:t>
            </a:r>
            <a:r>
              <a:rPr lang="ru-RU" sz="1200" dirty="0"/>
              <a:t>классификация показывает деление расходов на текущие и капитальные (заработная плата, материальные затраты, приобретение товаров и услуг и др.)</a:t>
            </a:r>
          </a:p>
        </p:txBody>
      </p:sp>
      <p:sp>
        <p:nvSpPr>
          <p:cNvPr id="18" name="Выгнутая влево стрелка 17"/>
          <p:cNvSpPr/>
          <p:nvPr/>
        </p:nvSpPr>
        <p:spPr>
          <a:xfrm rot="2788492">
            <a:off x="1416050" y="2044700"/>
            <a:ext cx="839788" cy="1709738"/>
          </a:xfrm>
          <a:prstGeom prst="curvedRightArrow">
            <a:avLst>
              <a:gd name="adj1" fmla="val 28366"/>
              <a:gd name="adj2" fmla="val 50000"/>
              <a:gd name="adj3" fmla="val 65945"/>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a:solidFill>
                <a:schemeClr val="tx1"/>
              </a:solidFill>
            </a:endParaRPr>
          </a:p>
        </p:txBody>
      </p:sp>
      <p:sp>
        <p:nvSpPr>
          <p:cNvPr id="19" name="Выгнутая вправо стрелка 18"/>
          <p:cNvSpPr/>
          <p:nvPr/>
        </p:nvSpPr>
        <p:spPr>
          <a:xfrm rot="18265069">
            <a:off x="6276181" y="1934369"/>
            <a:ext cx="925513" cy="1787525"/>
          </a:xfrm>
          <a:prstGeom prst="curvedLeftArrow">
            <a:avLst>
              <a:gd name="adj1" fmla="val 24283"/>
              <a:gd name="adj2" fmla="val 45103"/>
              <a:gd name="adj3" fmla="val 57338"/>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a:solidFill>
                <a:schemeClr val="tx1"/>
              </a:solidFill>
            </a:endParaRPr>
          </a:p>
        </p:txBody>
      </p:sp>
      <p:sp>
        <p:nvSpPr>
          <p:cNvPr id="20" name="Стрелка вниз 19"/>
          <p:cNvSpPr/>
          <p:nvPr/>
        </p:nvSpPr>
        <p:spPr>
          <a:xfrm>
            <a:off x="4000500" y="3143250"/>
            <a:ext cx="500063" cy="500063"/>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082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0723" name="Содержимое 5"/>
          <p:cNvGraphicFramePr>
            <a:graphicFrameLocks noGrp="1"/>
          </p:cNvGraphicFramePr>
          <p:nvPr>
            <p:ph idx="1"/>
          </p:nvPr>
        </p:nvGraphicFramePr>
        <p:xfrm>
          <a:off x="457200" y="1600200"/>
          <a:ext cx="8229600" cy="4708525"/>
        </p:xfrm>
        <a:graphic>
          <a:graphicData uri="http://schemas.openxmlformats.org/presentationml/2006/ole">
            <mc:AlternateContent xmlns:mc="http://schemas.openxmlformats.org/markup-compatibility/2006">
              <mc:Choice xmlns:v="urn:schemas-microsoft-com:vml" Requires="v">
                <p:oleObj spid="_x0000_s30725" r:id="rId8" imgW="8230313" imgH="4706520" progId="Excel.Sheet.8">
                  <p:embed/>
                </p:oleObj>
              </mc:Choice>
              <mc:Fallback>
                <p:oleObj r:id="rId8" imgW="8230313" imgH="4706520" progId="Excel.Sheet.8">
                  <p:embed/>
                  <p:pic>
                    <p:nvPicPr>
                      <p:cNvPr id="0" name="Содержимое 5"/>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1600200"/>
                        <a:ext cx="8229600" cy="470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24" name="Picture 2" descr="gerb inet"/>
          <p:cNvPicPr>
            <a:picLocks noChangeAspect="1" noChangeArrowheads="1"/>
          </p:cNvPicPr>
          <p:nvPr/>
        </p:nvPicPr>
        <p:blipFill>
          <a:blip r:embed="rId10" cstate="print"/>
          <a:srcRect/>
          <a:stretch>
            <a:fillRect/>
          </a:stretch>
        </p:blipFill>
        <p:spPr bwMode="auto">
          <a:xfrm>
            <a:off x="8286750" y="285750"/>
            <a:ext cx="674688" cy="10890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043890" cy="1082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1747" name="Содержимое 5"/>
          <p:cNvGraphicFramePr>
            <a:graphicFrameLocks noGrp="1"/>
          </p:cNvGraphicFramePr>
          <p:nvPr>
            <p:ph idx="1"/>
          </p:nvPr>
        </p:nvGraphicFramePr>
        <p:xfrm>
          <a:off x="285750" y="1500188"/>
          <a:ext cx="8643938" cy="5072062"/>
        </p:xfrm>
        <a:graphic>
          <a:graphicData uri="http://schemas.openxmlformats.org/presentationml/2006/ole">
            <mc:AlternateContent xmlns:mc="http://schemas.openxmlformats.org/markup-compatibility/2006">
              <mc:Choice xmlns:v="urn:schemas-microsoft-com:vml" Requires="v">
                <p:oleObj spid="_x0000_s31749" r:id="rId8" imgW="8644877" imgH="5072312" progId="Excel.Sheet.8">
                  <p:embed/>
                </p:oleObj>
              </mc:Choice>
              <mc:Fallback>
                <p:oleObj r:id="rId8" imgW="8644877" imgH="5072312" progId="Excel.Sheet.8">
                  <p:embed/>
                  <p:pic>
                    <p:nvPicPr>
                      <p:cNvPr id="0" name="Содержимое 5"/>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750" y="1500188"/>
                        <a:ext cx="8643938" cy="5072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1748" name="Picture 2" descr="gerb inet"/>
          <p:cNvPicPr>
            <a:picLocks noChangeAspect="1" noChangeArrowheads="1"/>
          </p:cNvPicPr>
          <p:nvPr/>
        </p:nvPicPr>
        <p:blipFill>
          <a:blip r:embed="rId10" cstate="print"/>
          <a:srcRect/>
          <a:stretch>
            <a:fillRect/>
          </a:stretch>
        </p:blipFill>
        <p:spPr bwMode="auto">
          <a:xfrm>
            <a:off x="8286750" y="285750"/>
            <a:ext cx="674688" cy="10890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rgbClr val="002060"/>
                </a:solidFill>
                <a:latin typeface="+mn-lt"/>
              </a:rPr>
              <a:t>Предисловие</a:t>
            </a:r>
            <a:endParaRPr lang="ru-RU" dirty="0">
              <a:solidFill>
                <a:srgbClr val="002060"/>
              </a:solidFill>
              <a:latin typeface="+mn-lt"/>
            </a:endParaRPr>
          </a:p>
        </p:txBody>
      </p:sp>
      <p:sp>
        <p:nvSpPr>
          <p:cNvPr id="3" name="Содержимое 2"/>
          <p:cNvSpPr>
            <a:spLocks noGrp="1"/>
          </p:cNvSpPr>
          <p:nvPr>
            <p:ph idx="1"/>
          </p:nvPr>
        </p:nvSpPr>
        <p:spPr/>
        <p:txBody>
          <a:bodyPr>
            <a:normAutofit fontScale="55000" lnSpcReduction="20000"/>
          </a:bodyPr>
          <a:lstStyle/>
          <a:p>
            <a:pPr marL="548640" indent="-411480" algn="just" eaLnBrk="1" fontAlgn="auto" hangingPunct="1">
              <a:spcAft>
                <a:spcPts val="0"/>
              </a:spcAft>
              <a:buClr>
                <a:schemeClr val="tx1">
                  <a:shade val="95000"/>
                </a:schemeClr>
              </a:buClr>
              <a:buFont typeface="Wingdings 2"/>
              <a:buNone/>
              <a:defRPr/>
            </a:pPr>
            <a:r>
              <a:rPr lang="ru-RU" b="1" i="1" dirty="0" smtClean="0">
                <a:solidFill>
                  <a:srgbClr val="002060"/>
                </a:solidFill>
              </a:rPr>
              <a:t>Исполнение бюджета–процесс сбора и учета доходов и осуществление расходов на основе сводной бюджетной росписи и кассового плана.</a:t>
            </a:r>
          </a:p>
          <a:p>
            <a:pPr marL="548640" indent="-411480" algn="just" eaLnBrk="1" fontAlgn="auto" hangingPunct="1">
              <a:spcAft>
                <a:spcPts val="0"/>
              </a:spcAft>
              <a:buClr>
                <a:schemeClr val="tx1">
                  <a:shade val="95000"/>
                </a:schemeClr>
              </a:buClr>
              <a:buFont typeface="Wingdings 2"/>
              <a:buNone/>
              <a:defRPr/>
            </a:pPr>
            <a:r>
              <a:rPr lang="ru-RU" b="1" dirty="0" smtClean="0">
                <a:solidFill>
                  <a:srgbClr val="002060"/>
                </a:solidFill>
              </a:rPr>
              <a:t>        Исполнение бюджета - </a:t>
            </a:r>
            <a:r>
              <a:rPr lang="ru-RU" dirty="0" smtClean="0">
                <a:solidFill>
                  <a:srgbClr val="002060"/>
                </a:solidFill>
              </a:rPr>
              <a:t>это этап бюджетного процесса, который начинается с момента утверждения решения о бюджете законодательным (представительным) органом муниципального образования и продолжается в течение финансового года. Можно выделить следующие этапы этого процесса:</a:t>
            </a:r>
          </a:p>
          <a:p>
            <a:pPr marL="548640" indent="-411480" algn="just" eaLnBrk="1" fontAlgn="auto" hangingPunct="1">
              <a:spcAft>
                <a:spcPts val="0"/>
              </a:spcAft>
              <a:buClr>
                <a:schemeClr val="accent1">
                  <a:lumMod val="50000"/>
                </a:schemeClr>
              </a:buClr>
              <a:buFont typeface="Wingdings" pitchFamily="2" charset="2"/>
              <a:buChar char="Ø"/>
              <a:defRPr/>
            </a:pPr>
            <a:r>
              <a:rPr lang="ru-RU" dirty="0" smtClean="0">
                <a:solidFill>
                  <a:srgbClr val="002060"/>
                </a:solidFill>
              </a:rPr>
              <a:t>Исполнение бюджета по доходам. Задача участников бюджетного процесса заключается в обеспечении полного и своевременного поступления в бюджет налогов, сборов, доходов от использования имущества и других обязательных платежей, в соответствии с утвержденным планом мобилизации доходов.</a:t>
            </a:r>
          </a:p>
          <a:p>
            <a:pPr marL="548640" indent="-411480" algn="just" eaLnBrk="1" fontAlgn="auto" hangingPunct="1">
              <a:spcAft>
                <a:spcPts val="0"/>
              </a:spcAft>
              <a:buClr>
                <a:schemeClr val="accent1">
                  <a:lumMod val="50000"/>
                </a:schemeClr>
              </a:buClr>
              <a:buFont typeface="Wingdings" pitchFamily="2" charset="2"/>
              <a:buChar char="Ø"/>
              <a:defRPr/>
            </a:pPr>
            <a:r>
              <a:rPr lang="ru-RU" dirty="0" smtClean="0">
                <a:solidFill>
                  <a:srgbClr val="002060"/>
                </a:solidFill>
              </a:rPr>
              <a:t>Исполнение по расходам, которое означает последовательное финансирование мероприятий, предусмотренных решением о бюджете, в пределах утвержденных сумм с целью исполнения принятых муниципальным образованием расходных обязательств.</a:t>
            </a:r>
          </a:p>
          <a:p>
            <a:pPr marL="548640" indent="-411480" algn="just" eaLnBrk="1" fontAlgn="auto" hangingPunct="1">
              <a:spcAft>
                <a:spcPts val="0"/>
              </a:spcAft>
              <a:buClr>
                <a:schemeClr val="accent1">
                  <a:lumMod val="50000"/>
                </a:schemeClr>
              </a:buClr>
              <a:buFont typeface="Wingdings" pitchFamily="2" charset="2"/>
              <a:buChar char="Ø"/>
              <a:defRPr/>
            </a:pPr>
            <a:r>
              <a:rPr lang="ru-RU" dirty="0" smtClean="0">
                <a:solidFill>
                  <a:srgbClr val="002060"/>
                </a:solidFill>
              </a:rPr>
              <a:t>Составление и утверждение отчета об исполнении бюджета является важной формой контроля за исполнением бюджета.</a:t>
            </a:r>
          </a:p>
          <a:p>
            <a:pPr marL="548640" indent="-411480" algn="just" eaLnBrk="1" fontAlgn="auto" hangingPunct="1">
              <a:spcAft>
                <a:spcPts val="0"/>
              </a:spcAft>
              <a:buClr>
                <a:schemeClr val="accent1">
                  <a:lumMod val="50000"/>
                </a:schemeClr>
              </a:buClr>
              <a:buFont typeface="Wingdings" pitchFamily="2" charset="2"/>
              <a:buChar char="Ø"/>
              <a:defRPr/>
            </a:pPr>
            <a:r>
              <a:rPr lang="ru-RU" dirty="0" smtClean="0">
                <a:solidFill>
                  <a:srgbClr val="002060"/>
                </a:solidFill>
              </a:rPr>
              <a:t>Отчет об исполнении бюджета составляется по всем основным показателям доходов и расходов в установленном порядке с необходимым анализом исполнения доходов и расходования средств.</a:t>
            </a:r>
          </a:p>
          <a:p>
            <a:pPr marL="548640" indent="-411480" algn="just" eaLnBrk="1" fontAlgn="auto" hangingPunct="1">
              <a:spcAft>
                <a:spcPts val="0"/>
              </a:spcAft>
              <a:buClr>
                <a:schemeClr val="accent1">
                  <a:lumMod val="50000"/>
                </a:schemeClr>
              </a:buClr>
              <a:buFont typeface="Wingdings" pitchFamily="2" charset="2"/>
              <a:buChar char="Ø"/>
              <a:defRPr/>
            </a:pPr>
            <a:r>
              <a:rPr lang="ru-RU" dirty="0" smtClean="0">
                <a:solidFill>
                  <a:srgbClr val="002060"/>
                </a:solidFill>
              </a:rPr>
              <a:t>Годовой отчет об исполнении бюджета предоставляется в Думу Махнёвского муниципального образования. По результатам рассмотрения отчета об исполнении бюджета депутаты Думы Махнёвского муниципального образования принимают решение об его утверждении либо отклонении.</a:t>
            </a:r>
            <a:endParaRPr lang="ru-RU" dirty="0">
              <a:solidFill>
                <a:srgbClr val="002060"/>
              </a:solidFill>
            </a:endParaRPr>
          </a:p>
        </p:txBody>
      </p:sp>
      <p:pic>
        <p:nvPicPr>
          <p:cNvPr id="8196" name="Picture 2" descr="gerb inet"/>
          <p:cNvPicPr>
            <a:picLocks noChangeAspect="1" noChangeArrowheads="1"/>
          </p:cNvPicPr>
          <p:nvPr/>
        </p:nvPicPr>
        <p:blipFill>
          <a:blip r:embed="rId2" cstate="print"/>
          <a:srcRect/>
          <a:stretch>
            <a:fillRect/>
          </a:stretch>
        </p:blipFill>
        <p:spPr bwMode="auto">
          <a:xfrm>
            <a:off x="7900988" y="357188"/>
            <a:ext cx="685800" cy="11430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7901014" cy="1082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2771" name="Содержимое 5"/>
          <p:cNvGraphicFramePr>
            <a:graphicFrameLocks noGrp="1"/>
          </p:cNvGraphicFramePr>
          <p:nvPr>
            <p:ph idx="1"/>
          </p:nvPr>
        </p:nvGraphicFramePr>
        <p:xfrm>
          <a:off x="214313" y="1214438"/>
          <a:ext cx="5286375" cy="5429250"/>
        </p:xfrm>
        <a:graphic>
          <a:graphicData uri="http://schemas.openxmlformats.org/presentationml/2006/ole">
            <mc:AlternateContent xmlns:mc="http://schemas.openxmlformats.org/markup-compatibility/2006">
              <mc:Choice xmlns:v="urn:schemas-microsoft-com:vml" Requires="v">
                <p:oleObj spid="_x0000_s32776" r:id="rId8" imgW="5285690" imgH="5432007" progId="Excel.Sheet.8">
                  <p:embed/>
                </p:oleObj>
              </mc:Choice>
              <mc:Fallback>
                <p:oleObj r:id="rId8" imgW="5285690" imgH="5432007" progId="Excel.Sheet.8">
                  <p:embed/>
                  <p:pic>
                    <p:nvPicPr>
                      <p:cNvPr id="0" name="Содержимое 5"/>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313" y="1214438"/>
                        <a:ext cx="5286375" cy="542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2772" name="Picture 2" descr="gerb inet"/>
          <p:cNvPicPr>
            <a:picLocks noChangeAspect="1" noChangeArrowheads="1"/>
          </p:cNvPicPr>
          <p:nvPr/>
        </p:nvPicPr>
        <p:blipFill>
          <a:blip r:embed="rId10" cstate="print"/>
          <a:srcRect/>
          <a:stretch>
            <a:fillRect/>
          </a:stretch>
        </p:blipFill>
        <p:spPr bwMode="auto">
          <a:xfrm>
            <a:off x="8286750" y="285750"/>
            <a:ext cx="674688" cy="1089025"/>
          </a:xfrm>
          <a:prstGeom prst="rect">
            <a:avLst/>
          </a:prstGeom>
          <a:noFill/>
          <a:ln w="9525">
            <a:noFill/>
            <a:miter lim="800000"/>
            <a:headEnd/>
            <a:tailEnd/>
          </a:ln>
        </p:spPr>
      </p:pic>
      <p:graphicFrame>
        <p:nvGraphicFramePr>
          <p:cNvPr id="32773" name="Диаграмма 6"/>
          <p:cNvGraphicFramePr>
            <a:graphicFrameLocks/>
          </p:cNvGraphicFramePr>
          <p:nvPr/>
        </p:nvGraphicFramePr>
        <p:xfrm>
          <a:off x="3429000" y="3000375"/>
          <a:ext cx="5500688" cy="3714750"/>
        </p:xfrm>
        <a:graphic>
          <a:graphicData uri="http://schemas.openxmlformats.org/presentationml/2006/ole">
            <mc:AlternateContent xmlns:mc="http://schemas.openxmlformats.org/markup-compatibility/2006">
              <mc:Choice xmlns:v="urn:schemas-microsoft-com:vml" Requires="v">
                <p:oleObj spid="_x0000_s32777" r:id="rId11" imgW="5505165" imgH="3718882" progId="Excel.Sheet.8">
                  <p:embed/>
                </p:oleObj>
              </mc:Choice>
              <mc:Fallback>
                <p:oleObj r:id="rId11" imgW="5505165" imgH="3718882" progId="Excel.Sheet.8">
                  <p:embed/>
                  <p:pic>
                    <p:nvPicPr>
                      <p:cNvPr id="0" name="Диаграмма 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3000375"/>
                        <a:ext cx="5500688" cy="371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chart"/>
          <p:cNvPicPr>
            <a:picLocks noChangeAspect="1"/>
          </p:cNvPicPr>
          <p:nvPr/>
        </p:nvPicPr>
        <p:blipFill>
          <a:blip r:embed="rId13" cstate="print"/>
          <a:stretch>
            <a:fillRect/>
          </a:stretch>
        </p:blipFill>
        <p:spPr>
          <a:xfrm>
            <a:off x="6840904" y="1428736"/>
            <a:ext cx="1660186" cy="1571636"/>
          </a:xfrm>
          <a:prstGeom prst="rect">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3795" name="Содержимое 5"/>
          <p:cNvGraphicFramePr>
            <a:graphicFrameLocks noGrp="1"/>
          </p:cNvGraphicFramePr>
          <p:nvPr>
            <p:ph idx="1"/>
          </p:nvPr>
        </p:nvGraphicFramePr>
        <p:xfrm>
          <a:off x="357188" y="1600200"/>
          <a:ext cx="8572500" cy="4972050"/>
        </p:xfrm>
        <a:graphic>
          <a:graphicData uri="http://schemas.openxmlformats.org/presentationml/2006/ole">
            <mc:AlternateContent xmlns:mc="http://schemas.openxmlformats.org/markup-compatibility/2006">
              <mc:Choice xmlns:v="urn:schemas-microsoft-com:vml" Requires="v">
                <p:oleObj spid="_x0000_s33797" r:id="rId8" imgW="8571719" imgH="4968671" progId="Excel.Sheet.8">
                  <p:embed/>
                </p:oleObj>
              </mc:Choice>
              <mc:Fallback>
                <p:oleObj r:id="rId8" imgW="8571719" imgH="4968671" progId="Excel.Sheet.8">
                  <p:embed/>
                  <p:pic>
                    <p:nvPicPr>
                      <p:cNvPr id="0" name="Содержимое 5"/>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188" y="1600200"/>
                        <a:ext cx="8572500" cy="497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796" name="Picture 2" descr="gerb inet"/>
          <p:cNvPicPr>
            <a:picLocks noChangeAspect="1" noChangeArrowheads="1"/>
          </p:cNvPicPr>
          <p:nvPr/>
        </p:nvPicPr>
        <p:blipFill>
          <a:blip r:embed="rId10" cstate="print"/>
          <a:srcRect/>
          <a:stretch>
            <a:fillRect/>
          </a:stretch>
        </p:blipFill>
        <p:spPr bwMode="auto">
          <a:xfrm>
            <a:off x="8286750" y="285750"/>
            <a:ext cx="674688" cy="10890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357158" y="357166"/>
          <a:ext cx="8229600" cy="928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4819" name="Содержимое 5"/>
          <p:cNvGraphicFramePr>
            <a:graphicFrameLocks noGrp="1"/>
          </p:cNvGraphicFramePr>
          <p:nvPr>
            <p:ph idx="1"/>
          </p:nvPr>
        </p:nvGraphicFramePr>
        <p:xfrm>
          <a:off x="457200" y="1643063"/>
          <a:ext cx="4329113" cy="4286250"/>
        </p:xfrm>
        <a:graphic>
          <a:graphicData uri="http://schemas.openxmlformats.org/presentationml/2006/ole">
            <mc:AlternateContent xmlns:mc="http://schemas.openxmlformats.org/markup-compatibility/2006">
              <mc:Choice xmlns:v="urn:schemas-microsoft-com:vml" Requires="v">
                <p:oleObj spid="_x0000_s34824" r:id="rId8" imgW="4328535" imgH="4285859" progId="Excel.Sheet.8">
                  <p:embed/>
                </p:oleObj>
              </mc:Choice>
              <mc:Fallback>
                <p:oleObj r:id="rId8" imgW="4328535" imgH="4285859" progId="Excel.Sheet.8">
                  <p:embed/>
                  <p:pic>
                    <p:nvPicPr>
                      <p:cNvPr id="0" name="Содержимое 5"/>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1643063"/>
                        <a:ext cx="4329113"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4820" name="Picture 2" descr="gerb inet"/>
          <p:cNvPicPr>
            <a:picLocks noChangeAspect="1" noChangeArrowheads="1"/>
          </p:cNvPicPr>
          <p:nvPr/>
        </p:nvPicPr>
        <p:blipFill>
          <a:blip r:embed="rId10" cstate="print"/>
          <a:srcRect/>
          <a:stretch>
            <a:fillRect/>
          </a:stretch>
        </p:blipFill>
        <p:spPr bwMode="auto">
          <a:xfrm>
            <a:off x="8286750" y="285750"/>
            <a:ext cx="674688" cy="1000125"/>
          </a:xfrm>
          <a:prstGeom prst="rect">
            <a:avLst/>
          </a:prstGeom>
          <a:noFill/>
          <a:ln w="9525">
            <a:noFill/>
            <a:miter lim="800000"/>
            <a:headEnd/>
            <a:tailEnd/>
          </a:ln>
        </p:spPr>
      </p:pic>
      <p:graphicFrame>
        <p:nvGraphicFramePr>
          <p:cNvPr id="34821" name="Диаграмма 6"/>
          <p:cNvGraphicFramePr>
            <a:graphicFrameLocks/>
          </p:cNvGraphicFramePr>
          <p:nvPr/>
        </p:nvGraphicFramePr>
        <p:xfrm>
          <a:off x="4572000" y="1643063"/>
          <a:ext cx="4357688" cy="4492625"/>
        </p:xfrm>
        <a:graphic>
          <a:graphicData uri="http://schemas.openxmlformats.org/presentationml/2006/ole">
            <mc:AlternateContent xmlns:mc="http://schemas.openxmlformats.org/markup-compatibility/2006">
              <mc:Choice xmlns:v="urn:schemas-microsoft-com:vml" Requires="v">
                <p:oleObj spid="_x0000_s34825" r:id="rId11" imgW="4359018" imgH="4493141" progId="Excel.Sheet.8">
                  <p:embed/>
                </p:oleObj>
              </mc:Choice>
              <mc:Fallback>
                <p:oleObj r:id="rId11" imgW="4359018" imgH="4493141" progId="Excel.Sheet.8">
                  <p:embed/>
                  <p:pic>
                    <p:nvPicPr>
                      <p:cNvPr id="0" name="Диаграмма 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1643063"/>
                        <a:ext cx="4357688" cy="4492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5843" name="Picture 2" descr="gerb inet"/>
          <p:cNvPicPr>
            <a:picLocks noChangeAspect="1" noChangeArrowheads="1"/>
          </p:cNvPicPr>
          <p:nvPr/>
        </p:nvPicPr>
        <p:blipFill>
          <a:blip r:embed="rId8" cstate="print"/>
          <a:srcRect/>
          <a:stretch>
            <a:fillRect/>
          </a:stretch>
        </p:blipFill>
        <p:spPr bwMode="auto">
          <a:xfrm>
            <a:off x="8286750" y="285750"/>
            <a:ext cx="674688" cy="1089025"/>
          </a:xfrm>
          <a:prstGeom prst="rect">
            <a:avLst/>
          </a:prstGeom>
          <a:noFill/>
          <a:ln w="9525">
            <a:noFill/>
            <a:miter lim="800000"/>
            <a:headEnd/>
            <a:tailEnd/>
          </a:ln>
        </p:spPr>
      </p:pic>
      <p:graphicFrame>
        <p:nvGraphicFramePr>
          <p:cNvPr id="35844" name="Содержимое 9"/>
          <p:cNvGraphicFramePr>
            <a:graphicFrameLocks noGrp="1"/>
          </p:cNvGraphicFramePr>
          <p:nvPr>
            <p:ph idx="1"/>
          </p:nvPr>
        </p:nvGraphicFramePr>
        <p:xfrm>
          <a:off x="457200" y="1600200"/>
          <a:ext cx="8229600" cy="4708525"/>
        </p:xfrm>
        <a:graphic>
          <a:graphicData uri="http://schemas.openxmlformats.org/presentationml/2006/ole">
            <mc:AlternateContent xmlns:mc="http://schemas.openxmlformats.org/markup-compatibility/2006">
              <mc:Choice xmlns:v="urn:schemas-microsoft-com:vml" Requires="v">
                <p:oleObj spid="_x0000_s35846" r:id="rId9" imgW="8230313" imgH="4706520" progId="Excel.Sheet.8">
                  <p:embed/>
                </p:oleObj>
              </mc:Choice>
              <mc:Fallback>
                <p:oleObj r:id="rId9" imgW="8230313" imgH="4706520" progId="Excel.Sheet.8">
                  <p:embed/>
                  <p:pic>
                    <p:nvPicPr>
                      <p:cNvPr id="0" name="Содержимое 9"/>
                      <p:cNvPicPr>
                        <a:picLocks noGrp="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1600200"/>
                        <a:ext cx="8229600" cy="470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nvGraphicFramePr>
        <p:xfrm>
          <a:off x="457200" y="274638"/>
          <a:ext cx="8043890" cy="1082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6867" name="Содержимое 6"/>
          <p:cNvGraphicFramePr>
            <a:graphicFrameLocks noGrp="1"/>
          </p:cNvGraphicFramePr>
          <p:nvPr>
            <p:ph idx="1"/>
          </p:nvPr>
        </p:nvGraphicFramePr>
        <p:xfrm>
          <a:off x="457200" y="1600200"/>
          <a:ext cx="8229600" cy="4708525"/>
        </p:xfrm>
        <a:graphic>
          <a:graphicData uri="http://schemas.openxmlformats.org/presentationml/2006/ole">
            <mc:AlternateContent xmlns:mc="http://schemas.openxmlformats.org/markup-compatibility/2006">
              <mc:Choice xmlns:v="urn:schemas-microsoft-com:vml" Requires="v">
                <p:oleObj spid="_x0000_s36869" r:id="rId8" imgW="8230313" imgH="4706520" progId="Excel.Sheet.8">
                  <p:embed/>
                </p:oleObj>
              </mc:Choice>
              <mc:Fallback>
                <p:oleObj r:id="rId8" imgW="8230313" imgH="4706520" progId="Excel.Sheet.8">
                  <p:embed/>
                  <p:pic>
                    <p:nvPicPr>
                      <p:cNvPr id="0" name="Содержимое 6"/>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1600200"/>
                        <a:ext cx="8229600" cy="470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6868" name="Picture 2" descr="gerb inet"/>
          <p:cNvPicPr>
            <a:picLocks noChangeAspect="1" noChangeArrowheads="1"/>
          </p:cNvPicPr>
          <p:nvPr/>
        </p:nvPicPr>
        <p:blipFill>
          <a:blip r:embed="rId10" cstate="print"/>
          <a:srcRect/>
          <a:stretch>
            <a:fillRect/>
          </a:stretch>
        </p:blipFill>
        <p:spPr bwMode="auto">
          <a:xfrm>
            <a:off x="8286750" y="285750"/>
            <a:ext cx="674688" cy="10890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Схема 47"/>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7891" name="Picture 2" descr="gerb inet"/>
          <p:cNvPicPr>
            <a:picLocks noChangeAspect="1" noChangeArrowheads="1"/>
          </p:cNvPicPr>
          <p:nvPr/>
        </p:nvPicPr>
        <p:blipFill>
          <a:blip r:embed="rId7" cstate="print"/>
          <a:srcRect/>
          <a:stretch>
            <a:fillRect/>
          </a:stretch>
        </p:blipFill>
        <p:spPr bwMode="auto">
          <a:xfrm>
            <a:off x="8286750" y="285750"/>
            <a:ext cx="674688" cy="1089025"/>
          </a:xfrm>
          <a:prstGeom prst="rect">
            <a:avLst/>
          </a:prstGeom>
          <a:noFill/>
          <a:ln w="9525">
            <a:noFill/>
            <a:miter lim="800000"/>
            <a:headEnd/>
            <a:tailEnd/>
          </a:ln>
        </p:spPr>
      </p:pic>
      <p:pic>
        <p:nvPicPr>
          <p:cNvPr id="36867" name="Рисунок 1"/>
          <p:cNvPicPr>
            <a:picLocks noChangeAspect="1" noChangeArrowheads="1"/>
          </p:cNvPicPr>
          <p:nvPr/>
        </p:nvPicPr>
        <p:blipFill>
          <a:blip r:embed="rId8" cstate="print">
            <a:clrChange>
              <a:clrFrom>
                <a:srgbClr val="FFFDCA"/>
              </a:clrFrom>
              <a:clrTo>
                <a:srgbClr val="FFFDCA">
                  <a:alpha val="0"/>
                </a:srgbClr>
              </a:clrTo>
            </a:clrChange>
            <a:lum bright="-10000" contrast="30000"/>
          </a:blip>
          <a:stretch>
            <a:fillRect/>
          </a:stretch>
        </p:blipFill>
        <p:spPr bwMode="auto">
          <a:xfrm>
            <a:off x="0" y="1500174"/>
            <a:ext cx="1714480" cy="1371584"/>
          </a:xfrm>
          <a:prstGeom prst="rect">
            <a:avLst/>
          </a:prstGeom>
          <a:ln>
            <a:noFill/>
          </a:ln>
          <a:effectLst>
            <a:softEdge rad="112500"/>
          </a:effectLst>
        </p:spPr>
      </p:pic>
      <p:graphicFrame>
        <p:nvGraphicFramePr>
          <p:cNvPr id="7" name="Схема 6"/>
          <p:cNvGraphicFramePr/>
          <p:nvPr/>
        </p:nvGraphicFramePr>
        <p:xfrm>
          <a:off x="1643042" y="1643050"/>
          <a:ext cx="6429404" cy="9233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53" name="Схема 52"/>
          <p:cNvGraphicFramePr/>
          <p:nvPr/>
        </p:nvGraphicFramePr>
        <p:xfrm>
          <a:off x="571472" y="2000240"/>
          <a:ext cx="8286808" cy="471490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868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8915" name="Picture 2" descr="gerb inet"/>
          <p:cNvPicPr>
            <a:picLocks noChangeAspect="1" noChangeArrowheads="1"/>
          </p:cNvPicPr>
          <p:nvPr/>
        </p:nvPicPr>
        <p:blipFill>
          <a:blip r:embed="rId7" cstate="print"/>
          <a:srcRect/>
          <a:stretch>
            <a:fillRect/>
          </a:stretch>
        </p:blipFill>
        <p:spPr bwMode="auto">
          <a:xfrm>
            <a:off x="8286750" y="214313"/>
            <a:ext cx="674688" cy="928687"/>
          </a:xfrm>
          <a:prstGeom prst="rect">
            <a:avLst/>
          </a:prstGeom>
          <a:noFill/>
          <a:ln w="9525">
            <a:noFill/>
            <a:miter lim="800000"/>
            <a:headEnd/>
            <a:tailEnd/>
          </a:ln>
        </p:spPr>
      </p:pic>
      <p:pic>
        <p:nvPicPr>
          <p:cNvPr id="6" name="Picture 4"/>
          <p:cNvPicPr>
            <a:picLocks noGrp="1" noChangeAspect="1" noChangeArrowheads="1"/>
          </p:cNvPicPr>
          <p:nvPr>
            <p:ph idx="1"/>
          </p:nvPr>
        </p:nvPicPr>
        <p:blipFill>
          <a:blip r:embed="rId8" cstate="print"/>
          <a:srcRect/>
          <a:stretch>
            <a:fillRect/>
          </a:stretch>
        </p:blipFill>
        <p:spPr>
          <a:xfrm>
            <a:off x="285720" y="5072074"/>
            <a:ext cx="1345681" cy="1571636"/>
          </a:xfrm>
          <a:effectLst>
            <a:softEdge rad="112500"/>
          </a:effectLst>
        </p:spPr>
      </p:pic>
      <p:pic>
        <p:nvPicPr>
          <p:cNvPr id="7" name="Рисунок 6" descr="http://www.deita.ru/files/Image/news/822700_l.jpg"/>
          <p:cNvPicPr/>
          <p:nvPr/>
        </p:nvPicPr>
        <p:blipFill>
          <a:blip r:embed="rId9" cstate="print"/>
          <a:srcRect/>
          <a:stretch>
            <a:fillRect/>
          </a:stretch>
        </p:blipFill>
        <p:spPr bwMode="auto">
          <a:xfrm>
            <a:off x="6786578" y="5143512"/>
            <a:ext cx="2157622" cy="1491883"/>
          </a:xfrm>
          <a:prstGeom prst="rect">
            <a:avLst/>
          </a:prstGeom>
          <a:ln>
            <a:noFill/>
          </a:ln>
          <a:effectLst>
            <a:softEdge rad="112500"/>
          </a:effectLst>
        </p:spPr>
      </p:pic>
      <p:graphicFrame>
        <p:nvGraphicFramePr>
          <p:cNvPr id="10" name="Схема 9"/>
          <p:cNvGraphicFramePr/>
          <p:nvPr/>
        </p:nvGraphicFramePr>
        <p:xfrm>
          <a:off x="0" y="571480"/>
          <a:ext cx="8715404" cy="607223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одержимое 8"/>
          <p:cNvGraphicFramePr>
            <a:graphicFrameLocks noGrp="1"/>
          </p:cNvGraphicFramePr>
          <p:nvPr>
            <p:ph idx="1"/>
          </p:nvPr>
        </p:nvGraphicFramePr>
        <p:xfrm>
          <a:off x="1214414" y="714356"/>
          <a:ext cx="7786742" cy="58579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4"/>
          <p:cNvPicPr>
            <a:picLocks noChangeAspect="1" noChangeArrowheads="1"/>
          </p:cNvPicPr>
          <p:nvPr/>
        </p:nvPicPr>
        <p:blipFill>
          <a:blip r:embed="rId12" cstate="print"/>
          <a:srcRect/>
          <a:stretch>
            <a:fillRect/>
          </a:stretch>
        </p:blipFill>
        <p:spPr bwMode="auto">
          <a:xfrm>
            <a:off x="214282" y="1571612"/>
            <a:ext cx="1827808" cy="1785950"/>
          </a:xfrm>
          <a:prstGeom prst="rect">
            <a:avLst/>
          </a:prstGeom>
          <a:ln>
            <a:noFill/>
          </a:ln>
          <a:effectLst>
            <a:softEdge rad="112500"/>
          </a:effectLst>
        </p:spPr>
      </p:pic>
      <p:pic>
        <p:nvPicPr>
          <p:cNvPr id="39941" name="Picture 2" descr="gerb inet"/>
          <p:cNvPicPr>
            <a:picLocks noChangeAspect="1" noChangeArrowheads="1"/>
          </p:cNvPicPr>
          <p:nvPr/>
        </p:nvPicPr>
        <p:blipFill>
          <a:blip r:embed="rId13" cstate="print"/>
          <a:srcRect/>
          <a:stretch>
            <a:fillRect/>
          </a:stretch>
        </p:blipFill>
        <p:spPr bwMode="auto">
          <a:xfrm>
            <a:off x="8286750" y="285750"/>
            <a:ext cx="674688" cy="10890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nvGraphicFramePr>
        <p:xfrm>
          <a:off x="457200" y="274638"/>
          <a:ext cx="8229600" cy="93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p:cNvPicPr>
            <a:picLocks noGrp="1" noChangeAspect="1" noChangeArrowheads="1"/>
          </p:cNvPicPr>
          <p:nvPr>
            <p:ph idx="1"/>
          </p:nvPr>
        </p:nvPicPr>
        <p:blipFill>
          <a:blip r:embed="rId7" cstate="print"/>
          <a:srcRect/>
          <a:stretch>
            <a:fillRect/>
          </a:stretch>
        </p:blipFill>
        <p:spPr>
          <a:xfrm rot="5400000">
            <a:off x="-133145" y="2276229"/>
            <a:ext cx="1909300" cy="1357322"/>
          </a:xfrm>
          <a:effectLst>
            <a:softEdge rad="112500"/>
          </a:effectLst>
        </p:spPr>
      </p:pic>
      <p:pic>
        <p:nvPicPr>
          <p:cNvPr id="40964" name="Picture 2" descr="gerb inet"/>
          <p:cNvPicPr>
            <a:picLocks noChangeAspect="1" noChangeArrowheads="1"/>
          </p:cNvPicPr>
          <p:nvPr/>
        </p:nvPicPr>
        <p:blipFill>
          <a:blip r:embed="rId8" cstate="print"/>
          <a:srcRect/>
          <a:stretch>
            <a:fillRect/>
          </a:stretch>
        </p:blipFill>
        <p:spPr bwMode="auto">
          <a:xfrm>
            <a:off x="8286750" y="214313"/>
            <a:ext cx="674688" cy="1000125"/>
          </a:xfrm>
          <a:prstGeom prst="rect">
            <a:avLst/>
          </a:prstGeom>
          <a:noFill/>
          <a:ln w="9525">
            <a:noFill/>
            <a:miter lim="800000"/>
            <a:headEnd/>
            <a:tailEnd/>
          </a:ln>
        </p:spPr>
      </p:pic>
      <p:sp>
        <p:nvSpPr>
          <p:cNvPr id="40965" name="Прямоугольник 7"/>
          <p:cNvSpPr>
            <a:spLocks noChangeArrowheads="1"/>
          </p:cNvSpPr>
          <p:nvPr/>
        </p:nvSpPr>
        <p:spPr bwMode="auto">
          <a:xfrm>
            <a:off x="1571625" y="1357313"/>
            <a:ext cx="7215188" cy="928687"/>
          </a:xfrm>
          <a:prstGeom prst="rect">
            <a:avLst/>
          </a:prstGeom>
          <a:noFill/>
          <a:ln w="9525">
            <a:noFill/>
            <a:miter lim="800000"/>
            <a:headEnd/>
            <a:tailEnd/>
          </a:ln>
        </p:spPr>
        <p:txBody>
          <a:bodyPr>
            <a:spAutoFit/>
          </a:bodyPr>
          <a:lstStyle/>
          <a:p>
            <a:pPr algn="ctr"/>
            <a:r>
              <a:rPr lang="ru-RU" b="1">
                <a:solidFill>
                  <a:schemeClr val="bg1"/>
                </a:solidFill>
                <a:latin typeface="Times New Roman" pitchFamily="18" charset="0"/>
              </a:rPr>
              <a:t>Расходы на национальную экономику за 2013 год   составили 13 071,7 тыс.рублей, или 86,6% от плановых назначений, из них направлены средства:</a:t>
            </a:r>
            <a:endParaRPr lang="ru-RU"/>
          </a:p>
        </p:txBody>
      </p:sp>
      <p:graphicFrame>
        <p:nvGraphicFramePr>
          <p:cNvPr id="16" name="Схема 15"/>
          <p:cNvGraphicFramePr/>
          <p:nvPr/>
        </p:nvGraphicFramePr>
        <p:xfrm>
          <a:off x="1643042" y="2071678"/>
          <a:ext cx="7358114" cy="28575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7" name="Схема 16"/>
          <p:cNvGraphicFramePr/>
          <p:nvPr/>
        </p:nvGraphicFramePr>
        <p:xfrm>
          <a:off x="1643042" y="4714884"/>
          <a:ext cx="7358114" cy="214311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7890" name="Picture 2" descr="i?id=31261407-04-72&amp;n=21"/>
          <p:cNvPicPr>
            <a:picLocks noChangeAspect="1" noChangeArrowheads="1"/>
          </p:cNvPicPr>
          <p:nvPr/>
        </p:nvPicPr>
        <p:blipFill>
          <a:blip r:embed="rId7" cstate="print"/>
          <a:srcRect/>
          <a:stretch>
            <a:fillRect/>
          </a:stretch>
        </p:blipFill>
        <p:spPr bwMode="auto">
          <a:xfrm>
            <a:off x="7004050" y="5426075"/>
            <a:ext cx="2139950" cy="1431925"/>
          </a:xfrm>
          <a:prstGeom prst="ellipse">
            <a:avLst/>
          </a:prstGeom>
          <a:ln>
            <a:noFill/>
          </a:ln>
          <a:effectLst>
            <a:softEdge rad="112500"/>
          </a:effectLst>
        </p:spPr>
      </p:pic>
      <p:pic>
        <p:nvPicPr>
          <p:cNvPr id="41988" name="Picture 2" descr="gerb inet"/>
          <p:cNvPicPr>
            <a:picLocks noChangeAspect="1" noChangeArrowheads="1"/>
          </p:cNvPicPr>
          <p:nvPr/>
        </p:nvPicPr>
        <p:blipFill>
          <a:blip r:embed="rId8" cstate="print"/>
          <a:srcRect/>
          <a:stretch>
            <a:fillRect/>
          </a:stretch>
        </p:blipFill>
        <p:spPr bwMode="auto">
          <a:xfrm>
            <a:off x="8358188" y="357188"/>
            <a:ext cx="619125" cy="1000125"/>
          </a:xfrm>
          <a:prstGeom prst="rect">
            <a:avLst/>
          </a:prstGeom>
          <a:noFill/>
          <a:ln w="9525">
            <a:noFill/>
            <a:miter lim="800000"/>
            <a:headEnd/>
            <a:tailEnd/>
          </a:ln>
        </p:spPr>
      </p:pic>
      <p:graphicFrame>
        <p:nvGraphicFramePr>
          <p:cNvPr id="7" name="Схема 6"/>
          <p:cNvGraphicFramePr/>
          <p:nvPr/>
        </p:nvGraphicFramePr>
        <p:xfrm>
          <a:off x="428596" y="1571612"/>
          <a:ext cx="6429420" cy="307183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Скругленный прямоугольник 7"/>
          <p:cNvSpPr/>
          <p:nvPr/>
        </p:nvSpPr>
        <p:spPr>
          <a:xfrm>
            <a:off x="7000892" y="1571612"/>
            <a:ext cx="1785950" cy="3429024"/>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b="1" dirty="0">
                <a:solidFill>
                  <a:schemeClr val="bg1"/>
                </a:solidFill>
              </a:rPr>
              <a:t>Плановые назначения по ЖКХ составили 18 453,1 тыс.рублей. Исполнение за 2013 год составило 17 758,5 тыс. рублей или 96,2% к уточнённым годовым назначениям</a:t>
            </a:r>
            <a:endParaRPr lang="ru-RU" sz="1400" dirty="0"/>
          </a:p>
        </p:txBody>
      </p:sp>
      <p:sp>
        <p:nvSpPr>
          <p:cNvPr id="9" name="Овал 8"/>
          <p:cNvSpPr/>
          <p:nvPr/>
        </p:nvSpPr>
        <p:spPr>
          <a:xfrm>
            <a:off x="357158" y="5000636"/>
            <a:ext cx="928694" cy="928694"/>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000" b="1" dirty="0"/>
              <a:t>2 732,08 рублей в год</a:t>
            </a:r>
          </a:p>
        </p:txBody>
      </p:sp>
      <p:sp>
        <p:nvSpPr>
          <p:cNvPr id="11" name="Овал 10"/>
          <p:cNvSpPr/>
          <p:nvPr/>
        </p:nvSpPr>
        <p:spPr>
          <a:xfrm>
            <a:off x="1142976" y="5000636"/>
            <a:ext cx="928694" cy="928694"/>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000" b="1" dirty="0"/>
              <a:t>227,67 рублей в месяц</a:t>
            </a:r>
          </a:p>
        </p:txBody>
      </p:sp>
      <p:sp>
        <p:nvSpPr>
          <p:cNvPr id="12" name="Скругленный прямоугольник 11"/>
          <p:cNvSpPr/>
          <p:nvPr/>
        </p:nvSpPr>
        <p:spPr>
          <a:xfrm>
            <a:off x="2214546" y="5000636"/>
            <a:ext cx="4786346" cy="1000132"/>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600" dirty="0"/>
              <a:t>Расходы бюджета Махнёвского муниципального образования по отрасли «Жилищно-коммунальное хозяйство» приходится на одного жителя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nvGraphicFramePr>
        <p:xfrm>
          <a:off x="642910" y="274638"/>
          <a:ext cx="7786742" cy="1225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28596" y="1500174"/>
          <a:ext cx="8429684" cy="52149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220" name="Picture 2" descr="gerb inet"/>
          <p:cNvPicPr>
            <a:picLocks noChangeAspect="1" noChangeArrowheads="1"/>
          </p:cNvPicPr>
          <p:nvPr/>
        </p:nvPicPr>
        <p:blipFill>
          <a:blip r:embed="rId12" cstate="print"/>
          <a:srcRect/>
          <a:stretch>
            <a:fillRect/>
          </a:stretch>
        </p:blipFill>
        <p:spPr bwMode="auto">
          <a:xfrm>
            <a:off x="8286750" y="357188"/>
            <a:ext cx="600075" cy="100012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57200" y="274638"/>
          <a:ext cx="8229600" cy="1082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p:cNvPicPr>
            <a:picLocks noGrp="1" noChangeAspect="1" noChangeArrowheads="1"/>
          </p:cNvPicPr>
          <p:nvPr>
            <p:ph idx="1"/>
          </p:nvPr>
        </p:nvPicPr>
        <p:blipFill>
          <a:blip r:embed="rId7" cstate="print"/>
          <a:srcRect/>
          <a:stretch>
            <a:fillRect/>
          </a:stretch>
        </p:blipFill>
        <p:spPr>
          <a:xfrm>
            <a:off x="142844" y="1643050"/>
            <a:ext cx="2466975" cy="1847850"/>
          </a:xfrm>
          <a:scene3d>
            <a:camera prst="orthographicFront"/>
            <a:lightRig rig="threePt" dir="t"/>
          </a:scene3d>
          <a:sp3d>
            <a:bevelT prst="slope"/>
          </a:sp3d>
        </p:spPr>
      </p:pic>
      <p:pic>
        <p:nvPicPr>
          <p:cNvPr id="43012" name="Picture 2" descr="gerb inet"/>
          <p:cNvPicPr>
            <a:picLocks noChangeAspect="1" noChangeArrowheads="1"/>
          </p:cNvPicPr>
          <p:nvPr/>
        </p:nvPicPr>
        <p:blipFill>
          <a:blip r:embed="rId8" cstate="print"/>
          <a:srcRect/>
          <a:stretch>
            <a:fillRect/>
          </a:stretch>
        </p:blipFill>
        <p:spPr bwMode="auto">
          <a:xfrm>
            <a:off x="8358188" y="285750"/>
            <a:ext cx="619125" cy="1000125"/>
          </a:xfrm>
          <a:prstGeom prst="rect">
            <a:avLst/>
          </a:prstGeom>
          <a:noFill/>
          <a:ln w="9525">
            <a:noFill/>
            <a:miter lim="800000"/>
            <a:headEnd/>
            <a:tailEnd/>
          </a:ln>
        </p:spPr>
      </p:pic>
      <p:graphicFrame>
        <p:nvGraphicFramePr>
          <p:cNvPr id="14" name="Схема 13"/>
          <p:cNvGraphicFramePr/>
          <p:nvPr/>
        </p:nvGraphicFramePr>
        <p:xfrm>
          <a:off x="2928926" y="1714488"/>
          <a:ext cx="6000792" cy="18573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2" name="Схема 11"/>
          <p:cNvGraphicFramePr/>
          <p:nvPr/>
        </p:nvGraphicFramePr>
        <p:xfrm>
          <a:off x="714348" y="3429000"/>
          <a:ext cx="7929618" cy="292895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Схема 46"/>
          <p:cNvGraphicFramePr/>
          <p:nvPr/>
        </p:nvGraphicFramePr>
        <p:xfrm>
          <a:off x="457200" y="274638"/>
          <a:ext cx="8229600" cy="93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2" name="Содержимое 51"/>
          <p:cNvGraphicFramePr>
            <a:graphicFrameLocks noGrp="1"/>
          </p:cNvGraphicFramePr>
          <p:nvPr>
            <p:ph idx="1"/>
          </p:nvPr>
        </p:nvGraphicFramePr>
        <p:xfrm>
          <a:off x="1285852" y="1643050"/>
          <a:ext cx="6715172" cy="50006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4036" name="Picture 2" descr="gerb inet"/>
          <p:cNvPicPr>
            <a:picLocks noChangeAspect="1" noChangeArrowheads="1"/>
          </p:cNvPicPr>
          <p:nvPr/>
        </p:nvPicPr>
        <p:blipFill>
          <a:blip r:embed="rId12" cstate="print"/>
          <a:srcRect/>
          <a:stretch>
            <a:fillRect/>
          </a:stretch>
        </p:blipFill>
        <p:spPr bwMode="auto">
          <a:xfrm>
            <a:off x="8358188" y="214313"/>
            <a:ext cx="619125" cy="1000125"/>
          </a:xfrm>
          <a:prstGeom prst="rect">
            <a:avLst/>
          </a:prstGeom>
          <a:noFill/>
          <a:ln w="9525">
            <a:noFill/>
            <a:miter lim="800000"/>
            <a:headEnd/>
            <a:tailEnd/>
          </a:ln>
        </p:spPr>
      </p:pic>
      <p:grpSp>
        <p:nvGrpSpPr>
          <p:cNvPr id="44037" name="Group 5"/>
          <p:cNvGrpSpPr>
            <a:grpSpLocks noChangeAspect="1"/>
          </p:cNvGrpSpPr>
          <p:nvPr/>
        </p:nvGrpSpPr>
        <p:grpSpPr bwMode="auto">
          <a:xfrm>
            <a:off x="214313" y="1285875"/>
            <a:ext cx="1571625" cy="1633538"/>
            <a:chOff x="288" y="1187"/>
            <a:chExt cx="1050" cy="1018"/>
          </a:xfrm>
        </p:grpSpPr>
        <p:sp>
          <p:nvSpPr>
            <p:cNvPr id="44048" name="AutoShape 6"/>
            <p:cNvSpPr>
              <a:spLocks noChangeAspect="1" noChangeArrowheads="1" noTextEdit="1"/>
            </p:cNvSpPr>
            <p:nvPr/>
          </p:nvSpPr>
          <p:spPr bwMode="auto">
            <a:xfrm>
              <a:off x="288" y="1187"/>
              <a:ext cx="1050" cy="1018"/>
            </a:xfrm>
            <a:prstGeom prst="rect">
              <a:avLst/>
            </a:prstGeom>
            <a:noFill/>
            <a:ln w="9525">
              <a:noFill/>
              <a:miter lim="800000"/>
              <a:headEnd/>
              <a:tailEnd/>
            </a:ln>
          </p:spPr>
          <p:txBody>
            <a:bodyPr/>
            <a:lstStyle/>
            <a:p>
              <a:endParaRPr lang="ru-RU"/>
            </a:p>
          </p:txBody>
        </p:sp>
        <p:sp>
          <p:nvSpPr>
            <p:cNvPr id="44049" name="Freeform 7"/>
            <p:cNvSpPr>
              <a:spLocks/>
            </p:cNvSpPr>
            <p:nvPr/>
          </p:nvSpPr>
          <p:spPr bwMode="auto">
            <a:xfrm>
              <a:off x="303" y="1187"/>
              <a:ext cx="1026" cy="1017"/>
            </a:xfrm>
            <a:custGeom>
              <a:avLst/>
              <a:gdLst>
                <a:gd name="T0" fmla="*/ 39 w 2051"/>
                <a:gd name="T1" fmla="*/ 510 h 2035"/>
                <a:gd name="T2" fmla="*/ 0 w 2051"/>
                <a:gd name="T3" fmla="*/ 752 h 2035"/>
                <a:gd name="T4" fmla="*/ 29 w 2051"/>
                <a:gd name="T5" fmla="*/ 1019 h 2035"/>
                <a:gd name="T6" fmla="*/ 79 w 2051"/>
                <a:gd name="T7" fmla="*/ 1174 h 2035"/>
                <a:gd name="T8" fmla="*/ 147 w 2051"/>
                <a:gd name="T9" fmla="*/ 1321 h 2035"/>
                <a:gd name="T10" fmla="*/ 234 w 2051"/>
                <a:gd name="T11" fmla="*/ 1459 h 2035"/>
                <a:gd name="T12" fmla="*/ 337 w 2051"/>
                <a:gd name="T13" fmla="*/ 1586 h 2035"/>
                <a:gd name="T14" fmla="*/ 454 w 2051"/>
                <a:gd name="T15" fmla="*/ 1702 h 2035"/>
                <a:gd name="T16" fmla="*/ 538 w 2051"/>
                <a:gd name="T17" fmla="*/ 1771 h 2035"/>
                <a:gd name="T18" fmla="*/ 604 w 2051"/>
                <a:gd name="T19" fmla="*/ 1818 h 2035"/>
                <a:gd name="T20" fmla="*/ 673 w 2051"/>
                <a:gd name="T21" fmla="*/ 1861 h 2035"/>
                <a:gd name="T22" fmla="*/ 744 w 2051"/>
                <a:gd name="T23" fmla="*/ 1901 h 2035"/>
                <a:gd name="T24" fmla="*/ 816 w 2051"/>
                <a:gd name="T25" fmla="*/ 1935 h 2035"/>
                <a:gd name="T26" fmla="*/ 890 w 2051"/>
                <a:gd name="T27" fmla="*/ 1965 h 2035"/>
                <a:gd name="T28" fmla="*/ 965 w 2051"/>
                <a:gd name="T29" fmla="*/ 1990 h 2035"/>
                <a:gd name="T30" fmla="*/ 1040 w 2051"/>
                <a:gd name="T31" fmla="*/ 2010 h 2035"/>
                <a:gd name="T32" fmla="*/ 1117 w 2051"/>
                <a:gd name="T33" fmla="*/ 2024 h 2035"/>
                <a:gd name="T34" fmla="*/ 1194 w 2051"/>
                <a:gd name="T35" fmla="*/ 2033 h 2035"/>
                <a:gd name="T36" fmla="*/ 1272 w 2051"/>
                <a:gd name="T37" fmla="*/ 2035 h 2035"/>
                <a:gd name="T38" fmla="*/ 1360 w 2051"/>
                <a:gd name="T39" fmla="*/ 2031 h 2035"/>
                <a:gd name="T40" fmla="*/ 1444 w 2051"/>
                <a:gd name="T41" fmla="*/ 2020 h 2035"/>
                <a:gd name="T42" fmla="*/ 1523 w 2051"/>
                <a:gd name="T43" fmla="*/ 2000 h 2035"/>
                <a:gd name="T44" fmla="*/ 1596 w 2051"/>
                <a:gd name="T45" fmla="*/ 1974 h 2035"/>
                <a:gd name="T46" fmla="*/ 1667 w 2051"/>
                <a:gd name="T47" fmla="*/ 1941 h 2035"/>
                <a:gd name="T48" fmla="*/ 1741 w 2051"/>
                <a:gd name="T49" fmla="*/ 1895 h 2035"/>
                <a:gd name="T50" fmla="*/ 1813 w 2051"/>
                <a:gd name="T51" fmla="*/ 1838 h 2035"/>
                <a:gd name="T52" fmla="*/ 1877 w 2051"/>
                <a:gd name="T53" fmla="*/ 1771 h 2035"/>
                <a:gd name="T54" fmla="*/ 1932 w 2051"/>
                <a:gd name="T55" fmla="*/ 1697 h 2035"/>
                <a:gd name="T56" fmla="*/ 1977 w 2051"/>
                <a:gd name="T57" fmla="*/ 1616 h 2035"/>
                <a:gd name="T58" fmla="*/ 2021 w 2051"/>
                <a:gd name="T59" fmla="*/ 1498 h 2035"/>
                <a:gd name="T60" fmla="*/ 2051 w 2051"/>
                <a:gd name="T61" fmla="*/ 1303 h 2035"/>
                <a:gd name="T62" fmla="*/ 2037 w 2051"/>
                <a:gd name="T63" fmla="*/ 1089 h 2035"/>
                <a:gd name="T64" fmla="*/ 1988 w 2051"/>
                <a:gd name="T65" fmla="*/ 900 h 2035"/>
                <a:gd name="T66" fmla="*/ 1914 w 2051"/>
                <a:gd name="T67" fmla="*/ 734 h 2035"/>
                <a:gd name="T68" fmla="*/ 1819 w 2051"/>
                <a:gd name="T69" fmla="*/ 578 h 2035"/>
                <a:gd name="T70" fmla="*/ 1704 w 2051"/>
                <a:gd name="T71" fmla="*/ 436 h 2035"/>
                <a:gd name="T72" fmla="*/ 1571 w 2051"/>
                <a:gd name="T73" fmla="*/ 311 h 2035"/>
                <a:gd name="T74" fmla="*/ 1436 w 2051"/>
                <a:gd name="T75" fmla="*/ 210 h 2035"/>
                <a:gd name="T76" fmla="*/ 1313 w 2051"/>
                <a:gd name="T77" fmla="*/ 137 h 2035"/>
                <a:gd name="T78" fmla="*/ 1184 w 2051"/>
                <a:gd name="T79" fmla="*/ 79 h 2035"/>
                <a:gd name="T80" fmla="*/ 1051 w 2051"/>
                <a:gd name="T81" fmla="*/ 36 h 2035"/>
                <a:gd name="T82" fmla="*/ 916 w 2051"/>
                <a:gd name="T83" fmla="*/ 9 h 2035"/>
                <a:gd name="T84" fmla="*/ 780 w 2051"/>
                <a:gd name="T85" fmla="*/ 0 h 2035"/>
                <a:gd name="T86" fmla="*/ 614 w 2051"/>
                <a:gd name="T87" fmla="*/ 15 h 2035"/>
                <a:gd name="T88" fmla="*/ 463 w 2051"/>
                <a:gd name="T89" fmla="*/ 58 h 2035"/>
                <a:gd name="T90" fmla="*/ 332 w 2051"/>
                <a:gd name="T91" fmla="*/ 125 h 2035"/>
                <a:gd name="T92" fmla="*/ 218 w 2051"/>
                <a:gd name="T93" fmla="*/ 217 h 2035"/>
                <a:gd name="T94" fmla="*/ 127 w 2051"/>
                <a:gd name="T95" fmla="*/ 328 h 20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51"/>
                <a:gd name="T145" fmla="*/ 0 h 2035"/>
                <a:gd name="T146" fmla="*/ 2051 w 2051"/>
                <a:gd name="T147" fmla="*/ 2035 h 20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51" h="2035">
                  <a:moveTo>
                    <a:pt x="102" y="368"/>
                  </a:moveTo>
                  <a:lnTo>
                    <a:pt x="68" y="436"/>
                  </a:lnTo>
                  <a:lnTo>
                    <a:pt x="39" y="510"/>
                  </a:lnTo>
                  <a:lnTo>
                    <a:pt x="18" y="587"/>
                  </a:lnTo>
                  <a:lnTo>
                    <a:pt x="5" y="667"/>
                  </a:lnTo>
                  <a:lnTo>
                    <a:pt x="0" y="752"/>
                  </a:lnTo>
                  <a:lnTo>
                    <a:pt x="2" y="839"/>
                  </a:lnTo>
                  <a:lnTo>
                    <a:pt x="12" y="928"/>
                  </a:lnTo>
                  <a:lnTo>
                    <a:pt x="29" y="1019"/>
                  </a:lnTo>
                  <a:lnTo>
                    <a:pt x="44" y="1072"/>
                  </a:lnTo>
                  <a:lnTo>
                    <a:pt x="60" y="1122"/>
                  </a:lnTo>
                  <a:lnTo>
                    <a:pt x="79" y="1174"/>
                  </a:lnTo>
                  <a:lnTo>
                    <a:pt x="100" y="1224"/>
                  </a:lnTo>
                  <a:lnTo>
                    <a:pt x="123" y="1273"/>
                  </a:lnTo>
                  <a:lnTo>
                    <a:pt x="147" y="1321"/>
                  </a:lnTo>
                  <a:lnTo>
                    <a:pt x="174" y="1369"/>
                  </a:lnTo>
                  <a:lnTo>
                    <a:pt x="203" y="1414"/>
                  </a:lnTo>
                  <a:lnTo>
                    <a:pt x="234" y="1459"/>
                  </a:lnTo>
                  <a:lnTo>
                    <a:pt x="267" y="1503"/>
                  </a:lnTo>
                  <a:lnTo>
                    <a:pt x="301" y="1546"/>
                  </a:lnTo>
                  <a:lnTo>
                    <a:pt x="337" y="1586"/>
                  </a:lnTo>
                  <a:lnTo>
                    <a:pt x="374" y="1627"/>
                  </a:lnTo>
                  <a:lnTo>
                    <a:pt x="413" y="1664"/>
                  </a:lnTo>
                  <a:lnTo>
                    <a:pt x="454" y="1702"/>
                  </a:lnTo>
                  <a:lnTo>
                    <a:pt x="495" y="1737"/>
                  </a:lnTo>
                  <a:lnTo>
                    <a:pt x="516" y="1755"/>
                  </a:lnTo>
                  <a:lnTo>
                    <a:pt x="538" y="1771"/>
                  </a:lnTo>
                  <a:lnTo>
                    <a:pt x="560" y="1788"/>
                  </a:lnTo>
                  <a:lnTo>
                    <a:pt x="582" y="1803"/>
                  </a:lnTo>
                  <a:lnTo>
                    <a:pt x="604" y="1818"/>
                  </a:lnTo>
                  <a:lnTo>
                    <a:pt x="627" y="1833"/>
                  </a:lnTo>
                  <a:lnTo>
                    <a:pt x="650" y="1848"/>
                  </a:lnTo>
                  <a:lnTo>
                    <a:pt x="673" y="1861"/>
                  </a:lnTo>
                  <a:lnTo>
                    <a:pt x="696" y="1875"/>
                  </a:lnTo>
                  <a:lnTo>
                    <a:pt x="719" y="1888"/>
                  </a:lnTo>
                  <a:lnTo>
                    <a:pt x="744" y="1901"/>
                  </a:lnTo>
                  <a:lnTo>
                    <a:pt x="768" y="1913"/>
                  </a:lnTo>
                  <a:lnTo>
                    <a:pt x="792" y="1924"/>
                  </a:lnTo>
                  <a:lnTo>
                    <a:pt x="816" y="1935"/>
                  </a:lnTo>
                  <a:lnTo>
                    <a:pt x="840" y="1946"/>
                  </a:lnTo>
                  <a:lnTo>
                    <a:pt x="865" y="1956"/>
                  </a:lnTo>
                  <a:lnTo>
                    <a:pt x="890" y="1965"/>
                  </a:lnTo>
                  <a:lnTo>
                    <a:pt x="914" y="1973"/>
                  </a:lnTo>
                  <a:lnTo>
                    <a:pt x="939" y="1982"/>
                  </a:lnTo>
                  <a:lnTo>
                    <a:pt x="965" y="1990"/>
                  </a:lnTo>
                  <a:lnTo>
                    <a:pt x="990" y="1996"/>
                  </a:lnTo>
                  <a:lnTo>
                    <a:pt x="1015" y="2003"/>
                  </a:lnTo>
                  <a:lnTo>
                    <a:pt x="1040" y="2010"/>
                  </a:lnTo>
                  <a:lnTo>
                    <a:pt x="1066" y="2015"/>
                  </a:lnTo>
                  <a:lnTo>
                    <a:pt x="1092" y="2020"/>
                  </a:lnTo>
                  <a:lnTo>
                    <a:pt x="1117" y="2024"/>
                  </a:lnTo>
                  <a:lnTo>
                    <a:pt x="1144" y="2027"/>
                  </a:lnTo>
                  <a:lnTo>
                    <a:pt x="1169" y="2031"/>
                  </a:lnTo>
                  <a:lnTo>
                    <a:pt x="1194" y="2033"/>
                  </a:lnTo>
                  <a:lnTo>
                    <a:pt x="1221" y="2034"/>
                  </a:lnTo>
                  <a:lnTo>
                    <a:pt x="1246" y="2035"/>
                  </a:lnTo>
                  <a:lnTo>
                    <a:pt x="1272" y="2035"/>
                  </a:lnTo>
                  <a:lnTo>
                    <a:pt x="1302" y="2035"/>
                  </a:lnTo>
                  <a:lnTo>
                    <a:pt x="1332" y="2033"/>
                  </a:lnTo>
                  <a:lnTo>
                    <a:pt x="1360" y="2031"/>
                  </a:lnTo>
                  <a:lnTo>
                    <a:pt x="1388" y="2028"/>
                  </a:lnTo>
                  <a:lnTo>
                    <a:pt x="1416" y="2024"/>
                  </a:lnTo>
                  <a:lnTo>
                    <a:pt x="1444" y="2020"/>
                  </a:lnTo>
                  <a:lnTo>
                    <a:pt x="1470" y="2014"/>
                  </a:lnTo>
                  <a:lnTo>
                    <a:pt x="1496" y="2007"/>
                  </a:lnTo>
                  <a:lnTo>
                    <a:pt x="1523" y="2000"/>
                  </a:lnTo>
                  <a:lnTo>
                    <a:pt x="1548" y="1992"/>
                  </a:lnTo>
                  <a:lnTo>
                    <a:pt x="1572" y="1983"/>
                  </a:lnTo>
                  <a:lnTo>
                    <a:pt x="1596" y="1974"/>
                  </a:lnTo>
                  <a:lnTo>
                    <a:pt x="1621" y="1965"/>
                  </a:lnTo>
                  <a:lnTo>
                    <a:pt x="1644" y="1954"/>
                  </a:lnTo>
                  <a:lnTo>
                    <a:pt x="1667" y="1941"/>
                  </a:lnTo>
                  <a:lnTo>
                    <a:pt x="1689" y="1929"/>
                  </a:lnTo>
                  <a:lnTo>
                    <a:pt x="1715" y="1913"/>
                  </a:lnTo>
                  <a:lnTo>
                    <a:pt x="1741" y="1895"/>
                  </a:lnTo>
                  <a:lnTo>
                    <a:pt x="1767" y="1878"/>
                  </a:lnTo>
                  <a:lnTo>
                    <a:pt x="1790" y="1858"/>
                  </a:lnTo>
                  <a:lnTo>
                    <a:pt x="1813" y="1838"/>
                  </a:lnTo>
                  <a:lnTo>
                    <a:pt x="1836" y="1816"/>
                  </a:lnTo>
                  <a:lnTo>
                    <a:pt x="1857" y="1794"/>
                  </a:lnTo>
                  <a:lnTo>
                    <a:pt x="1877" y="1771"/>
                  </a:lnTo>
                  <a:lnTo>
                    <a:pt x="1896" y="1748"/>
                  </a:lnTo>
                  <a:lnTo>
                    <a:pt x="1914" y="1723"/>
                  </a:lnTo>
                  <a:lnTo>
                    <a:pt x="1932" y="1697"/>
                  </a:lnTo>
                  <a:lnTo>
                    <a:pt x="1947" y="1671"/>
                  </a:lnTo>
                  <a:lnTo>
                    <a:pt x="1962" y="1645"/>
                  </a:lnTo>
                  <a:lnTo>
                    <a:pt x="1977" y="1616"/>
                  </a:lnTo>
                  <a:lnTo>
                    <a:pt x="1989" y="1589"/>
                  </a:lnTo>
                  <a:lnTo>
                    <a:pt x="2001" y="1559"/>
                  </a:lnTo>
                  <a:lnTo>
                    <a:pt x="2021" y="1498"/>
                  </a:lnTo>
                  <a:lnTo>
                    <a:pt x="2036" y="1436"/>
                  </a:lnTo>
                  <a:lnTo>
                    <a:pt x="2046" y="1371"/>
                  </a:lnTo>
                  <a:lnTo>
                    <a:pt x="2051" y="1303"/>
                  </a:lnTo>
                  <a:lnTo>
                    <a:pt x="2051" y="1233"/>
                  </a:lnTo>
                  <a:lnTo>
                    <a:pt x="2047" y="1162"/>
                  </a:lnTo>
                  <a:lnTo>
                    <a:pt x="2037" y="1089"/>
                  </a:lnTo>
                  <a:lnTo>
                    <a:pt x="2022" y="1016"/>
                  </a:lnTo>
                  <a:lnTo>
                    <a:pt x="2006" y="958"/>
                  </a:lnTo>
                  <a:lnTo>
                    <a:pt x="1988" y="900"/>
                  </a:lnTo>
                  <a:lnTo>
                    <a:pt x="1966" y="843"/>
                  </a:lnTo>
                  <a:lnTo>
                    <a:pt x="1941" y="788"/>
                  </a:lnTo>
                  <a:lnTo>
                    <a:pt x="1914" y="734"/>
                  </a:lnTo>
                  <a:lnTo>
                    <a:pt x="1885" y="680"/>
                  </a:lnTo>
                  <a:lnTo>
                    <a:pt x="1854" y="629"/>
                  </a:lnTo>
                  <a:lnTo>
                    <a:pt x="1819" y="578"/>
                  </a:lnTo>
                  <a:lnTo>
                    <a:pt x="1783" y="530"/>
                  </a:lnTo>
                  <a:lnTo>
                    <a:pt x="1745" y="483"/>
                  </a:lnTo>
                  <a:lnTo>
                    <a:pt x="1704" y="436"/>
                  </a:lnTo>
                  <a:lnTo>
                    <a:pt x="1661" y="392"/>
                  </a:lnTo>
                  <a:lnTo>
                    <a:pt x="1617" y="351"/>
                  </a:lnTo>
                  <a:lnTo>
                    <a:pt x="1571" y="311"/>
                  </a:lnTo>
                  <a:lnTo>
                    <a:pt x="1524" y="273"/>
                  </a:lnTo>
                  <a:lnTo>
                    <a:pt x="1475" y="236"/>
                  </a:lnTo>
                  <a:lnTo>
                    <a:pt x="1436" y="210"/>
                  </a:lnTo>
                  <a:lnTo>
                    <a:pt x="1395" y="184"/>
                  </a:lnTo>
                  <a:lnTo>
                    <a:pt x="1355" y="159"/>
                  </a:lnTo>
                  <a:lnTo>
                    <a:pt x="1313" y="137"/>
                  </a:lnTo>
                  <a:lnTo>
                    <a:pt x="1270" y="117"/>
                  </a:lnTo>
                  <a:lnTo>
                    <a:pt x="1227" y="97"/>
                  </a:lnTo>
                  <a:lnTo>
                    <a:pt x="1184" y="79"/>
                  </a:lnTo>
                  <a:lnTo>
                    <a:pt x="1140" y="63"/>
                  </a:lnTo>
                  <a:lnTo>
                    <a:pt x="1095" y="48"/>
                  </a:lnTo>
                  <a:lnTo>
                    <a:pt x="1051" y="36"/>
                  </a:lnTo>
                  <a:lnTo>
                    <a:pt x="1006" y="25"/>
                  </a:lnTo>
                  <a:lnTo>
                    <a:pt x="961" y="16"/>
                  </a:lnTo>
                  <a:lnTo>
                    <a:pt x="916" y="9"/>
                  </a:lnTo>
                  <a:lnTo>
                    <a:pt x="871" y="4"/>
                  </a:lnTo>
                  <a:lnTo>
                    <a:pt x="825" y="1"/>
                  </a:lnTo>
                  <a:lnTo>
                    <a:pt x="780" y="0"/>
                  </a:lnTo>
                  <a:lnTo>
                    <a:pt x="723" y="2"/>
                  </a:lnTo>
                  <a:lnTo>
                    <a:pt x="668" y="7"/>
                  </a:lnTo>
                  <a:lnTo>
                    <a:pt x="614" y="15"/>
                  </a:lnTo>
                  <a:lnTo>
                    <a:pt x="562" y="26"/>
                  </a:lnTo>
                  <a:lnTo>
                    <a:pt x="512" y="41"/>
                  </a:lnTo>
                  <a:lnTo>
                    <a:pt x="463" y="58"/>
                  </a:lnTo>
                  <a:lnTo>
                    <a:pt x="417" y="78"/>
                  </a:lnTo>
                  <a:lnTo>
                    <a:pt x="373" y="100"/>
                  </a:lnTo>
                  <a:lnTo>
                    <a:pt x="332" y="125"/>
                  </a:lnTo>
                  <a:lnTo>
                    <a:pt x="292" y="154"/>
                  </a:lnTo>
                  <a:lnTo>
                    <a:pt x="254" y="184"/>
                  </a:lnTo>
                  <a:lnTo>
                    <a:pt x="218" y="217"/>
                  </a:lnTo>
                  <a:lnTo>
                    <a:pt x="185" y="251"/>
                  </a:lnTo>
                  <a:lnTo>
                    <a:pt x="156" y="288"/>
                  </a:lnTo>
                  <a:lnTo>
                    <a:pt x="127" y="328"/>
                  </a:lnTo>
                  <a:lnTo>
                    <a:pt x="102" y="368"/>
                  </a:lnTo>
                  <a:close/>
                </a:path>
              </a:pathLst>
            </a:custGeom>
            <a:solidFill>
              <a:srgbClr val="000000"/>
            </a:solidFill>
            <a:ln w="9525">
              <a:noFill/>
              <a:round/>
              <a:headEnd/>
              <a:tailEnd/>
            </a:ln>
          </p:spPr>
          <p:txBody>
            <a:bodyPr/>
            <a:lstStyle/>
            <a:p>
              <a:endParaRPr lang="ru-RU"/>
            </a:p>
          </p:txBody>
        </p:sp>
        <p:sp>
          <p:nvSpPr>
            <p:cNvPr id="44050" name="Freeform 8"/>
            <p:cNvSpPr>
              <a:spLocks/>
            </p:cNvSpPr>
            <p:nvPr/>
          </p:nvSpPr>
          <p:spPr bwMode="auto">
            <a:xfrm>
              <a:off x="354" y="1238"/>
              <a:ext cx="576" cy="916"/>
            </a:xfrm>
            <a:custGeom>
              <a:avLst/>
              <a:gdLst>
                <a:gd name="T0" fmla="*/ 265 w 1152"/>
                <a:gd name="T1" fmla="*/ 1323 h 1832"/>
                <a:gd name="T2" fmla="*/ 250 w 1152"/>
                <a:gd name="T3" fmla="*/ 1301 h 1832"/>
                <a:gd name="T4" fmla="*/ 227 w 1152"/>
                <a:gd name="T5" fmla="*/ 1245 h 1832"/>
                <a:gd name="T6" fmla="*/ 223 w 1152"/>
                <a:gd name="T7" fmla="*/ 1168 h 1832"/>
                <a:gd name="T8" fmla="*/ 263 w 1152"/>
                <a:gd name="T9" fmla="*/ 1082 h 1832"/>
                <a:gd name="T10" fmla="*/ 308 w 1152"/>
                <a:gd name="T11" fmla="*/ 1060 h 1832"/>
                <a:gd name="T12" fmla="*/ 308 w 1152"/>
                <a:gd name="T13" fmla="*/ 1018 h 1832"/>
                <a:gd name="T14" fmla="*/ 317 w 1152"/>
                <a:gd name="T15" fmla="*/ 972 h 1832"/>
                <a:gd name="T16" fmla="*/ 341 w 1152"/>
                <a:gd name="T17" fmla="*/ 924 h 1832"/>
                <a:gd name="T18" fmla="*/ 677 w 1152"/>
                <a:gd name="T19" fmla="*/ 858 h 1832"/>
                <a:gd name="T20" fmla="*/ 642 w 1152"/>
                <a:gd name="T21" fmla="*/ 809 h 1832"/>
                <a:gd name="T22" fmla="*/ 605 w 1152"/>
                <a:gd name="T23" fmla="*/ 748 h 1832"/>
                <a:gd name="T24" fmla="*/ 573 w 1152"/>
                <a:gd name="T25" fmla="*/ 675 h 1832"/>
                <a:gd name="T26" fmla="*/ 548 w 1152"/>
                <a:gd name="T27" fmla="*/ 591 h 1832"/>
                <a:gd name="T28" fmla="*/ 542 w 1152"/>
                <a:gd name="T29" fmla="*/ 516 h 1832"/>
                <a:gd name="T30" fmla="*/ 556 w 1152"/>
                <a:gd name="T31" fmla="*/ 448 h 1832"/>
                <a:gd name="T32" fmla="*/ 588 w 1152"/>
                <a:gd name="T33" fmla="*/ 393 h 1832"/>
                <a:gd name="T34" fmla="*/ 637 w 1152"/>
                <a:gd name="T35" fmla="*/ 356 h 1832"/>
                <a:gd name="T36" fmla="*/ 672 w 1152"/>
                <a:gd name="T37" fmla="*/ 345 h 1832"/>
                <a:gd name="T38" fmla="*/ 711 w 1152"/>
                <a:gd name="T39" fmla="*/ 340 h 1832"/>
                <a:gd name="T40" fmla="*/ 750 w 1152"/>
                <a:gd name="T41" fmla="*/ 341 h 1832"/>
                <a:gd name="T42" fmla="*/ 787 w 1152"/>
                <a:gd name="T43" fmla="*/ 352 h 1832"/>
                <a:gd name="T44" fmla="*/ 776 w 1152"/>
                <a:gd name="T45" fmla="*/ 316 h 1832"/>
                <a:gd name="T46" fmla="*/ 766 w 1152"/>
                <a:gd name="T47" fmla="*/ 311 h 1832"/>
                <a:gd name="T48" fmla="*/ 753 w 1152"/>
                <a:gd name="T49" fmla="*/ 303 h 1832"/>
                <a:gd name="T50" fmla="*/ 748 w 1152"/>
                <a:gd name="T51" fmla="*/ 294 h 1832"/>
                <a:gd name="T52" fmla="*/ 754 w 1152"/>
                <a:gd name="T53" fmla="*/ 288 h 1832"/>
                <a:gd name="T54" fmla="*/ 764 w 1152"/>
                <a:gd name="T55" fmla="*/ 283 h 1832"/>
                <a:gd name="T56" fmla="*/ 700 w 1152"/>
                <a:gd name="T57" fmla="*/ 0 h 1832"/>
                <a:gd name="T58" fmla="*/ 588 w 1152"/>
                <a:gd name="T59" fmla="*/ 8 h 1832"/>
                <a:gd name="T60" fmla="*/ 483 w 1152"/>
                <a:gd name="T61" fmla="*/ 30 h 1832"/>
                <a:gd name="T62" fmla="*/ 388 w 1152"/>
                <a:gd name="T63" fmla="*/ 65 h 1832"/>
                <a:gd name="T64" fmla="*/ 301 w 1152"/>
                <a:gd name="T65" fmla="*/ 112 h 1832"/>
                <a:gd name="T66" fmla="*/ 223 w 1152"/>
                <a:gd name="T67" fmla="*/ 171 h 1832"/>
                <a:gd name="T68" fmla="*/ 156 w 1152"/>
                <a:gd name="T69" fmla="*/ 240 h 1832"/>
                <a:gd name="T70" fmla="*/ 100 w 1152"/>
                <a:gd name="T71" fmla="*/ 318 h 1832"/>
                <a:gd name="T72" fmla="*/ 56 w 1152"/>
                <a:gd name="T73" fmla="*/ 406 h 1832"/>
                <a:gd name="T74" fmla="*/ 20 w 1152"/>
                <a:gd name="T75" fmla="*/ 521 h 1832"/>
                <a:gd name="T76" fmla="*/ 2 w 1152"/>
                <a:gd name="T77" fmla="*/ 646 h 1832"/>
                <a:gd name="T78" fmla="*/ 4 w 1152"/>
                <a:gd name="T79" fmla="*/ 777 h 1832"/>
                <a:gd name="T80" fmla="*/ 27 w 1152"/>
                <a:gd name="T81" fmla="*/ 917 h 1832"/>
                <a:gd name="T82" fmla="*/ 55 w 1152"/>
                <a:gd name="T83" fmla="*/ 1011 h 1832"/>
                <a:gd name="T84" fmla="*/ 90 w 1152"/>
                <a:gd name="T85" fmla="*/ 1102 h 1832"/>
                <a:gd name="T86" fmla="*/ 134 w 1152"/>
                <a:gd name="T87" fmla="*/ 1190 h 1832"/>
                <a:gd name="T88" fmla="*/ 184 w 1152"/>
                <a:gd name="T89" fmla="*/ 1273 h 1832"/>
                <a:gd name="T90" fmla="*/ 242 w 1152"/>
                <a:gd name="T91" fmla="*/ 1354 h 1832"/>
                <a:gd name="T92" fmla="*/ 305 w 1152"/>
                <a:gd name="T93" fmla="*/ 1429 h 1832"/>
                <a:gd name="T94" fmla="*/ 373 w 1152"/>
                <a:gd name="T95" fmla="*/ 1500 h 1832"/>
                <a:gd name="T96" fmla="*/ 447 w 1152"/>
                <a:gd name="T97" fmla="*/ 1565 h 1832"/>
                <a:gd name="T98" fmla="*/ 525 w 1152"/>
                <a:gd name="T99" fmla="*/ 1624 h 1832"/>
                <a:gd name="T100" fmla="*/ 606 w 1152"/>
                <a:gd name="T101" fmla="*/ 1676 h 1832"/>
                <a:gd name="T102" fmla="*/ 692 w 1152"/>
                <a:gd name="T103" fmla="*/ 1722 h 1832"/>
                <a:gd name="T104" fmla="*/ 779 w 1152"/>
                <a:gd name="T105" fmla="*/ 1760 h 1832"/>
                <a:gd name="T106" fmla="*/ 869 w 1152"/>
                <a:gd name="T107" fmla="*/ 1791 h 1832"/>
                <a:gd name="T108" fmla="*/ 960 w 1152"/>
                <a:gd name="T109" fmla="*/ 1813 h 1832"/>
                <a:gd name="T110" fmla="*/ 1053 w 1152"/>
                <a:gd name="T111" fmla="*/ 1827 h 1832"/>
                <a:gd name="T112" fmla="*/ 1146 w 1152"/>
                <a:gd name="T113" fmla="*/ 1832 h 1832"/>
                <a:gd name="T114" fmla="*/ 1149 w 1152"/>
                <a:gd name="T115" fmla="*/ 1832 h 1832"/>
                <a:gd name="T116" fmla="*/ 1152 w 1152"/>
                <a:gd name="T117" fmla="*/ 1832 h 1832"/>
                <a:gd name="T118" fmla="*/ 884 w 1152"/>
                <a:gd name="T119" fmla="*/ 1600 h 18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52"/>
                <a:gd name="T181" fmla="*/ 0 h 1832"/>
                <a:gd name="T182" fmla="*/ 1152 w 1152"/>
                <a:gd name="T183" fmla="*/ 1832 h 18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52" h="1832">
                  <a:moveTo>
                    <a:pt x="884" y="1600"/>
                  </a:moveTo>
                  <a:lnTo>
                    <a:pt x="265" y="1323"/>
                  </a:lnTo>
                  <a:lnTo>
                    <a:pt x="260" y="1317"/>
                  </a:lnTo>
                  <a:lnTo>
                    <a:pt x="250" y="1301"/>
                  </a:lnTo>
                  <a:lnTo>
                    <a:pt x="238" y="1277"/>
                  </a:lnTo>
                  <a:lnTo>
                    <a:pt x="227" y="1245"/>
                  </a:lnTo>
                  <a:lnTo>
                    <a:pt x="221" y="1208"/>
                  </a:lnTo>
                  <a:lnTo>
                    <a:pt x="223" y="1168"/>
                  </a:lnTo>
                  <a:lnTo>
                    <a:pt x="235" y="1125"/>
                  </a:lnTo>
                  <a:lnTo>
                    <a:pt x="263" y="1082"/>
                  </a:lnTo>
                  <a:lnTo>
                    <a:pt x="310" y="1080"/>
                  </a:lnTo>
                  <a:lnTo>
                    <a:pt x="308" y="1060"/>
                  </a:lnTo>
                  <a:lnTo>
                    <a:pt x="306" y="1040"/>
                  </a:lnTo>
                  <a:lnTo>
                    <a:pt x="308" y="1018"/>
                  </a:lnTo>
                  <a:lnTo>
                    <a:pt x="311" y="995"/>
                  </a:lnTo>
                  <a:lnTo>
                    <a:pt x="317" y="972"/>
                  </a:lnTo>
                  <a:lnTo>
                    <a:pt x="327" y="948"/>
                  </a:lnTo>
                  <a:lnTo>
                    <a:pt x="341" y="924"/>
                  </a:lnTo>
                  <a:lnTo>
                    <a:pt x="358" y="898"/>
                  </a:lnTo>
                  <a:lnTo>
                    <a:pt x="677" y="858"/>
                  </a:lnTo>
                  <a:lnTo>
                    <a:pt x="659" y="835"/>
                  </a:lnTo>
                  <a:lnTo>
                    <a:pt x="642" y="809"/>
                  </a:lnTo>
                  <a:lnTo>
                    <a:pt x="623" y="780"/>
                  </a:lnTo>
                  <a:lnTo>
                    <a:pt x="605" y="748"/>
                  </a:lnTo>
                  <a:lnTo>
                    <a:pt x="589" y="714"/>
                  </a:lnTo>
                  <a:lnTo>
                    <a:pt x="573" y="675"/>
                  </a:lnTo>
                  <a:lnTo>
                    <a:pt x="559" y="635"/>
                  </a:lnTo>
                  <a:lnTo>
                    <a:pt x="548" y="591"/>
                  </a:lnTo>
                  <a:lnTo>
                    <a:pt x="543" y="553"/>
                  </a:lnTo>
                  <a:lnTo>
                    <a:pt x="542" y="516"/>
                  </a:lnTo>
                  <a:lnTo>
                    <a:pt x="546" y="481"/>
                  </a:lnTo>
                  <a:lnTo>
                    <a:pt x="556" y="448"/>
                  </a:lnTo>
                  <a:lnTo>
                    <a:pt x="569" y="418"/>
                  </a:lnTo>
                  <a:lnTo>
                    <a:pt x="588" y="393"/>
                  </a:lnTo>
                  <a:lnTo>
                    <a:pt x="611" y="372"/>
                  </a:lnTo>
                  <a:lnTo>
                    <a:pt x="637" y="356"/>
                  </a:lnTo>
                  <a:lnTo>
                    <a:pt x="654" y="350"/>
                  </a:lnTo>
                  <a:lnTo>
                    <a:pt x="672" y="345"/>
                  </a:lnTo>
                  <a:lnTo>
                    <a:pt x="691" y="342"/>
                  </a:lnTo>
                  <a:lnTo>
                    <a:pt x="711" y="340"/>
                  </a:lnTo>
                  <a:lnTo>
                    <a:pt x="731" y="340"/>
                  </a:lnTo>
                  <a:lnTo>
                    <a:pt x="750" y="341"/>
                  </a:lnTo>
                  <a:lnTo>
                    <a:pt x="769" y="345"/>
                  </a:lnTo>
                  <a:lnTo>
                    <a:pt x="787" y="352"/>
                  </a:lnTo>
                  <a:lnTo>
                    <a:pt x="779" y="318"/>
                  </a:lnTo>
                  <a:lnTo>
                    <a:pt x="776" y="316"/>
                  </a:lnTo>
                  <a:lnTo>
                    <a:pt x="770" y="314"/>
                  </a:lnTo>
                  <a:lnTo>
                    <a:pt x="766" y="311"/>
                  </a:lnTo>
                  <a:lnTo>
                    <a:pt x="760" y="309"/>
                  </a:lnTo>
                  <a:lnTo>
                    <a:pt x="753" y="303"/>
                  </a:lnTo>
                  <a:lnTo>
                    <a:pt x="749" y="297"/>
                  </a:lnTo>
                  <a:lnTo>
                    <a:pt x="748" y="294"/>
                  </a:lnTo>
                  <a:lnTo>
                    <a:pt x="750" y="290"/>
                  </a:lnTo>
                  <a:lnTo>
                    <a:pt x="754" y="288"/>
                  </a:lnTo>
                  <a:lnTo>
                    <a:pt x="758" y="285"/>
                  </a:lnTo>
                  <a:lnTo>
                    <a:pt x="764" y="283"/>
                  </a:lnTo>
                  <a:lnTo>
                    <a:pt x="770" y="281"/>
                  </a:lnTo>
                  <a:lnTo>
                    <a:pt x="700" y="0"/>
                  </a:lnTo>
                  <a:lnTo>
                    <a:pt x="643" y="2"/>
                  </a:lnTo>
                  <a:lnTo>
                    <a:pt x="588" y="8"/>
                  </a:lnTo>
                  <a:lnTo>
                    <a:pt x="535" y="17"/>
                  </a:lnTo>
                  <a:lnTo>
                    <a:pt x="483" y="30"/>
                  </a:lnTo>
                  <a:lnTo>
                    <a:pt x="434" y="45"/>
                  </a:lnTo>
                  <a:lnTo>
                    <a:pt x="388" y="65"/>
                  </a:lnTo>
                  <a:lnTo>
                    <a:pt x="343" y="87"/>
                  </a:lnTo>
                  <a:lnTo>
                    <a:pt x="301" y="112"/>
                  </a:lnTo>
                  <a:lnTo>
                    <a:pt x="260" y="140"/>
                  </a:lnTo>
                  <a:lnTo>
                    <a:pt x="223" y="171"/>
                  </a:lnTo>
                  <a:lnTo>
                    <a:pt x="189" y="204"/>
                  </a:lnTo>
                  <a:lnTo>
                    <a:pt x="156" y="240"/>
                  </a:lnTo>
                  <a:lnTo>
                    <a:pt x="127" y="278"/>
                  </a:lnTo>
                  <a:lnTo>
                    <a:pt x="100" y="318"/>
                  </a:lnTo>
                  <a:lnTo>
                    <a:pt x="77" y="361"/>
                  </a:lnTo>
                  <a:lnTo>
                    <a:pt x="56" y="406"/>
                  </a:lnTo>
                  <a:lnTo>
                    <a:pt x="35" y="462"/>
                  </a:lnTo>
                  <a:lnTo>
                    <a:pt x="20" y="521"/>
                  </a:lnTo>
                  <a:lnTo>
                    <a:pt x="9" y="582"/>
                  </a:lnTo>
                  <a:lnTo>
                    <a:pt x="2" y="646"/>
                  </a:lnTo>
                  <a:lnTo>
                    <a:pt x="0" y="710"/>
                  </a:lnTo>
                  <a:lnTo>
                    <a:pt x="4" y="777"/>
                  </a:lnTo>
                  <a:lnTo>
                    <a:pt x="13" y="847"/>
                  </a:lnTo>
                  <a:lnTo>
                    <a:pt x="27" y="917"/>
                  </a:lnTo>
                  <a:lnTo>
                    <a:pt x="39" y="964"/>
                  </a:lnTo>
                  <a:lnTo>
                    <a:pt x="55" y="1011"/>
                  </a:lnTo>
                  <a:lnTo>
                    <a:pt x="71" y="1057"/>
                  </a:lnTo>
                  <a:lnTo>
                    <a:pt x="90" y="1102"/>
                  </a:lnTo>
                  <a:lnTo>
                    <a:pt x="111" y="1146"/>
                  </a:lnTo>
                  <a:lnTo>
                    <a:pt x="134" y="1190"/>
                  </a:lnTo>
                  <a:lnTo>
                    <a:pt x="158" y="1232"/>
                  </a:lnTo>
                  <a:lnTo>
                    <a:pt x="184" y="1273"/>
                  </a:lnTo>
                  <a:lnTo>
                    <a:pt x="212" y="1314"/>
                  </a:lnTo>
                  <a:lnTo>
                    <a:pt x="242" y="1354"/>
                  </a:lnTo>
                  <a:lnTo>
                    <a:pt x="272" y="1392"/>
                  </a:lnTo>
                  <a:lnTo>
                    <a:pt x="305" y="1429"/>
                  </a:lnTo>
                  <a:lnTo>
                    <a:pt x="338" y="1465"/>
                  </a:lnTo>
                  <a:lnTo>
                    <a:pt x="373" y="1500"/>
                  </a:lnTo>
                  <a:lnTo>
                    <a:pt x="410" y="1533"/>
                  </a:lnTo>
                  <a:lnTo>
                    <a:pt x="447" y="1565"/>
                  </a:lnTo>
                  <a:lnTo>
                    <a:pt x="486" y="1594"/>
                  </a:lnTo>
                  <a:lnTo>
                    <a:pt x="525" y="1624"/>
                  </a:lnTo>
                  <a:lnTo>
                    <a:pt x="566" y="1650"/>
                  </a:lnTo>
                  <a:lnTo>
                    <a:pt x="606" y="1676"/>
                  </a:lnTo>
                  <a:lnTo>
                    <a:pt x="649" y="1700"/>
                  </a:lnTo>
                  <a:lnTo>
                    <a:pt x="692" y="1722"/>
                  </a:lnTo>
                  <a:lnTo>
                    <a:pt x="735" y="1742"/>
                  </a:lnTo>
                  <a:lnTo>
                    <a:pt x="779" y="1760"/>
                  </a:lnTo>
                  <a:lnTo>
                    <a:pt x="824" y="1777"/>
                  </a:lnTo>
                  <a:lnTo>
                    <a:pt x="869" y="1791"/>
                  </a:lnTo>
                  <a:lnTo>
                    <a:pt x="914" y="1803"/>
                  </a:lnTo>
                  <a:lnTo>
                    <a:pt x="960" y="1813"/>
                  </a:lnTo>
                  <a:lnTo>
                    <a:pt x="1006" y="1821"/>
                  </a:lnTo>
                  <a:lnTo>
                    <a:pt x="1053" y="1827"/>
                  </a:lnTo>
                  <a:lnTo>
                    <a:pt x="1100" y="1831"/>
                  </a:lnTo>
                  <a:lnTo>
                    <a:pt x="1146" y="1832"/>
                  </a:lnTo>
                  <a:lnTo>
                    <a:pt x="1147" y="1832"/>
                  </a:lnTo>
                  <a:lnTo>
                    <a:pt x="1149" y="1832"/>
                  </a:lnTo>
                  <a:lnTo>
                    <a:pt x="1150" y="1832"/>
                  </a:lnTo>
                  <a:lnTo>
                    <a:pt x="1152" y="1832"/>
                  </a:lnTo>
                  <a:lnTo>
                    <a:pt x="1088" y="1570"/>
                  </a:lnTo>
                  <a:lnTo>
                    <a:pt x="884" y="1600"/>
                  </a:lnTo>
                  <a:close/>
                </a:path>
              </a:pathLst>
            </a:custGeom>
            <a:solidFill>
              <a:srgbClr val="FF3F3F"/>
            </a:solidFill>
            <a:ln w="9525">
              <a:noFill/>
              <a:round/>
              <a:headEnd/>
              <a:tailEnd/>
            </a:ln>
          </p:spPr>
          <p:txBody>
            <a:bodyPr/>
            <a:lstStyle/>
            <a:p>
              <a:endParaRPr lang="ru-RU"/>
            </a:p>
          </p:txBody>
        </p:sp>
        <p:sp>
          <p:nvSpPr>
            <p:cNvPr id="44051" name="Freeform 9"/>
            <p:cNvSpPr>
              <a:spLocks/>
            </p:cNvSpPr>
            <p:nvPr/>
          </p:nvSpPr>
          <p:spPr bwMode="auto">
            <a:xfrm>
              <a:off x="864" y="1833"/>
              <a:ext cx="313" cy="190"/>
            </a:xfrm>
            <a:custGeom>
              <a:avLst/>
              <a:gdLst>
                <a:gd name="T0" fmla="*/ 548 w 625"/>
                <a:gd name="T1" fmla="*/ 23 h 380"/>
                <a:gd name="T2" fmla="*/ 558 w 625"/>
                <a:gd name="T3" fmla="*/ 28 h 380"/>
                <a:gd name="T4" fmla="*/ 568 w 625"/>
                <a:gd name="T5" fmla="*/ 37 h 380"/>
                <a:gd name="T6" fmla="*/ 570 w 625"/>
                <a:gd name="T7" fmla="*/ 51 h 380"/>
                <a:gd name="T8" fmla="*/ 558 w 625"/>
                <a:gd name="T9" fmla="*/ 69 h 380"/>
                <a:gd name="T10" fmla="*/ 535 w 625"/>
                <a:gd name="T11" fmla="*/ 69 h 380"/>
                <a:gd name="T12" fmla="*/ 489 w 625"/>
                <a:gd name="T13" fmla="*/ 71 h 380"/>
                <a:gd name="T14" fmla="*/ 423 w 625"/>
                <a:gd name="T15" fmla="*/ 74 h 380"/>
                <a:gd name="T16" fmla="*/ 344 w 625"/>
                <a:gd name="T17" fmla="*/ 80 h 380"/>
                <a:gd name="T18" fmla="*/ 256 w 625"/>
                <a:gd name="T19" fmla="*/ 88 h 380"/>
                <a:gd name="T20" fmla="*/ 166 w 625"/>
                <a:gd name="T21" fmla="*/ 94 h 380"/>
                <a:gd name="T22" fmla="*/ 79 w 625"/>
                <a:gd name="T23" fmla="*/ 102 h 380"/>
                <a:gd name="T24" fmla="*/ 0 w 625"/>
                <a:gd name="T25" fmla="*/ 109 h 380"/>
                <a:gd name="T26" fmla="*/ 39 w 625"/>
                <a:gd name="T27" fmla="*/ 142 h 380"/>
                <a:gd name="T28" fmla="*/ 109 w 625"/>
                <a:gd name="T29" fmla="*/ 135 h 380"/>
                <a:gd name="T30" fmla="*/ 182 w 625"/>
                <a:gd name="T31" fmla="*/ 127 h 380"/>
                <a:gd name="T32" fmla="*/ 257 w 625"/>
                <a:gd name="T33" fmla="*/ 121 h 380"/>
                <a:gd name="T34" fmla="*/ 331 w 625"/>
                <a:gd name="T35" fmla="*/ 114 h 380"/>
                <a:gd name="T36" fmla="*/ 399 w 625"/>
                <a:gd name="T37" fmla="*/ 107 h 380"/>
                <a:gd name="T38" fmla="*/ 458 w 625"/>
                <a:gd name="T39" fmla="*/ 103 h 380"/>
                <a:gd name="T40" fmla="*/ 505 w 625"/>
                <a:gd name="T41" fmla="*/ 100 h 380"/>
                <a:gd name="T42" fmla="*/ 536 w 625"/>
                <a:gd name="T43" fmla="*/ 99 h 380"/>
                <a:gd name="T44" fmla="*/ 551 w 625"/>
                <a:gd name="T45" fmla="*/ 98 h 380"/>
                <a:gd name="T46" fmla="*/ 547 w 625"/>
                <a:gd name="T47" fmla="*/ 118 h 380"/>
                <a:gd name="T48" fmla="*/ 547 w 625"/>
                <a:gd name="T49" fmla="*/ 158 h 380"/>
                <a:gd name="T50" fmla="*/ 548 w 625"/>
                <a:gd name="T51" fmla="*/ 212 h 380"/>
                <a:gd name="T52" fmla="*/ 49 w 625"/>
                <a:gd name="T53" fmla="*/ 313 h 380"/>
                <a:gd name="T54" fmla="*/ 536 w 625"/>
                <a:gd name="T55" fmla="*/ 247 h 380"/>
                <a:gd name="T56" fmla="*/ 559 w 625"/>
                <a:gd name="T57" fmla="*/ 248 h 380"/>
                <a:gd name="T58" fmla="*/ 568 w 625"/>
                <a:gd name="T59" fmla="*/ 256 h 380"/>
                <a:gd name="T60" fmla="*/ 561 w 625"/>
                <a:gd name="T61" fmla="*/ 264 h 380"/>
                <a:gd name="T62" fmla="*/ 55 w 625"/>
                <a:gd name="T63" fmla="*/ 335 h 380"/>
                <a:gd name="T64" fmla="*/ 587 w 625"/>
                <a:gd name="T65" fmla="*/ 303 h 380"/>
                <a:gd name="T66" fmla="*/ 617 w 625"/>
                <a:gd name="T67" fmla="*/ 273 h 380"/>
                <a:gd name="T68" fmla="*/ 618 w 625"/>
                <a:gd name="T69" fmla="*/ 246 h 380"/>
                <a:gd name="T70" fmla="*/ 605 w 625"/>
                <a:gd name="T71" fmla="*/ 225 h 380"/>
                <a:gd name="T72" fmla="*/ 596 w 625"/>
                <a:gd name="T73" fmla="*/ 217 h 380"/>
                <a:gd name="T74" fmla="*/ 614 w 625"/>
                <a:gd name="T75" fmla="*/ 81 h 380"/>
                <a:gd name="T76" fmla="*/ 625 w 625"/>
                <a:gd name="T77" fmla="*/ 48 h 380"/>
                <a:gd name="T78" fmla="*/ 610 w 625"/>
                <a:gd name="T79" fmla="*/ 21 h 380"/>
                <a:gd name="T80" fmla="*/ 590 w 625"/>
                <a:gd name="T81" fmla="*/ 4 h 380"/>
                <a:gd name="T82" fmla="*/ 577 w 625"/>
                <a:gd name="T83" fmla="*/ 0 h 380"/>
                <a:gd name="T84" fmla="*/ 571 w 625"/>
                <a:gd name="T85" fmla="*/ 12 h 380"/>
                <a:gd name="T86" fmla="*/ 555 w 625"/>
                <a:gd name="T87" fmla="*/ 22 h 3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5"/>
                <a:gd name="T133" fmla="*/ 0 h 380"/>
                <a:gd name="T134" fmla="*/ 625 w 625"/>
                <a:gd name="T135" fmla="*/ 380 h 3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5" h="380">
                  <a:moveTo>
                    <a:pt x="555" y="22"/>
                  </a:moveTo>
                  <a:lnTo>
                    <a:pt x="548" y="23"/>
                  </a:lnTo>
                  <a:lnTo>
                    <a:pt x="552" y="25"/>
                  </a:lnTo>
                  <a:lnTo>
                    <a:pt x="558" y="28"/>
                  </a:lnTo>
                  <a:lnTo>
                    <a:pt x="563" y="33"/>
                  </a:lnTo>
                  <a:lnTo>
                    <a:pt x="568" y="37"/>
                  </a:lnTo>
                  <a:lnTo>
                    <a:pt x="570" y="44"/>
                  </a:lnTo>
                  <a:lnTo>
                    <a:pt x="570" y="51"/>
                  </a:lnTo>
                  <a:lnTo>
                    <a:pt x="567" y="59"/>
                  </a:lnTo>
                  <a:lnTo>
                    <a:pt x="558" y="69"/>
                  </a:lnTo>
                  <a:lnTo>
                    <a:pt x="550" y="69"/>
                  </a:lnTo>
                  <a:lnTo>
                    <a:pt x="535" y="69"/>
                  </a:lnTo>
                  <a:lnTo>
                    <a:pt x="514" y="69"/>
                  </a:lnTo>
                  <a:lnTo>
                    <a:pt x="489" y="71"/>
                  </a:lnTo>
                  <a:lnTo>
                    <a:pt x="458" y="72"/>
                  </a:lnTo>
                  <a:lnTo>
                    <a:pt x="423" y="74"/>
                  </a:lnTo>
                  <a:lnTo>
                    <a:pt x="384" y="78"/>
                  </a:lnTo>
                  <a:lnTo>
                    <a:pt x="344" y="80"/>
                  </a:lnTo>
                  <a:lnTo>
                    <a:pt x="300" y="83"/>
                  </a:lnTo>
                  <a:lnTo>
                    <a:pt x="256" y="88"/>
                  </a:lnTo>
                  <a:lnTo>
                    <a:pt x="211" y="91"/>
                  </a:lnTo>
                  <a:lnTo>
                    <a:pt x="166" y="94"/>
                  </a:lnTo>
                  <a:lnTo>
                    <a:pt x="122" y="98"/>
                  </a:lnTo>
                  <a:lnTo>
                    <a:pt x="79" y="102"/>
                  </a:lnTo>
                  <a:lnTo>
                    <a:pt x="38" y="105"/>
                  </a:lnTo>
                  <a:lnTo>
                    <a:pt x="0" y="109"/>
                  </a:lnTo>
                  <a:lnTo>
                    <a:pt x="9" y="145"/>
                  </a:lnTo>
                  <a:lnTo>
                    <a:pt x="39" y="142"/>
                  </a:lnTo>
                  <a:lnTo>
                    <a:pt x="73" y="138"/>
                  </a:lnTo>
                  <a:lnTo>
                    <a:pt x="109" y="135"/>
                  </a:lnTo>
                  <a:lnTo>
                    <a:pt x="145" y="132"/>
                  </a:lnTo>
                  <a:lnTo>
                    <a:pt x="182" y="127"/>
                  </a:lnTo>
                  <a:lnTo>
                    <a:pt x="220" y="124"/>
                  </a:lnTo>
                  <a:lnTo>
                    <a:pt x="257" y="121"/>
                  </a:lnTo>
                  <a:lnTo>
                    <a:pt x="294" y="117"/>
                  </a:lnTo>
                  <a:lnTo>
                    <a:pt x="331" y="114"/>
                  </a:lnTo>
                  <a:lnTo>
                    <a:pt x="366" y="111"/>
                  </a:lnTo>
                  <a:lnTo>
                    <a:pt x="399" y="107"/>
                  </a:lnTo>
                  <a:lnTo>
                    <a:pt x="429" y="105"/>
                  </a:lnTo>
                  <a:lnTo>
                    <a:pt x="458" y="103"/>
                  </a:lnTo>
                  <a:lnTo>
                    <a:pt x="483" y="101"/>
                  </a:lnTo>
                  <a:lnTo>
                    <a:pt x="505" y="100"/>
                  </a:lnTo>
                  <a:lnTo>
                    <a:pt x="524" y="99"/>
                  </a:lnTo>
                  <a:lnTo>
                    <a:pt x="536" y="99"/>
                  </a:lnTo>
                  <a:lnTo>
                    <a:pt x="546" y="98"/>
                  </a:lnTo>
                  <a:lnTo>
                    <a:pt x="551" y="98"/>
                  </a:lnTo>
                  <a:lnTo>
                    <a:pt x="554" y="98"/>
                  </a:lnTo>
                  <a:lnTo>
                    <a:pt x="547" y="118"/>
                  </a:lnTo>
                  <a:lnTo>
                    <a:pt x="546" y="140"/>
                  </a:lnTo>
                  <a:lnTo>
                    <a:pt x="547" y="158"/>
                  </a:lnTo>
                  <a:lnTo>
                    <a:pt x="548" y="165"/>
                  </a:lnTo>
                  <a:lnTo>
                    <a:pt x="548" y="212"/>
                  </a:lnTo>
                  <a:lnTo>
                    <a:pt x="42" y="279"/>
                  </a:lnTo>
                  <a:lnTo>
                    <a:pt x="49" y="313"/>
                  </a:lnTo>
                  <a:lnTo>
                    <a:pt x="520" y="250"/>
                  </a:lnTo>
                  <a:lnTo>
                    <a:pt x="536" y="247"/>
                  </a:lnTo>
                  <a:lnTo>
                    <a:pt x="549" y="247"/>
                  </a:lnTo>
                  <a:lnTo>
                    <a:pt x="559" y="248"/>
                  </a:lnTo>
                  <a:lnTo>
                    <a:pt x="565" y="251"/>
                  </a:lnTo>
                  <a:lnTo>
                    <a:pt x="568" y="256"/>
                  </a:lnTo>
                  <a:lnTo>
                    <a:pt x="567" y="260"/>
                  </a:lnTo>
                  <a:lnTo>
                    <a:pt x="561" y="264"/>
                  </a:lnTo>
                  <a:lnTo>
                    <a:pt x="554" y="266"/>
                  </a:lnTo>
                  <a:lnTo>
                    <a:pt x="55" y="335"/>
                  </a:lnTo>
                  <a:lnTo>
                    <a:pt x="67" y="380"/>
                  </a:lnTo>
                  <a:lnTo>
                    <a:pt x="587" y="303"/>
                  </a:lnTo>
                  <a:lnTo>
                    <a:pt x="607" y="289"/>
                  </a:lnTo>
                  <a:lnTo>
                    <a:pt x="617" y="273"/>
                  </a:lnTo>
                  <a:lnTo>
                    <a:pt x="621" y="259"/>
                  </a:lnTo>
                  <a:lnTo>
                    <a:pt x="618" y="246"/>
                  </a:lnTo>
                  <a:lnTo>
                    <a:pt x="612" y="235"/>
                  </a:lnTo>
                  <a:lnTo>
                    <a:pt x="605" y="225"/>
                  </a:lnTo>
                  <a:lnTo>
                    <a:pt x="599" y="220"/>
                  </a:lnTo>
                  <a:lnTo>
                    <a:pt x="596" y="217"/>
                  </a:lnTo>
                  <a:lnTo>
                    <a:pt x="591" y="98"/>
                  </a:lnTo>
                  <a:lnTo>
                    <a:pt x="614" y="81"/>
                  </a:lnTo>
                  <a:lnTo>
                    <a:pt x="625" y="65"/>
                  </a:lnTo>
                  <a:lnTo>
                    <a:pt x="625" y="48"/>
                  </a:lnTo>
                  <a:lnTo>
                    <a:pt x="620" y="34"/>
                  </a:lnTo>
                  <a:lnTo>
                    <a:pt x="610" y="21"/>
                  </a:lnTo>
                  <a:lnTo>
                    <a:pt x="599" y="11"/>
                  </a:lnTo>
                  <a:lnTo>
                    <a:pt x="590" y="4"/>
                  </a:lnTo>
                  <a:lnTo>
                    <a:pt x="587" y="2"/>
                  </a:lnTo>
                  <a:lnTo>
                    <a:pt x="577" y="0"/>
                  </a:lnTo>
                  <a:lnTo>
                    <a:pt x="574" y="6"/>
                  </a:lnTo>
                  <a:lnTo>
                    <a:pt x="571" y="12"/>
                  </a:lnTo>
                  <a:lnTo>
                    <a:pt x="565" y="17"/>
                  </a:lnTo>
                  <a:lnTo>
                    <a:pt x="555" y="22"/>
                  </a:lnTo>
                  <a:close/>
                </a:path>
              </a:pathLst>
            </a:custGeom>
            <a:solidFill>
              <a:srgbClr val="FF3F3F"/>
            </a:solidFill>
            <a:ln w="9525">
              <a:noFill/>
              <a:round/>
              <a:headEnd/>
              <a:tailEnd/>
            </a:ln>
          </p:spPr>
          <p:txBody>
            <a:bodyPr/>
            <a:lstStyle/>
            <a:p>
              <a:endParaRPr lang="ru-RU"/>
            </a:p>
          </p:txBody>
        </p:sp>
        <p:sp>
          <p:nvSpPr>
            <p:cNvPr id="44052" name="Freeform 10"/>
            <p:cNvSpPr>
              <a:spLocks/>
            </p:cNvSpPr>
            <p:nvPr/>
          </p:nvSpPr>
          <p:spPr bwMode="auto">
            <a:xfrm>
              <a:off x="486" y="1804"/>
              <a:ext cx="406" cy="209"/>
            </a:xfrm>
            <a:custGeom>
              <a:avLst/>
              <a:gdLst>
                <a:gd name="T0" fmla="*/ 561 w 812"/>
                <a:gd name="T1" fmla="*/ 151 h 417"/>
                <a:gd name="T2" fmla="*/ 84 w 812"/>
                <a:gd name="T3" fmla="*/ 36 h 417"/>
                <a:gd name="T4" fmla="*/ 82 w 812"/>
                <a:gd name="T5" fmla="*/ 34 h 417"/>
                <a:gd name="T6" fmla="*/ 78 w 812"/>
                <a:gd name="T7" fmla="*/ 26 h 417"/>
                <a:gd name="T8" fmla="*/ 71 w 812"/>
                <a:gd name="T9" fmla="*/ 15 h 417"/>
                <a:gd name="T10" fmla="*/ 63 w 812"/>
                <a:gd name="T11" fmla="*/ 0 h 417"/>
                <a:gd name="T12" fmla="*/ 34 w 812"/>
                <a:gd name="T13" fmla="*/ 1 h 417"/>
                <a:gd name="T14" fmla="*/ 12 w 812"/>
                <a:gd name="T15" fmla="*/ 28 h 417"/>
                <a:gd name="T16" fmla="*/ 1 w 812"/>
                <a:gd name="T17" fmla="*/ 56 h 417"/>
                <a:gd name="T18" fmla="*/ 0 w 812"/>
                <a:gd name="T19" fmla="*/ 80 h 417"/>
                <a:gd name="T20" fmla="*/ 5 w 812"/>
                <a:gd name="T21" fmla="*/ 102 h 417"/>
                <a:gd name="T22" fmla="*/ 14 w 812"/>
                <a:gd name="T23" fmla="*/ 122 h 417"/>
                <a:gd name="T24" fmla="*/ 24 w 812"/>
                <a:gd name="T25" fmla="*/ 136 h 417"/>
                <a:gd name="T26" fmla="*/ 31 w 812"/>
                <a:gd name="T27" fmla="*/ 145 h 417"/>
                <a:gd name="T28" fmla="*/ 35 w 812"/>
                <a:gd name="T29" fmla="*/ 148 h 417"/>
                <a:gd name="T30" fmla="*/ 627 w 812"/>
                <a:gd name="T31" fmla="*/ 417 h 417"/>
                <a:gd name="T32" fmla="*/ 812 w 812"/>
                <a:gd name="T33" fmla="*/ 392 h 417"/>
                <a:gd name="T34" fmla="*/ 806 w 812"/>
                <a:gd name="T35" fmla="*/ 370 h 417"/>
                <a:gd name="T36" fmla="*/ 627 w 812"/>
                <a:gd name="T37" fmla="*/ 393 h 417"/>
                <a:gd name="T38" fmla="*/ 605 w 812"/>
                <a:gd name="T39" fmla="*/ 376 h 417"/>
                <a:gd name="T40" fmla="*/ 591 w 812"/>
                <a:gd name="T41" fmla="*/ 349 h 417"/>
                <a:gd name="T42" fmla="*/ 583 w 812"/>
                <a:gd name="T43" fmla="*/ 316 h 417"/>
                <a:gd name="T44" fmla="*/ 581 w 812"/>
                <a:gd name="T45" fmla="*/ 281 h 417"/>
                <a:gd name="T46" fmla="*/ 584 w 812"/>
                <a:gd name="T47" fmla="*/ 247 h 417"/>
                <a:gd name="T48" fmla="*/ 593 w 812"/>
                <a:gd name="T49" fmla="*/ 216 h 417"/>
                <a:gd name="T50" fmla="*/ 605 w 812"/>
                <a:gd name="T51" fmla="*/ 192 h 417"/>
                <a:gd name="T52" fmla="*/ 622 w 812"/>
                <a:gd name="T53" fmla="*/ 180 h 417"/>
                <a:gd name="T54" fmla="*/ 626 w 812"/>
                <a:gd name="T55" fmla="*/ 179 h 417"/>
                <a:gd name="T56" fmla="*/ 635 w 812"/>
                <a:gd name="T57" fmla="*/ 178 h 417"/>
                <a:gd name="T58" fmla="*/ 647 w 812"/>
                <a:gd name="T59" fmla="*/ 177 h 417"/>
                <a:gd name="T60" fmla="*/ 663 w 812"/>
                <a:gd name="T61" fmla="*/ 174 h 417"/>
                <a:gd name="T62" fmla="*/ 682 w 812"/>
                <a:gd name="T63" fmla="*/ 172 h 417"/>
                <a:gd name="T64" fmla="*/ 704 w 812"/>
                <a:gd name="T65" fmla="*/ 170 h 417"/>
                <a:gd name="T66" fmla="*/ 729 w 812"/>
                <a:gd name="T67" fmla="*/ 168 h 417"/>
                <a:gd name="T68" fmla="*/ 757 w 812"/>
                <a:gd name="T69" fmla="*/ 166 h 417"/>
                <a:gd name="T70" fmla="*/ 748 w 812"/>
                <a:gd name="T71" fmla="*/ 134 h 417"/>
                <a:gd name="T72" fmla="*/ 561 w 812"/>
                <a:gd name="T73" fmla="*/ 151 h 4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2"/>
                <a:gd name="T112" fmla="*/ 0 h 417"/>
                <a:gd name="T113" fmla="*/ 812 w 812"/>
                <a:gd name="T114" fmla="*/ 417 h 4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2" h="417">
                  <a:moveTo>
                    <a:pt x="561" y="151"/>
                  </a:moveTo>
                  <a:lnTo>
                    <a:pt x="84" y="36"/>
                  </a:lnTo>
                  <a:lnTo>
                    <a:pt x="82" y="34"/>
                  </a:lnTo>
                  <a:lnTo>
                    <a:pt x="78" y="26"/>
                  </a:lnTo>
                  <a:lnTo>
                    <a:pt x="71" y="15"/>
                  </a:lnTo>
                  <a:lnTo>
                    <a:pt x="63" y="0"/>
                  </a:lnTo>
                  <a:lnTo>
                    <a:pt x="34" y="1"/>
                  </a:lnTo>
                  <a:lnTo>
                    <a:pt x="12" y="28"/>
                  </a:lnTo>
                  <a:lnTo>
                    <a:pt x="1" y="56"/>
                  </a:lnTo>
                  <a:lnTo>
                    <a:pt x="0" y="80"/>
                  </a:lnTo>
                  <a:lnTo>
                    <a:pt x="5" y="102"/>
                  </a:lnTo>
                  <a:lnTo>
                    <a:pt x="14" y="122"/>
                  </a:lnTo>
                  <a:lnTo>
                    <a:pt x="24" y="136"/>
                  </a:lnTo>
                  <a:lnTo>
                    <a:pt x="31" y="145"/>
                  </a:lnTo>
                  <a:lnTo>
                    <a:pt x="35" y="148"/>
                  </a:lnTo>
                  <a:lnTo>
                    <a:pt x="627" y="417"/>
                  </a:lnTo>
                  <a:lnTo>
                    <a:pt x="812" y="392"/>
                  </a:lnTo>
                  <a:lnTo>
                    <a:pt x="806" y="370"/>
                  </a:lnTo>
                  <a:lnTo>
                    <a:pt x="627" y="393"/>
                  </a:lnTo>
                  <a:lnTo>
                    <a:pt x="605" y="376"/>
                  </a:lnTo>
                  <a:lnTo>
                    <a:pt x="591" y="349"/>
                  </a:lnTo>
                  <a:lnTo>
                    <a:pt x="583" y="316"/>
                  </a:lnTo>
                  <a:lnTo>
                    <a:pt x="581" y="281"/>
                  </a:lnTo>
                  <a:lnTo>
                    <a:pt x="584" y="247"/>
                  </a:lnTo>
                  <a:lnTo>
                    <a:pt x="593" y="216"/>
                  </a:lnTo>
                  <a:lnTo>
                    <a:pt x="605" y="192"/>
                  </a:lnTo>
                  <a:lnTo>
                    <a:pt x="622" y="180"/>
                  </a:lnTo>
                  <a:lnTo>
                    <a:pt x="626" y="179"/>
                  </a:lnTo>
                  <a:lnTo>
                    <a:pt x="635" y="178"/>
                  </a:lnTo>
                  <a:lnTo>
                    <a:pt x="647" y="177"/>
                  </a:lnTo>
                  <a:lnTo>
                    <a:pt x="663" y="174"/>
                  </a:lnTo>
                  <a:lnTo>
                    <a:pt x="682" y="172"/>
                  </a:lnTo>
                  <a:lnTo>
                    <a:pt x="704" y="170"/>
                  </a:lnTo>
                  <a:lnTo>
                    <a:pt x="729" y="168"/>
                  </a:lnTo>
                  <a:lnTo>
                    <a:pt x="757" y="166"/>
                  </a:lnTo>
                  <a:lnTo>
                    <a:pt x="748" y="134"/>
                  </a:lnTo>
                  <a:lnTo>
                    <a:pt x="561" y="151"/>
                  </a:lnTo>
                  <a:close/>
                </a:path>
              </a:pathLst>
            </a:custGeom>
            <a:solidFill>
              <a:srgbClr val="FF3F3F"/>
            </a:solidFill>
            <a:ln w="9525">
              <a:noFill/>
              <a:round/>
              <a:headEnd/>
              <a:tailEnd/>
            </a:ln>
          </p:spPr>
          <p:txBody>
            <a:bodyPr/>
            <a:lstStyle/>
            <a:p>
              <a:endParaRPr lang="ru-RU"/>
            </a:p>
          </p:txBody>
        </p:sp>
        <p:sp>
          <p:nvSpPr>
            <p:cNvPr id="44053" name="Freeform 11"/>
            <p:cNvSpPr>
              <a:spLocks/>
            </p:cNvSpPr>
            <p:nvPr/>
          </p:nvSpPr>
          <p:spPr bwMode="auto">
            <a:xfrm>
              <a:off x="793" y="1905"/>
              <a:ext cx="92" cy="77"/>
            </a:xfrm>
            <a:custGeom>
              <a:avLst/>
              <a:gdLst>
                <a:gd name="T0" fmla="*/ 38 w 184"/>
                <a:gd name="T1" fmla="*/ 153 h 153"/>
                <a:gd name="T2" fmla="*/ 184 w 184"/>
                <a:gd name="T3" fmla="*/ 134 h 153"/>
                <a:gd name="T4" fmla="*/ 151 w 184"/>
                <a:gd name="T5" fmla="*/ 0 h 153"/>
                <a:gd name="T6" fmla="*/ 124 w 184"/>
                <a:gd name="T7" fmla="*/ 2 h 153"/>
                <a:gd name="T8" fmla="*/ 101 w 184"/>
                <a:gd name="T9" fmla="*/ 4 h 153"/>
                <a:gd name="T10" fmla="*/ 80 w 184"/>
                <a:gd name="T11" fmla="*/ 6 h 153"/>
                <a:gd name="T12" fmla="*/ 62 w 184"/>
                <a:gd name="T13" fmla="*/ 9 h 153"/>
                <a:gd name="T14" fmla="*/ 47 w 184"/>
                <a:gd name="T15" fmla="*/ 10 h 153"/>
                <a:gd name="T16" fmla="*/ 36 w 184"/>
                <a:gd name="T17" fmla="*/ 12 h 153"/>
                <a:gd name="T18" fmla="*/ 29 w 184"/>
                <a:gd name="T19" fmla="*/ 12 h 153"/>
                <a:gd name="T20" fmla="*/ 25 w 184"/>
                <a:gd name="T21" fmla="*/ 13 h 153"/>
                <a:gd name="T22" fmla="*/ 12 w 184"/>
                <a:gd name="T23" fmla="*/ 22 h 153"/>
                <a:gd name="T24" fmla="*/ 4 w 184"/>
                <a:gd name="T25" fmla="*/ 38 h 153"/>
                <a:gd name="T26" fmla="*/ 0 w 184"/>
                <a:gd name="T27" fmla="*/ 58 h 153"/>
                <a:gd name="T28" fmla="*/ 1 w 184"/>
                <a:gd name="T29" fmla="*/ 81 h 153"/>
                <a:gd name="T30" fmla="*/ 4 w 184"/>
                <a:gd name="T31" fmla="*/ 104 h 153"/>
                <a:gd name="T32" fmla="*/ 13 w 184"/>
                <a:gd name="T33" fmla="*/ 125 h 153"/>
                <a:gd name="T34" fmla="*/ 24 w 184"/>
                <a:gd name="T35" fmla="*/ 142 h 153"/>
                <a:gd name="T36" fmla="*/ 38 w 184"/>
                <a:gd name="T37" fmla="*/ 153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153"/>
                <a:gd name="T59" fmla="*/ 184 w 184"/>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153">
                  <a:moveTo>
                    <a:pt x="38" y="153"/>
                  </a:moveTo>
                  <a:lnTo>
                    <a:pt x="184" y="134"/>
                  </a:lnTo>
                  <a:lnTo>
                    <a:pt x="151" y="0"/>
                  </a:lnTo>
                  <a:lnTo>
                    <a:pt x="124" y="2"/>
                  </a:lnTo>
                  <a:lnTo>
                    <a:pt x="101" y="4"/>
                  </a:lnTo>
                  <a:lnTo>
                    <a:pt x="80" y="6"/>
                  </a:lnTo>
                  <a:lnTo>
                    <a:pt x="62" y="9"/>
                  </a:lnTo>
                  <a:lnTo>
                    <a:pt x="47" y="10"/>
                  </a:lnTo>
                  <a:lnTo>
                    <a:pt x="36" y="12"/>
                  </a:lnTo>
                  <a:lnTo>
                    <a:pt x="29" y="12"/>
                  </a:lnTo>
                  <a:lnTo>
                    <a:pt x="25" y="13"/>
                  </a:lnTo>
                  <a:lnTo>
                    <a:pt x="12" y="22"/>
                  </a:lnTo>
                  <a:lnTo>
                    <a:pt x="4" y="38"/>
                  </a:lnTo>
                  <a:lnTo>
                    <a:pt x="0" y="58"/>
                  </a:lnTo>
                  <a:lnTo>
                    <a:pt x="1" y="81"/>
                  </a:lnTo>
                  <a:lnTo>
                    <a:pt x="4" y="104"/>
                  </a:lnTo>
                  <a:lnTo>
                    <a:pt x="13" y="125"/>
                  </a:lnTo>
                  <a:lnTo>
                    <a:pt x="24" y="142"/>
                  </a:lnTo>
                  <a:lnTo>
                    <a:pt x="38" y="153"/>
                  </a:lnTo>
                  <a:close/>
                </a:path>
              </a:pathLst>
            </a:custGeom>
            <a:solidFill>
              <a:srgbClr val="FF3F3F"/>
            </a:solidFill>
            <a:ln w="9525">
              <a:noFill/>
              <a:round/>
              <a:headEnd/>
              <a:tailEnd/>
            </a:ln>
          </p:spPr>
          <p:txBody>
            <a:bodyPr/>
            <a:lstStyle/>
            <a:p>
              <a:endParaRPr lang="ru-RU"/>
            </a:p>
          </p:txBody>
        </p:sp>
        <p:sp>
          <p:nvSpPr>
            <p:cNvPr id="44054" name="Freeform 12"/>
            <p:cNvSpPr>
              <a:spLocks/>
            </p:cNvSpPr>
            <p:nvPr/>
          </p:nvSpPr>
          <p:spPr bwMode="auto">
            <a:xfrm>
              <a:off x="818" y="1658"/>
              <a:ext cx="335" cy="175"/>
            </a:xfrm>
            <a:custGeom>
              <a:avLst/>
              <a:gdLst>
                <a:gd name="T0" fmla="*/ 191 w 670"/>
                <a:gd name="T1" fmla="*/ 39 h 351"/>
                <a:gd name="T2" fmla="*/ 594 w 670"/>
                <a:gd name="T3" fmla="*/ 43 h 351"/>
                <a:gd name="T4" fmla="*/ 0 w 670"/>
                <a:gd name="T5" fmla="*/ 88 h 351"/>
                <a:gd name="T6" fmla="*/ 9 w 670"/>
                <a:gd name="T7" fmla="*/ 125 h 351"/>
                <a:gd name="T8" fmla="*/ 615 w 670"/>
                <a:gd name="T9" fmla="*/ 79 h 351"/>
                <a:gd name="T10" fmla="*/ 606 w 670"/>
                <a:gd name="T11" fmla="*/ 194 h 351"/>
                <a:gd name="T12" fmla="*/ 613 w 670"/>
                <a:gd name="T13" fmla="*/ 331 h 351"/>
                <a:gd name="T14" fmla="*/ 593 w 670"/>
                <a:gd name="T15" fmla="*/ 332 h 351"/>
                <a:gd name="T16" fmla="*/ 670 w 670"/>
                <a:gd name="T17" fmla="*/ 351 h 351"/>
                <a:gd name="T18" fmla="*/ 667 w 670"/>
                <a:gd name="T19" fmla="*/ 336 h 351"/>
                <a:gd name="T20" fmla="*/ 660 w 670"/>
                <a:gd name="T21" fmla="*/ 324 h 351"/>
                <a:gd name="T22" fmla="*/ 652 w 670"/>
                <a:gd name="T23" fmla="*/ 314 h 351"/>
                <a:gd name="T24" fmla="*/ 648 w 670"/>
                <a:gd name="T25" fmla="*/ 311 h 351"/>
                <a:gd name="T26" fmla="*/ 639 w 670"/>
                <a:gd name="T27" fmla="*/ 197 h 351"/>
                <a:gd name="T28" fmla="*/ 645 w 670"/>
                <a:gd name="T29" fmla="*/ 69 h 351"/>
                <a:gd name="T30" fmla="*/ 654 w 670"/>
                <a:gd name="T31" fmla="*/ 57 h 351"/>
                <a:gd name="T32" fmla="*/ 656 w 670"/>
                <a:gd name="T33" fmla="*/ 46 h 351"/>
                <a:gd name="T34" fmla="*/ 654 w 670"/>
                <a:gd name="T35" fmla="*/ 36 h 351"/>
                <a:gd name="T36" fmla="*/ 649 w 670"/>
                <a:gd name="T37" fmla="*/ 29 h 351"/>
                <a:gd name="T38" fmla="*/ 642 w 670"/>
                <a:gd name="T39" fmla="*/ 22 h 351"/>
                <a:gd name="T40" fmla="*/ 636 w 670"/>
                <a:gd name="T41" fmla="*/ 18 h 351"/>
                <a:gd name="T42" fmla="*/ 630 w 670"/>
                <a:gd name="T43" fmla="*/ 15 h 351"/>
                <a:gd name="T44" fmla="*/ 628 w 670"/>
                <a:gd name="T45" fmla="*/ 14 h 351"/>
                <a:gd name="T46" fmla="*/ 229 w 670"/>
                <a:gd name="T47" fmla="*/ 0 h 351"/>
                <a:gd name="T48" fmla="*/ 225 w 670"/>
                <a:gd name="T49" fmla="*/ 6 h 351"/>
                <a:gd name="T50" fmla="*/ 220 w 670"/>
                <a:gd name="T51" fmla="*/ 11 h 351"/>
                <a:gd name="T52" fmla="*/ 215 w 670"/>
                <a:gd name="T53" fmla="*/ 17 h 351"/>
                <a:gd name="T54" fmla="*/ 210 w 670"/>
                <a:gd name="T55" fmla="*/ 21 h 351"/>
                <a:gd name="T56" fmla="*/ 205 w 670"/>
                <a:gd name="T57" fmla="*/ 26 h 351"/>
                <a:gd name="T58" fmla="*/ 200 w 670"/>
                <a:gd name="T59" fmla="*/ 31 h 351"/>
                <a:gd name="T60" fmla="*/ 195 w 670"/>
                <a:gd name="T61" fmla="*/ 34 h 351"/>
                <a:gd name="T62" fmla="*/ 191 w 670"/>
                <a:gd name="T63" fmla="*/ 39 h 3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0"/>
                <a:gd name="T97" fmla="*/ 0 h 351"/>
                <a:gd name="T98" fmla="*/ 670 w 670"/>
                <a:gd name="T99" fmla="*/ 351 h 3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0" h="351">
                  <a:moveTo>
                    <a:pt x="191" y="39"/>
                  </a:moveTo>
                  <a:lnTo>
                    <a:pt x="594" y="43"/>
                  </a:lnTo>
                  <a:lnTo>
                    <a:pt x="0" y="88"/>
                  </a:lnTo>
                  <a:lnTo>
                    <a:pt x="9" y="125"/>
                  </a:lnTo>
                  <a:lnTo>
                    <a:pt x="615" y="79"/>
                  </a:lnTo>
                  <a:lnTo>
                    <a:pt x="606" y="194"/>
                  </a:lnTo>
                  <a:lnTo>
                    <a:pt x="613" y="331"/>
                  </a:lnTo>
                  <a:lnTo>
                    <a:pt x="593" y="332"/>
                  </a:lnTo>
                  <a:lnTo>
                    <a:pt x="670" y="351"/>
                  </a:lnTo>
                  <a:lnTo>
                    <a:pt x="667" y="336"/>
                  </a:lnTo>
                  <a:lnTo>
                    <a:pt x="660" y="324"/>
                  </a:lnTo>
                  <a:lnTo>
                    <a:pt x="652" y="314"/>
                  </a:lnTo>
                  <a:lnTo>
                    <a:pt x="648" y="311"/>
                  </a:lnTo>
                  <a:lnTo>
                    <a:pt x="639" y="197"/>
                  </a:lnTo>
                  <a:lnTo>
                    <a:pt x="645" y="69"/>
                  </a:lnTo>
                  <a:lnTo>
                    <a:pt x="654" y="57"/>
                  </a:lnTo>
                  <a:lnTo>
                    <a:pt x="656" y="46"/>
                  </a:lnTo>
                  <a:lnTo>
                    <a:pt x="654" y="36"/>
                  </a:lnTo>
                  <a:lnTo>
                    <a:pt x="649" y="29"/>
                  </a:lnTo>
                  <a:lnTo>
                    <a:pt x="642" y="22"/>
                  </a:lnTo>
                  <a:lnTo>
                    <a:pt x="636" y="18"/>
                  </a:lnTo>
                  <a:lnTo>
                    <a:pt x="630" y="15"/>
                  </a:lnTo>
                  <a:lnTo>
                    <a:pt x="628" y="14"/>
                  </a:lnTo>
                  <a:lnTo>
                    <a:pt x="229" y="0"/>
                  </a:lnTo>
                  <a:lnTo>
                    <a:pt x="225" y="6"/>
                  </a:lnTo>
                  <a:lnTo>
                    <a:pt x="220" y="11"/>
                  </a:lnTo>
                  <a:lnTo>
                    <a:pt x="215" y="17"/>
                  </a:lnTo>
                  <a:lnTo>
                    <a:pt x="210" y="21"/>
                  </a:lnTo>
                  <a:lnTo>
                    <a:pt x="205" y="26"/>
                  </a:lnTo>
                  <a:lnTo>
                    <a:pt x="200" y="31"/>
                  </a:lnTo>
                  <a:lnTo>
                    <a:pt x="195" y="34"/>
                  </a:lnTo>
                  <a:lnTo>
                    <a:pt x="191" y="39"/>
                  </a:lnTo>
                  <a:close/>
                </a:path>
              </a:pathLst>
            </a:custGeom>
            <a:solidFill>
              <a:srgbClr val="FF3F3F"/>
            </a:solidFill>
            <a:ln w="9525">
              <a:noFill/>
              <a:round/>
              <a:headEnd/>
              <a:tailEnd/>
            </a:ln>
          </p:spPr>
          <p:txBody>
            <a:bodyPr/>
            <a:lstStyle/>
            <a:p>
              <a:endParaRPr lang="ru-RU"/>
            </a:p>
          </p:txBody>
        </p:sp>
        <p:sp>
          <p:nvSpPr>
            <p:cNvPr id="44055" name="Freeform 13"/>
            <p:cNvSpPr>
              <a:spLocks/>
            </p:cNvSpPr>
            <p:nvPr/>
          </p:nvSpPr>
          <p:spPr bwMode="auto">
            <a:xfrm>
              <a:off x="1061" y="1824"/>
              <a:ext cx="92" cy="20"/>
            </a:xfrm>
            <a:custGeom>
              <a:avLst/>
              <a:gdLst>
                <a:gd name="T0" fmla="*/ 0 w 184"/>
                <a:gd name="T1" fmla="*/ 11 h 42"/>
                <a:gd name="T2" fmla="*/ 153 w 184"/>
                <a:gd name="T3" fmla="*/ 41 h 42"/>
                <a:gd name="T4" fmla="*/ 153 w 184"/>
                <a:gd name="T5" fmla="*/ 41 h 42"/>
                <a:gd name="T6" fmla="*/ 154 w 184"/>
                <a:gd name="T7" fmla="*/ 41 h 42"/>
                <a:gd name="T8" fmla="*/ 154 w 184"/>
                <a:gd name="T9" fmla="*/ 41 h 42"/>
                <a:gd name="T10" fmla="*/ 155 w 184"/>
                <a:gd name="T11" fmla="*/ 42 h 42"/>
                <a:gd name="T12" fmla="*/ 162 w 184"/>
                <a:gd name="T13" fmla="*/ 41 h 42"/>
                <a:gd name="T14" fmla="*/ 172 w 184"/>
                <a:gd name="T15" fmla="*/ 36 h 42"/>
                <a:gd name="T16" fmla="*/ 178 w 184"/>
                <a:gd name="T17" fmla="*/ 31 h 42"/>
                <a:gd name="T18" fmla="*/ 181 w 184"/>
                <a:gd name="T19" fmla="*/ 25 h 42"/>
                <a:gd name="T20" fmla="*/ 184 w 184"/>
                <a:gd name="T21" fmla="*/ 19 h 42"/>
                <a:gd name="T22" fmla="*/ 107 w 184"/>
                <a:gd name="T23" fmla="*/ 0 h 42"/>
                <a:gd name="T24" fmla="*/ 0 w 184"/>
                <a:gd name="T25" fmla="*/ 11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4"/>
                <a:gd name="T40" fmla="*/ 0 h 42"/>
                <a:gd name="T41" fmla="*/ 184 w 184"/>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4" h="42">
                  <a:moveTo>
                    <a:pt x="0" y="11"/>
                  </a:moveTo>
                  <a:lnTo>
                    <a:pt x="153" y="41"/>
                  </a:lnTo>
                  <a:lnTo>
                    <a:pt x="154" y="41"/>
                  </a:lnTo>
                  <a:lnTo>
                    <a:pt x="155" y="42"/>
                  </a:lnTo>
                  <a:lnTo>
                    <a:pt x="162" y="41"/>
                  </a:lnTo>
                  <a:lnTo>
                    <a:pt x="172" y="36"/>
                  </a:lnTo>
                  <a:lnTo>
                    <a:pt x="178" y="31"/>
                  </a:lnTo>
                  <a:lnTo>
                    <a:pt x="181" y="25"/>
                  </a:lnTo>
                  <a:lnTo>
                    <a:pt x="184" y="19"/>
                  </a:lnTo>
                  <a:lnTo>
                    <a:pt x="107" y="0"/>
                  </a:lnTo>
                  <a:lnTo>
                    <a:pt x="0" y="11"/>
                  </a:lnTo>
                  <a:close/>
                </a:path>
              </a:pathLst>
            </a:custGeom>
            <a:solidFill>
              <a:srgbClr val="FF3F3F"/>
            </a:solidFill>
            <a:ln w="9525">
              <a:noFill/>
              <a:round/>
              <a:headEnd/>
              <a:tailEnd/>
            </a:ln>
          </p:spPr>
          <p:txBody>
            <a:bodyPr/>
            <a:lstStyle/>
            <a:p>
              <a:endParaRPr lang="ru-RU"/>
            </a:p>
          </p:txBody>
        </p:sp>
        <p:sp>
          <p:nvSpPr>
            <p:cNvPr id="44056" name="Freeform 14"/>
            <p:cNvSpPr>
              <a:spLocks/>
            </p:cNvSpPr>
            <p:nvPr/>
          </p:nvSpPr>
          <p:spPr bwMode="auto">
            <a:xfrm>
              <a:off x="855" y="1829"/>
              <a:ext cx="284" cy="42"/>
            </a:xfrm>
            <a:custGeom>
              <a:avLst/>
              <a:gdLst>
                <a:gd name="T0" fmla="*/ 10 w 567"/>
                <a:gd name="T1" fmla="*/ 85 h 85"/>
                <a:gd name="T2" fmla="*/ 567 w 567"/>
                <a:gd name="T3" fmla="*/ 31 h 85"/>
                <a:gd name="T4" fmla="*/ 566 w 567"/>
                <a:gd name="T5" fmla="*/ 30 h 85"/>
                <a:gd name="T6" fmla="*/ 566 w 567"/>
                <a:gd name="T7" fmla="*/ 30 h 85"/>
                <a:gd name="T8" fmla="*/ 565 w 567"/>
                <a:gd name="T9" fmla="*/ 30 h 85"/>
                <a:gd name="T10" fmla="*/ 565 w 567"/>
                <a:gd name="T11" fmla="*/ 30 h 85"/>
                <a:gd name="T12" fmla="*/ 412 w 567"/>
                <a:gd name="T13" fmla="*/ 0 h 85"/>
                <a:gd name="T14" fmla="*/ 0 w 567"/>
                <a:gd name="T15" fmla="*/ 43 h 85"/>
                <a:gd name="T16" fmla="*/ 10 w 567"/>
                <a:gd name="T17" fmla="*/ 85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7"/>
                <a:gd name="T28" fmla="*/ 0 h 85"/>
                <a:gd name="T29" fmla="*/ 567 w 567"/>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7" h="85">
                  <a:moveTo>
                    <a:pt x="10" y="85"/>
                  </a:moveTo>
                  <a:lnTo>
                    <a:pt x="567" y="31"/>
                  </a:lnTo>
                  <a:lnTo>
                    <a:pt x="566" y="30"/>
                  </a:lnTo>
                  <a:lnTo>
                    <a:pt x="565" y="30"/>
                  </a:lnTo>
                  <a:lnTo>
                    <a:pt x="412" y="0"/>
                  </a:lnTo>
                  <a:lnTo>
                    <a:pt x="0" y="43"/>
                  </a:lnTo>
                  <a:lnTo>
                    <a:pt x="10" y="85"/>
                  </a:lnTo>
                  <a:close/>
                </a:path>
              </a:pathLst>
            </a:custGeom>
            <a:solidFill>
              <a:srgbClr val="FF3F3F"/>
            </a:solidFill>
            <a:ln w="9525">
              <a:noFill/>
              <a:round/>
              <a:headEnd/>
              <a:tailEnd/>
            </a:ln>
          </p:spPr>
          <p:txBody>
            <a:bodyPr/>
            <a:lstStyle/>
            <a:p>
              <a:endParaRPr lang="ru-RU"/>
            </a:p>
          </p:txBody>
        </p:sp>
        <p:sp>
          <p:nvSpPr>
            <p:cNvPr id="44057" name="Freeform 15"/>
            <p:cNvSpPr>
              <a:spLocks/>
            </p:cNvSpPr>
            <p:nvPr/>
          </p:nvSpPr>
          <p:spPr bwMode="auto">
            <a:xfrm>
              <a:off x="748" y="1720"/>
              <a:ext cx="84" cy="43"/>
            </a:xfrm>
            <a:custGeom>
              <a:avLst/>
              <a:gdLst>
                <a:gd name="T0" fmla="*/ 0 w 167"/>
                <a:gd name="T1" fmla="*/ 85 h 85"/>
                <a:gd name="T2" fmla="*/ 167 w 167"/>
                <a:gd name="T3" fmla="*/ 74 h 85"/>
                <a:gd name="T4" fmla="*/ 148 w 167"/>
                <a:gd name="T5" fmla="*/ 0 h 85"/>
                <a:gd name="T6" fmla="*/ 25 w 167"/>
                <a:gd name="T7" fmla="*/ 9 h 85"/>
                <a:gd name="T8" fmla="*/ 23 w 167"/>
                <a:gd name="T9" fmla="*/ 15 h 85"/>
                <a:gd name="T10" fmla="*/ 16 w 167"/>
                <a:gd name="T11" fmla="*/ 30 h 85"/>
                <a:gd name="T12" fmla="*/ 8 w 167"/>
                <a:gd name="T13" fmla="*/ 54 h 85"/>
                <a:gd name="T14" fmla="*/ 0 w 167"/>
                <a:gd name="T15" fmla="*/ 85 h 85"/>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85"/>
                <a:gd name="T26" fmla="*/ 167 w 167"/>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85">
                  <a:moveTo>
                    <a:pt x="0" y="85"/>
                  </a:moveTo>
                  <a:lnTo>
                    <a:pt x="167" y="74"/>
                  </a:lnTo>
                  <a:lnTo>
                    <a:pt x="148" y="0"/>
                  </a:lnTo>
                  <a:lnTo>
                    <a:pt x="25" y="9"/>
                  </a:lnTo>
                  <a:lnTo>
                    <a:pt x="23" y="15"/>
                  </a:lnTo>
                  <a:lnTo>
                    <a:pt x="16" y="30"/>
                  </a:lnTo>
                  <a:lnTo>
                    <a:pt x="8" y="54"/>
                  </a:lnTo>
                  <a:lnTo>
                    <a:pt x="0" y="85"/>
                  </a:lnTo>
                  <a:close/>
                </a:path>
              </a:pathLst>
            </a:custGeom>
            <a:solidFill>
              <a:srgbClr val="FF3F3F"/>
            </a:solidFill>
            <a:ln w="9525">
              <a:noFill/>
              <a:round/>
              <a:headEnd/>
              <a:tailEnd/>
            </a:ln>
          </p:spPr>
          <p:txBody>
            <a:bodyPr/>
            <a:lstStyle/>
            <a:p>
              <a:endParaRPr lang="ru-RU"/>
            </a:p>
          </p:txBody>
        </p:sp>
        <p:sp>
          <p:nvSpPr>
            <p:cNvPr id="44058" name="Freeform 16"/>
            <p:cNvSpPr>
              <a:spLocks/>
            </p:cNvSpPr>
            <p:nvPr/>
          </p:nvSpPr>
          <p:spPr bwMode="auto">
            <a:xfrm>
              <a:off x="745" y="1757"/>
              <a:ext cx="95" cy="32"/>
            </a:xfrm>
            <a:custGeom>
              <a:avLst/>
              <a:gdLst>
                <a:gd name="T0" fmla="*/ 189 w 189"/>
                <a:gd name="T1" fmla="*/ 60 h 64"/>
                <a:gd name="T2" fmla="*/ 174 w 189"/>
                <a:gd name="T3" fmla="*/ 0 h 64"/>
                <a:gd name="T4" fmla="*/ 7 w 189"/>
                <a:gd name="T5" fmla="*/ 11 h 64"/>
                <a:gd name="T6" fmla="*/ 5 w 189"/>
                <a:gd name="T7" fmla="*/ 23 h 64"/>
                <a:gd name="T8" fmla="*/ 2 w 189"/>
                <a:gd name="T9" fmla="*/ 36 h 64"/>
                <a:gd name="T10" fmla="*/ 1 w 189"/>
                <a:gd name="T11" fmla="*/ 49 h 64"/>
                <a:gd name="T12" fmla="*/ 0 w 189"/>
                <a:gd name="T13" fmla="*/ 64 h 64"/>
                <a:gd name="T14" fmla="*/ 153 w 189"/>
                <a:gd name="T15" fmla="*/ 53 h 64"/>
                <a:gd name="T16" fmla="*/ 189 w 189"/>
                <a:gd name="T17" fmla="*/ 6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64"/>
                <a:gd name="T29" fmla="*/ 189 w 189"/>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64">
                  <a:moveTo>
                    <a:pt x="189" y="60"/>
                  </a:moveTo>
                  <a:lnTo>
                    <a:pt x="174" y="0"/>
                  </a:lnTo>
                  <a:lnTo>
                    <a:pt x="7" y="11"/>
                  </a:lnTo>
                  <a:lnTo>
                    <a:pt x="5" y="23"/>
                  </a:lnTo>
                  <a:lnTo>
                    <a:pt x="2" y="36"/>
                  </a:lnTo>
                  <a:lnTo>
                    <a:pt x="1" y="49"/>
                  </a:lnTo>
                  <a:lnTo>
                    <a:pt x="0" y="64"/>
                  </a:lnTo>
                  <a:lnTo>
                    <a:pt x="153" y="53"/>
                  </a:lnTo>
                  <a:lnTo>
                    <a:pt x="189" y="60"/>
                  </a:lnTo>
                  <a:close/>
                </a:path>
              </a:pathLst>
            </a:custGeom>
            <a:solidFill>
              <a:srgbClr val="FF3F3F"/>
            </a:solidFill>
            <a:ln w="9525">
              <a:noFill/>
              <a:round/>
              <a:headEnd/>
              <a:tailEnd/>
            </a:ln>
          </p:spPr>
          <p:txBody>
            <a:bodyPr/>
            <a:lstStyle/>
            <a:p>
              <a:endParaRPr lang="ru-RU"/>
            </a:p>
          </p:txBody>
        </p:sp>
        <p:sp>
          <p:nvSpPr>
            <p:cNvPr id="44059" name="Freeform 17"/>
            <p:cNvSpPr>
              <a:spLocks/>
            </p:cNvSpPr>
            <p:nvPr/>
          </p:nvSpPr>
          <p:spPr bwMode="auto">
            <a:xfrm>
              <a:off x="745" y="1783"/>
              <a:ext cx="110" cy="76"/>
            </a:xfrm>
            <a:custGeom>
              <a:avLst/>
              <a:gdLst>
                <a:gd name="T0" fmla="*/ 61 w 220"/>
                <a:gd name="T1" fmla="*/ 150 h 150"/>
                <a:gd name="T2" fmla="*/ 220 w 220"/>
                <a:gd name="T3" fmla="*/ 134 h 150"/>
                <a:gd name="T4" fmla="*/ 189 w 220"/>
                <a:gd name="T5" fmla="*/ 7 h 150"/>
                <a:gd name="T6" fmla="*/ 153 w 220"/>
                <a:gd name="T7" fmla="*/ 0 h 150"/>
                <a:gd name="T8" fmla="*/ 0 w 220"/>
                <a:gd name="T9" fmla="*/ 11 h 150"/>
                <a:gd name="T10" fmla="*/ 0 w 220"/>
                <a:gd name="T11" fmla="*/ 29 h 150"/>
                <a:gd name="T12" fmla="*/ 1 w 220"/>
                <a:gd name="T13" fmla="*/ 48 h 150"/>
                <a:gd name="T14" fmla="*/ 5 w 220"/>
                <a:gd name="T15" fmla="*/ 67 h 150"/>
                <a:gd name="T16" fmla="*/ 11 w 220"/>
                <a:gd name="T17" fmla="*/ 86 h 150"/>
                <a:gd name="T18" fmla="*/ 19 w 220"/>
                <a:gd name="T19" fmla="*/ 103 h 150"/>
                <a:gd name="T20" fmla="*/ 30 w 220"/>
                <a:gd name="T21" fmla="*/ 120 h 150"/>
                <a:gd name="T22" fmla="*/ 43 w 220"/>
                <a:gd name="T23" fmla="*/ 136 h 150"/>
                <a:gd name="T24" fmla="*/ 61 w 220"/>
                <a:gd name="T25" fmla="*/ 150 h 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150"/>
                <a:gd name="T41" fmla="*/ 220 w 220"/>
                <a:gd name="T42" fmla="*/ 150 h 1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150">
                  <a:moveTo>
                    <a:pt x="61" y="150"/>
                  </a:moveTo>
                  <a:lnTo>
                    <a:pt x="220" y="134"/>
                  </a:lnTo>
                  <a:lnTo>
                    <a:pt x="189" y="7"/>
                  </a:lnTo>
                  <a:lnTo>
                    <a:pt x="153" y="0"/>
                  </a:lnTo>
                  <a:lnTo>
                    <a:pt x="0" y="11"/>
                  </a:lnTo>
                  <a:lnTo>
                    <a:pt x="0" y="29"/>
                  </a:lnTo>
                  <a:lnTo>
                    <a:pt x="1" y="48"/>
                  </a:lnTo>
                  <a:lnTo>
                    <a:pt x="5" y="67"/>
                  </a:lnTo>
                  <a:lnTo>
                    <a:pt x="11" y="86"/>
                  </a:lnTo>
                  <a:lnTo>
                    <a:pt x="19" y="103"/>
                  </a:lnTo>
                  <a:lnTo>
                    <a:pt x="30" y="120"/>
                  </a:lnTo>
                  <a:lnTo>
                    <a:pt x="43" y="136"/>
                  </a:lnTo>
                  <a:lnTo>
                    <a:pt x="61" y="150"/>
                  </a:lnTo>
                  <a:close/>
                </a:path>
              </a:pathLst>
            </a:custGeom>
            <a:solidFill>
              <a:srgbClr val="FF3F3F"/>
            </a:solidFill>
            <a:ln w="9525">
              <a:noFill/>
              <a:round/>
              <a:headEnd/>
              <a:tailEnd/>
            </a:ln>
          </p:spPr>
          <p:txBody>
            <a:bodyPr/>
            <a:lstStyle/>
            <a:p>
              <a:endParaRPr lang="ru-RU"/>
            </a:p>
          </p:txBody>
        </p:sp>
        <p:sp>
          <p:nvSpPr>
            <p:cNvPr id="44060" name="Freeform 18"/>
            <p:cNvSpPr>
              <a:spLocks/>
            </p:cNvSpPr>
            <p:nvPr/>
          </p:nvSpPr>
          <p:spPr bwMode="auto">
            <a:xfrm>
              <a:off x="579" y="1684"/>
              <a:ext cx="239" cy="24"/>
            </a:xfrm>
            <a:custGeom>
              <a:avLst/>
              <a:gdLst>
                <a:gd name="T0" fmla="*/ 455 w 478"/>
                <a:gd name="T1" fmla="*/ 14 h 47"/>
                <a:gd name="T2" fmla="*/ 442 w 478"/>
                <a:gd name="T3" fmla="*/ 12 h 47"/>
                <a:gd name="T4" fmla="*/ 429 w 478"/>
                <a:gd name="T5" fmla="*/ 12 h 47"/>
                <a:gd name="T6" fmla="*/ 415 w 478"/>
                <a:gd name="T7" fmla="*/ 15 h 47"/>
                <a:gd name="T8" fmla="*/ 400 w 478"/>
                <a:gd name="T9" fmla="*/ 19 h 47"/>
                <a:gd name="T10" fmla="*/ 386 w 478"/>
                <a:gd name="T11" fmla="*/ 24 h 47"/>
                <a:gd name="T12" fmla="*/ 371 w 478"/>
                <a:gd name="T13" fmla="*/ 27 h 47"/>
                <a:gd name="T14" fmla="*/ 354 w 478"/>
                <a:gd name="T15" fmla="*/ 31 h 47"/>
                <a:gd name="T16" fmla="*/ 338 w 478"/>
                <a:gd name="T17" fmla="*/ 31 h 47"/>
                <a:gd name="T18" fmla="*/ 330 w 478"/>
                <a:gd name="T19" fmla="*/ 29 h 47"/>
                <a:gd name="T20" fmla="*/ 322 w 478"/>
                <a:gd name="T21" fmla="*/ 28 h 47"/>
                <a:gd name="T22" fmla="*/ 315 w 478"/>
                <a:gd name="T23" fmla="*/ 25 h 47"/>
                <a:gd name="T24" fmla="*/ 306 w 478"/>
                <a:gd name="T25" fmla="*/ 22 h 47"/>
                <a:gd name="T26" fmla="*/ 298 w 478"/>
                <a:gd name="T27" fmla="*/ 17 h 47"/>
                <a:gd name="T28" fmla="*/ 291 w 478"/>
                <a:gd name="T29" fmla="*/ 12 h 47"/>
                <a:gd name="T30" fmla="*/ 282 w 478"/>
                <a:gd name="T31" fmla="*/ 6 h 47"/>
                <a:gd name="T32" fmla="*/ 274 w 478"/>
                <a:gd name="T33" fmla="*/ 0 h 47"/>
                <a:gd name="T34" fmla="*/ 0 w 478"/>
                <a:gd name="T35" fmla="*/ 24 h 47"/>
                <a:gd name="T36" fmla="*/ 328 w 478"/>
                <a:gd name="T37" fmla="*/ 47 h 47"/>
                <a:gd name="T38" fmla="*/ 478 w 478"/>
                <a:gd name="T39" fmla="*/ 35 h 47"/>
                <a:gd name="T40" fmla="*/ 474 w 478"/>
                <a:gd name="T41" fmla="*/ 20 h 47"/>
                <a:gd name="T42" fmla="*/ 470 w 478"/>
                <a:gd name="T43" fmla="*/ 19 h 47"/>
                <a:gd name="T44" fmla="*/ 465 w 478"/>
                <a:gd name="T45" fmla="*/ 16 h 47"/>
                <a:gd name="T46" fmla="*/ 460 w 478"/>
                <a:gd name="T47" fmla="*/ 15 h 47"/>
                <a:gd name="T48" fmla="*/ 455 w 478"/>
                <a:gd name="T49" fmla="*/ 14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8"/>
                <a:gd name="T76" fmla="*/ 0 h 47"/>
                <a:gd name="T77" fmla="*/ 478 w 478"/>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8" h="47">
                  <a:moveTo>
                    <a:pt x="455" y="14"/>
                  </a:moveTo>
                  <a:lnTo>
                    <a:pt x="442" y="12"/>
                  </a:lnTo>
                  <a:lnTo>
                    <a:pt x="429" y="12"/>
                  </a:lnTo>
                  <a:lnTo>
                    <a:pt x="415" y="15"/>
                  </a:lnTo>
                  <a:lnTo>
                    <a:pt x="400" y="19"/>
                  </a:lnTo>
                  <a:lnTo>
                    <a:pt x="386" y="24"/>
                  </a:lnTo>
                  <a:lnTo>
                    <a:pt x="371" y="27"/>
                  </a:lnTo>
                  <a:lnTo>
                    <a:pt x="354" y="31"/>
                  </a:lnTo>
                  <a:lnTo>
                    <a:pt x="338" y="31"/>
                  </a:lnTo>
                  <a:lnTo>
                    <a:pt x="330" y="29"/>
                  </a:lnTo>
                  <a:lnTo>
                    <a:pt x="322" y="28"/>
                  </a:lnTo>
                  <a:lnTo>
                    <a:pt x="315" y="25"/>
                  </a:lnTo>
                  <a:lnTo>
                    <a:pt x="306" y="22"/>
                  </a:lnTo>
                  <a:lnTo>
                    <a:pt x="298" y="17"/>
                  </a:lnTo>
                  <a:lnTo>
                    <a:pt x="291" y="12"/>
                  </a:lnTo>
                  <a:lnTo>
                    <a:pt x="282" y="6"/>
                  </a:lnTo>
                  <a:lnTo>
                    <a:pt x="274" y="0"/>
                  </a:lnTo>
                  <a:lnTo>
                    <a:pt x="0" y="24"/>
                  </a:lnTo>
                  <a:lnTo>
                    <a:pt x="328" y="47"/>
                  </a:lnTo>
                  <a:lnTo>
                    <a:pt x="478" y="35"/>
                  </a:lnTo>
                  <a:lnTo>
                    <a:pt x="474" y="20"/>
                  </a:lnTo>
                  <a:lnTo>
                    <a:pt x="470" y="19"/>
                  </a:lnTo>
                  <a:lnTo>
                    <a:pt x="465" y="16"/>
                  </a:lnTo>
                  <a:lnTo>
                    <a:pt x="460" y="15"/>
                  </a:lnTo>
                  <a:lnTo>
                    <a:pt x="455" y="14"/>
                  </a:lnTo>
                  <a:close/>
                </a:path>
              </a:pathLst>
            </a:custGeom>
            <a:solidFill>
              <a:srgbClr val="FF3F3F"/>
            </a:solidFill>
            <a:ln w="9525">
              <a:noFill/>
              <a:round/>
              <a:headEnd/>
              <a:tailEnd/>
            </a:ln>
          </p:spPr>
          <p:txBody>
            <a:bodyPr/>
            <a:lstStyle/>
            <a:p>
              <a:endParaRPr lang="ru-RU"/>
            </a:p>
          </p:txBody>
        </p:sp>
        <p:sp>
          <p:nvSpPr>
            <p:cNvPr id="44061" name="Freeform 19"/>
            <p:cNvSpPr>
              <a:spLocks/>
            </p:cNvSpPr>
            <p:nvPr/>
          </p:nvSpPr>
          <p:spPr bwMode="auto">
            <a:xfrm>
              <a:off x="775" y="1385"/>
              <a:ext cx="194" cy="273"/>
            </a:xfrm>
            <a:custGeom>
              <a:avLst/>
              <a:gdLst>
                <a:gd name="T0" fmla="*/ 259 w 388"/>
                <a:gd name="T1" fmla="*/ 67 h 544"/>
                <a:gd name="T2" fmla="*/ 296 w 388"/>
                <a:gd name="T3" fmla="*/ 99 h 544"/>
                <a:gd name="T4" fmla="*/ 329 w 388"/>
                <a:gd name="T5" fmla="*/ 138 h 544"/>
                <a:gd name="T6" fmla="*/ 349 w 388"/>
                <a:gd name="T7" fmla="*/ 189 h 544"/>
                <a:gd name="T8" fmla="*/ 350 w 388"/>
                <a:gd name="T9" fmla="*/ 285 h 544"/>
                <a:gd name="T10" fmla="*/ 338 w 388"/>
                <a:gd name="T11" fmla="*/ 391 h 544"/>
                <a:gd name="T12" fmla="*/ 313 w 388"/>
                <a:gd name="T13" fmla="*/ 469 h 544"/>
                <a:gd name="T14" fmla="*/ 279 w 388"/>
                <a:gd name="T15" fmla="*/ 522 h 544"/>
                <a:gd name="T16" fmla="*/ 314 w 388"/>
                <a:gd name="T17" fmla="*/ 544 h 544"/>
                <a:gd name="T18" fmla="*/ 347 w 388"/>
                <a:gd name="T19" fmla="*/ 486 h 544"/>
                <a:gd name="T20" fmla="*/ 370 w 388"/>
                <a:gd name="T21" fmla="*/ 411 h 544"/>
                <a:gd name="T22" fmla="*/ 383 w 388"/>
                <a:gd name="T23" fmla="*/ 323 h 544"/>
                <a:gd name="T24" fmla="*/ 388 w 388"/>
                <a:gd name="T25" fmla="*/ 221 h 544"/>
                <a:gd name="T26" fmla="*/ 376 w 388"/>
                <a:gd name="T27" fmla="*/ 156 h 544"/>
                <a:gd name="T28" fmla="*/ 344 w 388"/>
                <a:gd name="T29" fmla="*/ 102 h 544"/>
                <a:gd name="T30" fmla="*/ 303 w 388"/>
                <a:gd name="T31" fmla="*/ 59 h 544"/>
                <a:gd name="T32" fmla="*/ 261 w 388"/>
                <a:gd name="T33" fmla="*/ 27 h 544"/>
                <a:gd name="T34" fmla="*/ 228 w 388"/>
                <a:gd name="T35" fmla="*/ 10 h 544"/>
                <a:gd name="T36" fmla="*/ 194 w 388"/>
                <a:gd name="T37" fmla="*/ 1 h 544"/>
                <a:gd name="T38" fmla="*/ 160 w 388"/>
                <a:gd name="T39" fmla="*/ 0 h 544"/>
                <a:gd name="T40" fmla="*/ 127 w 388"/>
                <a:gd name="T41" fmla="*/ 4 h 544"/>
                <a:gd name="T42" fmla="*/ 98 w 388"/>
                <a:gd name="T43" fmla="*/ 12 h 544"/>
                <a:gd name="T44" fmla="*/ 70 w 388"/>
                <a:gd name="T45" fmla="*/ 22 h 544"/>
                <a:gd name="T46" fmla="*/ 47 w 388"/>
                <a:gd name="T47" fmla="*/ 33 h 544"/>
                <a:gd name="T48" fmla="*/ 29 w 388"/>
                <a:gd name="T49" fmla="*/ 42 h 544"/>
                <a:gd name="T50" fmla="*/ 15 w 388"/>
                <a:gd name="T51" fmla="*/ 47 h 544"/>
                <a:gd name="T52" fmla="*/ 0 w 388"/>
                <a:gd name="T53" fmla="*/ 52 h 544"/>
                <a:gd name="T54" fmla="*/ 3 w 388"/>
                <a:gd name="T55" fmla="*/ 67 h 544"/>
                <a:gd name="T56" fmla="*/ 5 w 388"/>
                <a:gd name="T57" fmla="*/ 83 h 544"/>
                <a:gd name="T58" fmla="*/ 25 w 388"/>
                <a:gd name="T59" fmla="*/ 74 h 544"/>
                <a:gd name="T60" fmla="*/ 50 w 388"/>
                <a:gd name="T61" fmla="*/ 63 h 544"/>
                <a:gd name="T62" fmla="*/ 80 w 388"/>
                <a:gd name="T63" fmla="*/ 50 h 544"/>
                <a:gd name="T64" fmla="*/ 113 w 388"/>
                <a:gd name="T65" fmla="*/ 41 h 544"/>
                <a:gd name="T66" fmla="*/ 146 w 388"/>
                <a:gd name="T67" fmla="*/ 35 h 544"/>
                <a:gd name="T68" fmla="*/ 179 w 388"/>
                <a:gd name="T69" fmla="*/ 34 h 544"/>
                <a:gd name="T70" fmla="*/ 212 w 388"/>
                <a:gd name="T71" fmla="*/ 39 h 544"/>
                <a:gd name="T72" fmla="*/ 240 w 388"/>
                <a:gd name="T73" fmla="*/ 54 h 5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8"/>
                <a:gd name="T112" fmla="*/ 0 h 544"/>
                <a:gd name="T113" fmla="*/ 388 w 388"/>
                <a:gd name="T114" fmla="*/ 544 h 5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8" h="544">
                  <a:moveTo>
                    <a:pt x="240" y="54"/>
                  </a:moveTo>
                  <a:lnTo>
                    <a:pt x="259" y="67"/>
                  </a:lnTo>
                  <a:lnTo>
                    <a:pt x="278" y="82"/>
                  </a:lnTo>
                  <a:lnTo>
                    <a:pt x="296" y="99"/>
                  </a:lnTo>
                  <a:lnTo>
                    <a:pt x="314" y="117"/>
                  </a:lnTo>
                  <a:lnTo>
                    <a:pt x="329" y="138"/>
                  </a:lnTo>
                  <a:lnTo>
                    <a:pt x="341" y="161"/>
                  </a:lnTo>
                  <a:lnTo>
                    <a:pt x="349" y="189"/>
                  </a:lnTo>
                  <a:lnTo>
                    <a:pt x="352" y="219"/>
                  </a:lnTo>
                  <a:lnTo>
                    <a:pt x="350" y="285"/>
                  </a:lnTo>
                  <a:lnTo>
                    <a:pt x="346" y="342"/>
                  </a:lnTo>
                  <a:lnTo>
                    <a:pt x="338" y="391"/>
                  </a:lnTo>
                  <a:lnTo>
                    <a:pt x="327" y="433"/>
                  </a:lnTo>
                  <a:lnTo>
                    <a:pt x="313" y="469"/>
                  </a:lnTo>
                  <a:lnTo>
                    <a:pt x="298" y="498"/>
                  </a:lnTo>
                  <a:lnTo>
                    <a:pt x="279" y="522"/>
                  </a:lnTo>
                  <a:lnTo>
                    <a:pt x="259" y="542"/>
                  </a:lnTo>
                  <a:lnTo>
                    <a:pt x="314" y="544"/>
                  </a:lnTo>
                  <a:lnTo>
                    <a:pt x="332" y="517"/>
                  </a:lnTo>
                  <a:lnTo>
                    <a:pt x="347" y="486"/>
                  </a:lnTo>
                  <a:lnTo>
                    <a:pt x="359" y="451"/>
                  </a:lnTo>
                  <a:lnTo>
                    <a:pt x="370" y="411"/>
                  </a:lnTo>
                  <a:lnTo>
                    <a:pt x="378" y="369"/>
                  </a:lnTo>
                  <a:lnTo>
                    <a:pt x="383" y="323"/>
                  </a:lnTo>
                  <a:lnTo>
                    <a:pt x="387" y="274"/>
                  </a:lnTo>
                  <a:lnTo>
                    <a:pt x="388" y="221"/>
                  </a:lnTo>
                  <a:lnTo>
                    <a:pt x="384" y="187"/>
                  </a:lnTo>
                  <a:lnTo>
                    <a:pt x="376" y="156"/>
                  </a:lnTo>
                  <a:lnTo>
                    <a:pt x="361" y="128"/>
                  </a:lnTo>
                  <a:lnTo>
                    <a:pt x="344" y="102"/>
                  </a:lnTo>
                  <a:lnTo>
                    <a:pt x="324" y="80"/>
                  </a:lnTo>
                  <a:lnTo>
                    <a:pt x="303" y="59"/>
                  </a:lnTo>
                  <a:lnTo>
                    <a:pt x="281" y="43"/>
                  </a:lnTo>
                  <a:lnTo>
                    <a:pt x="261" y="27"/>
                  </a:lnTo>
                  <a:lnTo>
                    <a:pt x="245" y="17"/>
                  </a:lnTo>
                  <a:lnTo>
                    <a:pt x="228" y="10"/>
                  </a:lnTo>
                  <a:lnTo>
                    <a:pt x="211" y="4"/>
                  </a:lnTo>
                  <a:lnTo>
                    <a:pt x="194" y="1"/>
                  </a:lnTo>
                  <a:lnTo>
                    <a:pt x="177" y="0"/>
                  </a:lnTo>
                  <a:lnTo>
                    <a:pt x="160" y="0"/>
                  </a:lnTo>
                  <a:lnTo>
                    <a:pt x="144" y="1"/>
                  </a:lnTo>
                  <a:lnTo>
                    <a:pt x="127" y="4"/>
                  </a:lnTo>
                  <a:lnTo>
                    <a:pt x="112" y="8"/>
                  </a:lnTo>
                  <a:lnTo>
                    <a:pt x="98" y="12"/>
                  </a:lnTo>
                  <a:lnTo>
                    <a:pt x="83" y="17"/>
                  </a:lnTo>
                  <a:lnTo>
                    <a:pt x="70" y="22"/>
                  </a:lnTo>
                  <a:lnTo>
                    <a:pt x="58" y="27"/>
                  </a:lnTo>
                  <a:lnTo>
                    <a:pt x="47" y="33"/>
                  </a:lnTo>
                  <a:lnTo>
                    <a:pt x="37" y="37"/>
                  </a:lnTo>
                  <a:lnTo>
                    <a:pt x="29" y="42"/>
                  </a:lnTo>
                  <a:lnTo>
                    <a:pt x="22" y="45"/>
                  </a:lnTo>
                  <a:lnTo>
                    <a:pt x="15" y="47"/>
                  </a:lnTo>
                  <a:lnTo>
                    <a:pt x="7" y="49"/>
                  </a:lnTo>
                  <a:lnTo>
                    <a:pt x="0" y="52"/>
                  </a:lnTo>
                  <a:lnTo>
                    <a:pt x="2" y="59"/>
                  </a:lnTo>
                  <a:lnTo>
                    <a:pt x="3" y="67"/>
                  </a:lnTo>
                  <a:lnTo>
                    <a:pt x="4" y="76"/>
                  </a:lnTo>
                  <a:lnTo>
                    <a:pt x="5" y="83"/>
                  </a:lnTo>
                  <a:lnTo>
                    <a:pt x="14" y="79"/>
                  </a:lnTo>
                  <a:lnTo>
                    <a:pt x="25" y="74"/>
                  </a:lnTo>
                  <a:lnTo>
                    <a:pt x="37" y="68"/>
                  </a:lnTo>
                  <a:lnTo>
                    <a:pt x="50" y="63"/>
                  </a:lnTo>
                  <a:lnTo>
                    <a:pt x="66" y="56"/>
                  </a:lnTo>
                  <a:lnTo>
                    <a:pt x="80" y="50"/>
                  </a:lnTo>
                  <a:lnTo>
                    <a:pt x="96" y="46"/>
                  </a:lnTo>
                  <a:lnTo>
                    <a:pt x="113" y="41"/>
                  </a:lnTo>
                  <a:lnTo>
                    <a:pt x="129" y="37"/>
                  </a:lnTo>
                  <a:lnTo>
                    <a:pt x="146" y="35"/>
                  </a:lnTo>
                  <a:lnTo>
                    <a:pt x="162" y="33"/>
                  </a:lnTo>
                  <a:lnTo>
                    <a:pt x="179" y="34"/>
                  </a:lnTo>
                  <a:lnTo>
                    <a:pt x="195" y="35"/>
                  </a:lnTo>
                  <a:lnTo>
                    <a:pt x="212" y="39"/>
                  </a:lnTo>
                  <a:lnTo>
                    <a:pt x="226" y="45"/>
                  </a:lnTo>
                  <a:lnTo>
                    <a:pt x="240" y="54"/>
                  </a:lnTo>
                  <a:close/>
                </a:path>
              </a:pathLst>
            </a:custGeom>
            <a:solidFill>
              <a:srgbClr val="FF3F3F"/>
            </a:solidFill>
            <a:ln w="9525">
              <a:noFill/>
              <a:round/>
              <a:headEnd/>
              <a:tailEnd/>
            </a:ln>
          </p:spPr>
          <p:txBody>
            <a:bodyPr/>
            <a:lstStyle/>
            <a:p>
              <a:endParaRPr lang="ru-RU"/>
            </a:p>
          </p:txBody>
        </p:sp>
        <p:sp>
          <p:nvSpPr>
            <p:cNvPr id="44062" name="Freeform 20"/>
            <p:cNvSpPr>
              <a:spLocks/>
            </p:cNvSpPr>
            <p:nvPr/>
          </p:nvSpPr>
          <p:spPr bwMode="auto">
            <a:xfrm>
              <a:off x="865" y="1656"/>
              <a:ext cx="68" cy="21"/>
            </a:xfrm>
            <a:custGeom>
              <a:avLst/>
              <a:gdLst>
                <a:gd name="T0" fmla="*/ 0 w 134"/>
                <a:gd name="T1" fmla="*/ 39 h 41"/>
                <a:gd name="T2" fmla="*/ 96 w 134"/>
                <a:gd name="T3" fmla="*/ 41 h 41"/>
                <a:gd name="T4" fmla="*/ 100 w 134"/>
                <a:gd name="T5" fmla="*/ 36 h 41"/>
                <a:gd name="T6" fmla="*/ 105 w 134"/>
                <a:gd name="T7" fmla="*/ 33 h 41"/>
                <a:gd name="T8" fmla="*/ 110 w 134"/>
                <a:gd name="T9" fmla="*/ 28 h 41"/>
                <a:gd name="T10" fmla="*/ 115 w 134"/>
                <a:gd name="T11" fmla="*/ 23 h 41"/>
                <a:gd name="T12" fmla="*/ 120 w 134"/>
                <a:gd name="T13" fmla="*/ 19 h 41"/>
                <a:gd name="T14" fmla="*/ 125 w 134"/>
                <a:gd name="T15" fmla="*/ 13 h 41"/>
                <a:gd name="T16" fmla="*/ 130 w 134"/>
                <a:gd name="T17" fmla="*/ 8 h 41"/>
                <a:gd name="T18" fmla="*/ 134 w 134"/>
                <a:gd name="T19" fmla="*/ 2 h 41"/>
                <a:gd name="T20" fmla="*/ 79 w 134"/>
                <a:gd name="T21" fmla="*/ 0 h 41"/>
                <a:gd name="T22" fmla="*/ 70 w 134"/>
                <a:gd name="T23" fmla="*/ 6 h 41"/>
                <a:gd name="T24" fmla="*/ 60 w 134"/>
                <a:gd name="T25" fmla="*/ 13 h 41"/>
                <a:gd name="T26" fmla="*/ 50 w 134"/>
                <a:gd name="T27" fmla="*/ 19 h 41"/>
                <a:gd name="T28" fmla="*/ 42 w 134"/>
                <a:gd name="T29" fmla="*/ 24 h 41"/>
                <a:gd name="T30" fmla="*/ 31 w 134"/>
                <a:gd name="T31" fmla="*/ 28 h 41"/>
                <a:gd name="T32" fmla="*/ 21 w 134"/>
                <a:gd name="T33" fmla="*/ 33 h 41"/>
                <a:gd name="T34" fmla="*/ 11 w 134"/>
                <a:gd name="T35" fmla="*/ 36 h 41"/>
                <a:gd name="T36" fmla="*/ 0 w 134"/>
                <a:gd name="T37" fmla="*/ 39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4"/>
                <a:gd name="T58" fmla="*/ 0 h 41"/>
                <a:gd name="T59" fmla="*/ 134 w 134"/>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4" h="41">
                  <a:moveTo>
                    <a:pt x="0" y="39"/>
                  </a:moveTo>
                  <a:lnTo>
                    <a:pt x="96" y="41"/>
                  </a:lnTo>
                  <a:lnTo>
                    <a:pt x="100" y="36"/>
                  </a:lnTo>
                  <a:lnTo>
                    <a:pt x="105" y="33"/>
                  </a:lnTo>
                  <a:lnTo>
                    <a:pt x="110" y="28"/>
                  </a:lnTo>
                  <a:lnTo>
                    <a:pt x="115" y="23"/>
                  </a:lnTo>
                  <a:lnTo>
                    <a:pt x="120" y="19"/>
                  </a:lnTo>
                  <a:lnTo>
                    <a:pt x="125" y="13"/>
                  </a:lnTo>
                  <a:lnTo>
                    <a:pt x="130" y="8"/>
                  </a:lnTo>
                  <a:lnTo>
                    <a:pt x="134" y="2"/>
                  </a:lnTo>
                  <a:lnTo>
                    <a:pt x="79" y="0"/>
                  </a:lnTo>
                  <a:lnTo>
                    <a:pt x="70" y="6"/>
                  </a:lnTo>
                  <a:lnTo>
                    <a:pt x="60" y="13"/>
                  </a:lnTo>
                  <a:lnTo>
                    <a:pt x="50" y="19"/>
                  </a:lnTo>
                  <a:lnTo>
                    <a:pt x="42" y="24"/>
                  </a:lnTo>
                  <a:lnTo>
                    <a:pt x="31" y="28"/>
                  </a:lnTo>
                  <a:lnTo>
                    <a:pt x="21" y="33"/>
                  </a:lnTo>
                  <a:lnTo>
                    <a:pt x="11" y="36"/>
                  </a:lnTo>
                  <a:lnTo>
                    <a:pt x="0" y="39"/>
                  </a:lnTo>
                  <a:close/>
                </a:path>
              </a:pathLst>
            </a:custGeom>
            <a:solidFill>
              <a:srgbClr val="FF3F3F"/>
            </a:solidFill>
            <a:ln w="9525">
              <a:noFill/>
              <a:round/>
              <a:headEnd/>
              <a:tailEnd/>
            </a:ln>
          </p:spPr>
          <p:txBody>
            <a:bodyPr/>
            <a:lstStyle/>
            <a:p>
              <a:endParaRPr lang="ru-RU"/>
            </a:p>
          </p:txBody>
        </p:sp>
        <p:sp>
          <p:nvSpPr>
            <p:cNvPr id="44063" name="Freeform 21"/>
            <p:cNvSpPr>
              <a:spLocks/>
            </p:cNvSpPr>
            <p:nvPr/>
          </p:nvSpPr>
          <p:spPr bwMode="auto">
            <a:xfrm>
              <a:off x="812" y="1676"/>
              <a:ext cx="101" cy="22"/>
            </a:xfrm>
            <a:custGeom>
              <a:avLst/>
              <a:gdLst>
                <a:gd name="T0" fmla="*/ 0 w 203"/>
                <a:gd name="T1" fmla="*/ 0 h 44"/>
                <a:gd name="T2" fmla="*/ 8 w 203"/>
                <a:gd name="T3" fmla="*/ 36 h 44"/>
                <a:gd name="T4" fmla="*/ 32 w 203"/>
                <a:gd name="T5" fmla="*/ 41 h 44"/>
                <a:gd name="T6" fmla="*/ 53 w 203"/>
                <a:gd name="T7" fmla="*/ 43 h 44"/>
                <a:gd name="T8" fmla="*/ 73 w 203"/>
                <a:gd name="T9" fmla="*/ 44 h 44"/>
                <a:gd name="T10" fmla="*/ 92 w 203"/>
                <a:gd name="T11" fmla="*/ 42 h 44"/>
                <a:gd name="T12" fmla="*/ 108 w 203"/>
                <a:gd name="T13" fmla="*/ 39 h 44"/>
                <a:gd name="T14" fmla="*/ 126 w 203"/>
                <a:gd name="T15" fmla="*/ 35 h 44"/>
                <a:gd name="T16" fmla="*/ 144 w 203"/>
                <a:gd name="T17" fmla="*/ 29 h 44"/>
                <a:gd name="T18" fmla="*/ 164 w 203"/>
                <a:gd name="T19" fmla="*/ 22 h 44"/>
                <a:gd name="T20" fmla="*/ 168 w 203"/>
                <a:gd name="T21" fmla="*/ 20 h 44"/>
                <a:gd name="T22" fmla="*/ 174 w 203"/>
                <a:gd name="T23" fmla="*/ 19 h 44"/>
                <a:gd name="T24" fmla="*/ 178 w 203"/>
                <a:gd name="T25" fmla="*/ 17 h 44"/>
                <a:gd name="T26" fmla="*/ 184 w 203"/>
                <a:gd name="T27" fmla="*/ 14 h 44"/>
                <a:gd name="T28" fmla="*/ 188 w 203"/>
                <a:gd name="T29" fmla="*/ 11 h 44"/>
                <a:gd name="T30" fmla="*/ 194 w 203"/>
                <a:gd name="T31" fmla="*/ 8 h 44"/>
                <a:gd name="T32" fmla="*/ 198 w 203"/>
                <a:gd name="T33" fmla="*/ 5 h 44"/>
                <a:gd name="T34" fmla="*/ 203 w 203"/>
                <a:gd name="T35" fmla="*/ 2 h 44"/>
                <a:gd name="T36" fmla="*/ 107 w 203"/>
                <a:gd name="T37" fmla="*/ 0 h 44"/>
                <a:gd name="T38" fmla="*/ 103 w 203"/>
                <a:gd name="T39" fmla="*/ 2 h 44"/>
                <a:gd name="T40" fmla="*/ 99 w 203"/>
                <a:gd name="T41" fmla="*/ 3 h 44"/>
                <a:gd name="T42" fmla="*/ 95 w 203"/>
                <a:gd name="T43" fmla="*/ 4 h 44"/>
                <a:gd name="T44" fmla="*/ 90 w 203"/>
                <a:gd name="T45" fmla="*/ 5 h 44"/>
                <a:gd name="T46" fmla="*/ 76 w 203"/>
                <a:gd name="T47" fmla="*/ 7 h 44"/>
                <a:gd name="T48" fmla="*/ 63 w 203"/>
                <a:gd name="T49" fmla="*/ 9 h 44"/>
                <a:gd name="T50" fmla="*/ 51 w 203"/>
                <a:gd name="T51" fmla="*/ 9 h 44"/>
                <a:gd name="T52" fmla="*/ 40 w 203"/>
                <a:gd name="T53" fmla="*/ 9 h 44"/>
                <a:gd name="T54" fmla="*/ 29 w 203"/>
                <a:gd name="T55" fmla="*/ 7 h 44"/>
                <a:gd name="T56" fmla="*/ 19 w 203"/>
                <a:gd name="T57" fmla="*/ 6 h 44"/>
                <a:gd name="T58" fmla="*/ 9 w 203"/>
                <a:gd name="T59" fmla="*/ 4 h 44"/>
                <a:gd name="T60" fmla="*/ 0 w 203"/>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3"/>
                <a:gd name="T94" fmla="*/ 0 h 44"/>
                <a:gd name="T95" fmla="*/ 203 w 203"/>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3" h="44">
                  <a:moveTo>
                    <a:pt x="0" y="0"/>
                  </a:moveTo>
                  <a:lnTo>
                    <a:pt x="8" y="36"/>
                  </a:lnTo>
                  <a:lnTo>
                    <a:pt x="32" y="41"/>
                  </a:lnTo>
                  <a:lnTo>
                    <a:pt x="53" y="43"/>
                  </a:lnTo>
                  <a:lnTo>
                    <a:pt x="73" y="44"/>
                  </a:lnTo>
                  <a:lnTo>
                    <a:pt x="92" y="42"/>
                  </a:lnTo>
                  <a:lnTo>
                    <a:pt x="108" y="39"/>
                  </a:lnTo>
                  <a:lnTo>
                    <a:pt x="126" y="35"/>
                  </a:lnTo>
                  <a:lnTo>
                    <a:pt x="144" y="29"/>
                  </a:lnTo>
                  <a:lnTo>
                    <a:pt x="164" y="22"/>
                  </a:lnTo>
                  <a:lnTo>
                    <a:pt x="168" y="20"/>
                  </a:lnTo>
                  <a:lnTo>
                    <a:pt x="174" y="19"/>
                  </a:lnTo>
                  <a:lnTo>
                    <a:pt x="178" y="17"/>
                  </a:lnTo>
                  <a:lnTo>
                    <a:pt x="184" y="14"/>
                  </a:lnTo>
                  <a:lnTo>
                    <a:pt x="188" y="11"/>
                  </a:lnTo>
                  <a:lnTo>
                    <a:pt x="194" y="8"/>
                  </a:lnTo>
                  <a:lnTo>
                    <a:pt x="198" y="5"/>
                  </a:lnTo>
                  <a:lnTo>
                    <a:pt x="203" y="2"/>
                  </a:lnTo>
                  <a:lnTo>
                    <a:pt x="107" y="0"/>
                  </a:lnTo>
                  <a:lnTo>
                    <a:pt x="103" y="2"/>
                  </a:lnTo>
                  <a:lnTo>
                    <a:pt x="99" y="3"/>
                  </a:lnTo>
                  <a:lnTo>
                    <a:pt x="95" y="4"/>
                  </a:lnTo>
                  <a:lnTo>
                    <a:pt x="90" y="5"/>
                  </a:lnTo>
                  <a:lnTo>
                    <a:pt x="76" y="7"/>
                  </a:lnTo>
                  <a:lnTo>
                    <a:pt x="63" y="9"/>
                  </a:lnTo>
                  <a:lnTo>
                    <a:pt x="51" y="9"/>
                  </a:lnTo>
                  <a:lnTo>
                    <a:pt x="40" y="9"/>
                  </a:lnTo>
                  <a:lnTo>
                    <a:pt x="29" y="7"/>
                  </a:lnTo>
                  <a:lnTo>
                    <a:pt x="19" y="6"/>
                  </a:lnTo>
                  <a:lnTo>
                    <a:pt x="9" y="4"/>
                  </a:lnTo>
                  <a:lnTo>
                    <a:pt x="0" y="0"/>
                  </a:lnTo>
                  <a:close/>
                </a:path>
              </a:pathLst>
            </a:custGeom>
            <a:solidFill>
              <a:srgbClr val="FF3F3F"/>
            </a:solidFill>
            <a:ln w="9525">
              <a:noFill/>
              <a:round/>
              <a:headEnd/>
              <a:tailEnd/>
            </a:ln>
          </p:spPr>
          <p:txBody>
            <a:bodyPr/>
            <a:lstStyle/>
            <a:p>
              <a:endParaRPr lang="ru-RU"/>
            </a:p>
          </p:txBody>
        </p:sp>
        <p:sp>
          <p:nvSpPr>
            <p:cNvPr id="44064" name="Freeform 22"/>
            <p:cNvSpPr>
              <a:spLocks/>
            </p:cNvSpPr>
            <p:nvPr/>
          </p:nvSpPr>
          <p:spPr bwMode="auto">
            <a:xfrm>
              <a:off x="653" y="1431"/>
              <a:ext cx="153" cy="233"/>
            </a:xfrm>
            <a:custGeom>
              <a:avLst/>
              <a:gdLst>
                <a:gd name="T0" fmla="*/ 202 w 305"/>
                <a:gd name="T1" fmla="*/ 29 h 467"/>
                <a:gd name="T2" fmla="*/ 200 w 305"/>
                <a:gd name="T3" fmla="*/ 27 h 467"/>
                <a:gd name="T4" fmla="*/ 196 w 305"/>
                <a:gd name="T5" fmla="*/ 26 h 467"/>
                <a:gd name="T6" fmla="*/ 193 w 305"/>
                <a:gd name="T7" fmla="*/ 26 h 467"/>
                <a:gd name="T8" fmla="*/ 191 w 305"/>
                <a:gd name="T9" fmla="*/ 25 h 467"/>
                <a:gd name="T10" fmla="*/ 187 w 305"/>
                <a:gd name="T11" fmla="*/ 24 h 467"/>
                <a:gd name="T12" fmla="*/ 182 w 305"/>
                <a:gd name="T13" fmla="*/ 22 h 467"/>
                <a:gd name="T14" fmla="*/ 179 w 305"/>
                <a:gd name="T15" fmla="*/ 19 h 467"/>
                <a:gd name="T16" fmla="*/ 176 w 305"/>
                <a:gd name="T17" fmla="*/ 17 h 467"/>
                <a:gd name="T18" fmla="*/ 176 w 305"/>
                <a:gd name="T19" fmla="*/ 15 h 467"/>
                <a:gd name="T20" fmla="*/ 179 w 305"/>
                <a:gd name="T21" fmla="*/ 13 h 467"/>
                <a:gd name="T22" fmla="*/ 187 w 305"/>
                <a:gd name="T23" fmla="*/ 13 h 467"/>
                <a:gd name="T24" fmla="*/ 199 w 305"/>
                <a:gd name="T25" fmla="*/ 14 h 467"/>
                <a:gd name="T26" fmla="*/ 195 w 305"/>
                <a:gd name="T27" fmla="*/ 1 h 467"/>
                <a:gd name="T28" fmla="*/ 181 w 305"/>
                <a:gd name="T29" fmla="*/ 1 h 467"/>
                <a:gd name="T30" fmla="*/ 167 w 305"/>
                <a:gd name="T31" fmla="*/ 0 h 467"/>
                <a:gd name="T32" fmla="*/ 151 w 305"/>
                <a:gd name="T33" fmla="*/ 0 h 467"/>
                <a:gd name="T34" fmla="*/ 135 w 305"/>
                <a:gd name="T35" fmla="*/ 0 h 467"/>
                <a:gd name="T36" fmla="*/ 120 w 305"/>
                <a:gd name="T37" fmla="*/ 0 h 467"/>
                <a:gd name="T38" fmla="*/ 104 w 305"/>
                <a:gd name="T39" fmla="*/ 2 h 467"/>
                <a:gd name="T40" fmla="*/ 89 w 305"/>
                <a:gd name="T41" fmla="*/ 4 h 467"/>
                <a:gd name="T42" fmla="*/ 76 w 305"/>
                <a:gd name="T43" fmla="*/ 8 h 467"/>
                <a:gd name="T44" fmla="*/ 43 w 305"/>
                <a:gd name="T45" fmla="*/ 26 h 467"/>
                <a:gd name="T46" fmla="*/ 20 w 305"/>
                <a:gd name="T47" fmla="*/ 57 h 467"/>
                <a:gd name="T48" fmla="*/ 5 w 305"/>
                <a:gd name="T49" fmla="*/ 98 h 467"/>
                <a:gd name="T50" fmla="*/ 0 w 305"/>
                <a:gd name="T51" fmla="*/ 147 h 467"/>
                <a:gd name="T52" fmla="*/ 4 w 305"/>
                <a:gd name="T53" fmla="*/ 204 h 467"/>
                <a:gd name="T54" fmla="*/ 20 w 305"/>
                <a:gd name="T55" fmla="*/ 265 h 467"/>
                <a:gd name="T56" fmla="*/ 45 w 305"/>
                <a:gd name="T57" fmla="*/ 330 h 467"/>
                <a:gd name="T58" fmla="*/ 81 w 305"/>
                <a:gd name="T59" fmla="*/ 396 h 467"/>
                <a:gd name="T60" fmla="*/ 85 w 305"/>
                <a:gd name="T61" fmla="*/ 403 h 467"/>
                <a:gd name="T62" fmla="*/ 92 w 305"/>
                <a:gd name="T63" fmla="*/ 411 h 467"/>
                <a:gd name="T64" fmla="*/ 99 w 305"/>
                <a:gd name="T65" fmla="*/ 420 h 467"/>
                <a:gd name="T66" fmla="*/ 106 w 305"/>
                <a:gd name="T67" fmla="*/ 430 h 467"/>
                <a:gd name="T68" fmla="*/ 115 w 305"/>
                <a:gd name="T69" fmla="*/ 440 h 467"/>
                <a:gd name="T70" fmla="*/ 123 w 305"/>
                <a:gd name="T71" fmla="*/ 450 h 467"/>
                <a:gd name="T72" fmla="*/ 131 w 305"/>
                <a:gd name="T73" fmla="*/ 458 h 467"/>
                <a:gd name="T74" fmla="*/ 138 w 305"/>
                <a:gd name="T75" fmla="*/ 467 h 467"/>
                <a:gd name="T76" fmla="*/ 305 w 305"/>
                <a:gd name="T77" fmla="*/ 446 h 467"/>
                <a:gd name="T78" fmla="*/ 202 w 305"/>
                <a:gd name="T79" fmla="*/ 29 h 4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5"/>
                <a:gd name="T121" fmla="*/ 0 h 467"/>
                <a:gd name="T122" fmla="*/ 305 w 305"/>
                <a:gd name="T123" fmla="*/ 467 h 4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5" h="467">
                  <a:moveTo>
                    <a:pt x="202" y="29"/>
                  </a:moveTo>
                  <a:lnTo>
                    <a:pt x="200" y="27"/>
                  </a:lnTo>
                  <a:lnTo>
                    <a:pt x="196" y="26"/>
                  </a:lnTo>
                  <a:lnTo>
                    <a:pt x="193" y="26"/>
                  </a:lnTo>
                  <a:lnTo>
                    <a:pt x="191" y="25"/>
                  </a:lnTo>
                  <a:lnTo>
                    <a:pt x="187" y="24"/>
                  </a:lnTo>
                  <a:lnTo>
                    <a:pt x="182" y="22"/>
                  </a:lnTo>
                  <a:lnTo>
                    <a:pt x="179" y="19"/>
                  </a:lnTo>
                  <a:lnTo>
                    <a:pt x="176" y="17"/>
                  </a:lnTo>
                  <a:lnTo>
                    <a:pt x="176" y="15"/>
                  </a:lnTo>
                  <a:lnTo>
                    <a:pt x="179" y="13"/>
                  </a:lnTo>
                  <a:lnTo>
                    <a:pt x="187" y="13"/>
                  </a:lnTo>
                  <a:lnTo>
                    <a:pt x="199" y="14"/>
                  </a:lnTo>
                  <a:lnTo>
                    <a:pt x="195" y="1"/>
                  </a:lnTo>
                  <a:lnTo>
                    <a:pt x="181" y="1"/>
                  </a:lnTo>
                  <a:lnTo>
                    <a:pt x="167" y="0"/>
                  </a:lnTo>
                  <a:lnTo>
                    <a:pt x="151" y="0"/>
                  </a:lnTo>
                  <a:lnTo>
                    <a:pt x="135" y="0"/>
                  </a:lnTo>
                  <a:lnTo>
                    <a:pt x="120" y="0"/>
                  </a:lnTo>
                  <a:lnTo>
                    <a:pt x="104" y="2"/>
                  </a:lnTo>
                  <a:lnTo>
                    <a:pt x="89" y="4"/>
                  </a:lnTo>
                  <a:lnTo>
                    <a:pt x="76" y="8"/>
                  </a:lnTo>
                  <a:lnTo>
                    <a:pt x="43" y="26"/>
                  </a:lnTo>
                  <a:lnTo>
                    <a:pt x="20" y="57"/>
                  </a:lnTo>
                  <a:lnTo>
                    <a:pt x="5" y="98"/>
                  </a:lnTo>
                  <a:lnTo>
                    <a:pt x="0" y="147"/>
                  </a:lnTo>
                  <a:lnTo>
                    <a:pt x="4" y="204"/>
                  </a:lnTo>
                  <a:lnTo>
                    <a:pt x="20" y="265"/>
                  </a:lnTo>
                  <a:lnTo>
                    <a:pt x="45" y="330"/>
                  </a:lnTo>
                  <a:lnTo>
                    <a:pt x="81" y="396"/>
                  </a:lnTo>
                  <a:lnTo>
                    <a:pt x="85" y="403"/>
                  </a:lnTo>
                  <a:lnTo>
                    <a:pt x="92" y="411"/>
                  </a:lnTo>
                  <a:lnTo>
                    <a:pt x="99" y="420"/>
                  </a:lnTo>
                  <a:lnTo>
                    <a:pt x="106" y="430"/>
                  </a:lnTo>
                  <a:lnTo>
                    <a:pt x="115" y="440"/>
                  </a:lnTo>
                  <a:lnTo>
                    <a:pt x="123" y="450"/>
                  </a:lnTo>
                  <a:lnTo>
                    <a:pt x="131" y="458"/>
                  </a:lnTo>
                  <a:lnTo>
                    <a:pt x="138" y="467"/>
                  </a:lnTo>
                  <a:lnTo>
                    <a:pt x="305" y="446"/>
                  </a:lnTo>
                  <a:lnTo>
                    <a:pt x="202" y="29"/>
                  </a:lnTo>
                  <a:close/>
                </a:path>
              </a:pathLst>
            </a:custGeom>
            <a:solidFill>
              <a:srgbClr val="FF3F3F"/>
            </a:solidFill>
            <a:ln w="9525">
              <a:noFill/>
              <a:round/>
              <a:headEnd/>
              <a:tailEnd/>
            </a:ln>
          </p:spPr>
          <p:txBody>
            <a:bodyPr/>
            <a:lstStyle/>
            <a:p>
              <a:endParaRPr lang="ru-RU"/>
            </a:p>
          </p:txBody>
        </p:sp>
        <p:sp>
          <p:nvSpPr>
            <p:cNvPr id="44065" name="Freeform 23"/>
            <p:cNvSpPr>
              <a:spLocks/>
            </p:cNvSpPr>
            <p:nvPr/>
          </p:nvSpPr>
          <p:spPr bwMode="auto">
            <a:xfrm>
              <a:off x="751" y="1431"/>
              <a:ext cx="7" cy="7"/>
            </a:xfrm>
            <a:custGeom>
              <a:avLst/>
              <a:gdLst>
                <a:gd name="T0" fmla="*/ 4 w 14"/>
                <a:gd name="T1" fmla="*/ 13 h 13"/>
                <a:gd name="T2" fmla="*/ 6 w 14"/>
                <a:gd name="T3" fmla="*/ 12 h 13"/>
                <a:gd name="T4" fmla="*/ 8 w 14"/>
                <a:gd name="T5" fmla="*/ 11 h 13"/>
                <a:gd name="T6" fmla="*/ 10 w 14"/>
                <a:gd name="T7" fmla="*/ 11 h 13"/>
                <a:gd name="T8" fmla="*/ 12 w 14"/>
                <a:gd name="T9" fmla="*/ 10 h 13"/>
                <a:gd name="T10" fmla="*/ 12 w 14"/>
                <a:gd name="T11" fmla="*/ 8 h 13"/>
                <a:gd name="T12" fmla="*/ 14 w 14"/>
                <a:gd name="T13" fmla="*/ 6 h 13"/>
                <a:gd name="T14" fmla="*/ 14 w 14"/>
                <a:gd name="T15" fmla="*/ 3 h 13"/>
                <a:gd name="T16" fmla="*/ 14 w 14"/>
                <a:gd name="T17" fmla="*/ 0 h 13"/>
                <a:gd name="T18" fmla="*/ 10 w 14"/>
                <a:gd name="T19" fmla="*/ 0 h 13"/>
                <a:gd name="T20" fmla="*/ 7 w 14"/>
                <a:gd name="T21" fmla="*/ 0 h 13"/>
                <a:gd name="T22" fmla="*/ 4 w 14"/>
                <a:gd name="T23" fmla="*/ 0 h 13"/>
                <a:gd name="T24" fmla="*/ 0 w 14"/>
                <a:gd name="T25" fmla="*/ 0 h 13"/>
                <a:gd name="T26" fmla="*/ 4 w 14"/>
                <a:gd name="T27" fmla="*/ 13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3"/>
                <a:gd name="T44" fmla="*/ 14 w 14"/>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3">
                  <a:moveTo>
                    <a:pt x="4" y="13"/>
                  </a:moveTo>
                  <a:lnTo>
                    <a:pt x="6" y="12"/>
                  </a:lnTo>
                  <a:lnTo>
                    <a:pt x="8" y="11"/>
                  </a:lnTo>
                  <a:lnTo>
                    <a:pt x="10" y="11"/>
                  </a:lnTo>
                  <a:lnTo>
                    <a:pt x="12" y="10"/>
                  </a:lnTo>
                  <a:lnTo>
                    <a:pt x="12" y="8"/>
                  </a:lnTo>
                  <a:lnTo>
                    <a:pt x="14" y="6"/>
                  </a:lnTo>
                  <a:lnTo>
                    <a:pt x="14" y="3"/>
                  </a:lnTo>
                  <a:lnTo>
                    <a:pt x="14" y="0"/>
                  </a:lnTo>
                  <a:lnTo>
                    <a:pt x="10" y="0"/>
                  </a:lnTo>
                  <a:lnTo>
                    <a:pt x="7" y="0"/>
                  </a:lnTo>
                  <a:lnTo>
                    <a:pt x="4" y="0"/>
                  </a:lnTo>
                  <a:lnTo>
                    <a:pt x="0" y="0"/>
                  </a:lnTo>
                  <a:lnTo>
                    <a:pt x="4" y="13"/>
                  </a:lnTo>
                  <a:close/>
                </a:path>
              </a:pathLst>
            </a:custGeom>
            <a:solidFill>
              <a:srgbClr val="FF3F3F"/>
            </a:solidFill>
            <a:ln w="9525">
              <a:noFill/>
              <a:round/>
              <a:headEnd/>
              <a:tailEnd/>
            </a:ln>
          </p:spPr>
          <p:txBody>
            <a:bodyPr/>
            <a:lstStyle/>
            <a:p>
              <a:endParaRPr lang="ru-RU"/>
            </a:p>
          </p:txBody>
        </p:sp>
        <p:sp>
          <p:nvSpPr>
            <p:cNvPr id="44066" name="Freeform 24"/>
            <p:cNvSpPr>
              <a:spLocks/>
            </p:cNvSpPr>
            <p:nvPr/>
          </p:nvSpPr>
          <p:spPr bwMode="auto">
            <a:xfrm>
              <a:off x="723" y="1654"/>
              <a:ext cx="89" cy="28"/>
            </a:xfrm>
            <a:custGeom>
              <a:avLst/>
              <a:gdLst>
                <a:gd name="T0" fmla="*/ 119 w 178"/>
                <a:gd name="T1" fmla="*/ 39 h 56"/>
                <a:gd name="T2" fmla="*/ 124 w 178"/>
                <a:gd name="T3" fmla="*/ 36 h 56"/>
                <a:gd name="T4" fmla="*/ 131 w 178"/>
                <a:gd name="T5" fmla="*/ 34 h 56"/>
                <a:gd name="T6" fmla="*/ 136 w 178"/>
                <a:gd name="T7" fmla="*/ 33 h 56"/>
                <a:gd name="T8" fmla="*/ 144 w 178"/>
                <a:gd name="T9" fmla="*/ 34 h 56"/>
                <a:gd name="T10" fmla="*/ 152 w 178"/>
                <a:gd name="T11" fmla="*/ 37 h 56"/>
                <a:gd name="T12" fmla="*/ 160 w 178"/>
                <a:gd name="T13" fmla="*/ 39 h 56"/>
                <a:gd name="T14" fmla="*/ 168 w 178"/>
                <a:gd name="T15" fmla="*/ 41 h 56"/>
                <a:gd name="T16" fmla="*/ 177 w 178"/>
                <a:gd name="T17" fmla="*/ 44 h 56"/>
                <a:gd name="T18" fmla="*/ 178 w 178"/>
                <a:gd name="T19" fmla="*/ 44 h 56"/>
                <a:gd name="T20" fmla="*/ 167 w 178"/>
                <a:gd name="T21" fmla="*/ 0 h 56"/>
                <a:gd name="T22" fmla="*/ 0 w 178"/>
                <a:gd name="T23" fmla="*/ 21 h 56"/>
                <a:gd name="T24" fmla="*/ 6 w 178"/>
                <a:gd name="T25" fmla="*/ 27 h 56"/>
                <a:gd name="T26" fmla="*/ 10 w 178"/>
                <a:gd name="T27" fmla="*/ 32 h 56"/>
                <a:gd name="T28" fmla="*/ 16 w 178"/>
                <a:gd name="T29" fmla="*/ 38 h 56"/>
                <a:gd name="T30" fmla="*/ 22 w 178"/>
                <a:gd name="T31" fmla="*/ 42 h 56"/>
                <a:gd name="T32" fmla="*/ 28 w 178"/>
                <a:gd name="T33" fmla="*/ 47 h 56"/>
                <a:gd name="T34" fmla="*/ 34 w 178"/>
                <a:gd name="T35" fmla="*/ 51 h 56"/>
                <a:gd name="T36" fmla="*/ 41 w 178"/>
                <a:gd name="T37" fmla="*/ 54 h 56"/>
                <a:gd name="T38" fmla="*/ 47 w 178"/>
                <a:gd name="T39" fmla="*/ 56 h 56"/>
                <a:gd name="T40" fmla="*/ 95 w 178"/>
                <a:gd name="T41" fmla="*/ 52 h 56"/>
                <a:gd name="T42" fmla="*/ 100 w 178"/>
                <a:gd name="T43" fmla="*/ 50 h 56"/>
                <a:gd name="T44" fmla="*/ 107 w 178"/>
                <a:gd name="T45" fmla="*/ 47 h 56"/>
                <a:gd name="T46" fmla="*/ 112 w 178"/>
                <a:gd name="T47" fmla="*/ 43 h 56"/>
                <a:gd name="T48" fmla="*/ 119 w 178"/>
                <a:gd name="T49" fmla="*/ 39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8"/>
                <a:gd name="T76" fmla="*/ 0 h 56"/>
                <a:gd name="T77" fmla="*/ 178 w 178"/>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8" h="56">
                  <a:moveTo>
                    <a:pt x="119" y="39"/>
                  </a:moveTo>
                  <a:lnTo>
                    <a:pt x="124" y="36"/>
                  </a:lnTo>
                  <a:lnTo>
                    <a:pt x="131" y="34"/>
                  </a:lnTo>
                  <a:lnTo>
                    <a:pt x="136" y="33"/>
                  </a:lnTo>
                  <a:lnTo>
                    <a:pt x="144" y="34"/>
                  </a:lnTo>
                  <a:lnTo>
                    <a:pt x="152" y="37"/>
                  </a:lnTo>
                  <a:lnTo>
                    <a:pt x="160" y="39"/>
                  </a:lnTo>
                  <a:lnTo>
                    <a:pt x="168" y="41"/>
                  </a:lnTo>
                  <a:lnTo>
                    <a:pt x="177" y="44"/>
                  </a:lnTo>
                  <a:lnTo>
                    <a:pt x="178" y="44"/>
                  </a:lnTo>
                  <a:lnTo>
                    <a:pt x="167" y="0"/>
                  </a:lnTo>
                  <a:lnTo>
                    <a:pt x="0" y="21"/>
                  </a:lnTo>
                  <a:lnTo>
                    <a:pt x="6" y="27"/>
                  </a:lnTo>
                  <a:lnTo>
                    <a:pt x="10" y="32"/>
                  </a:lnTo>
                  <a:lnTo>
                    <a:pt x="16" y="38"/>
                  </a:lnTo>
                  <a:lnTo>
                    <a:pt x="22" y="42"/>
                  </a:lnTo>
                  <a:lnTo>
                    <a:pt x="28" y="47"/>
                  </a:lnTo>
                  <a:lnTo>
                    <a:pt x="34" y="51"/>
                  </a:lnTo>
                  <a:lnTo>
                    <a:pt x="41" y="54"/>
                  </a:lnTo>
                  <a:lnTo>
                    <a:pt x="47" y="56"/>
                  </a:lnTo>
                  <a:lnTo>
                    <a:pt x="95" y="52"/>
                  </a:lnTo>
                  <a:lnTo>
                    <a:pt x="100" y="50"/>
                  </a:lnTo>
                  <a:lnTo>
                    <a:pt x="107" y="47"/>
                  </a:lnTo>
                  <a:lnTo>
                    <a:pt x="112" y="43"/>
                  </a:lnTo>
                  <a:lnTo>
                    <a:pt x="119" y="39"/>
                  </a:lnTo>
                  <a:close/>
                </a:path>
              </a:pathLst>
            </a:custGeom>
            <a:solidFill>
              <a:srgbClr val="FF3F3F"/>
            </a:solidFill>
            <a:ln w="9525">
              <a:noFill/>
              <a:round/>
              <a:headEnd/>
              <a:tailEnd/>
            </a:ln>
          </p:spPr>
          <p:txBody>
            <a:bodyPr/>
            <a:lstStyle/>
            <a:p>
              <a:endParaRPr lang="ru-RU"/>
            </a:p>
          </p:txBody>
        </p:sp>
        <p:sp>
          <p:nvSpPr>
            <p:cNvPr id="44067" name="Freeform 25"/>
            <p:cNvSpPr>
              <a:spLocks/>
            </p:cNvSpPr>
            <p:nvPr/>
          </p:nvSpPr>
          <p:spPr bwMode="auto">
            <a:xfrm>
              <a:off x="746" y="1680"/>
              <a:ext cx="24" cy="3"/>
            </a:xfrm>
            <a:custGeom>
              <a:avLst/>
              <a:gdLst>
                <a:gd name="T0" fmla="*/ 48 w 48"/>
                <a:gd name="T1" fmla="*/ 0 h 7"/>
                <a:gd name="T2" fmla="*/ 0 w 48"/>
                <a:gd name="T3" fmla="*/ 4 h 7"/>
                <a:gd name="T4" fmla="*/ 6 w 48"/>
                <a:gd name="T5" fmla="*/ 6 h 7"/>
                <a:gd name="T6" fmla="*/ 11 w 48"/>
                <a:gd name="T7" fmla="*/ 7 h 7"/>
                <a:gd name="T8" fmla="*/ 17 w 48"/>
                <a:gd name="T9" fmla="*/ 7 h 7"/>
                <a:gd name="T10" fmla="*/ 22 w 48"/>
                <a:gd name="T11" fmla="*/ 7 h 7"/>
                <a:gd name="T12" fmla="*/ 29 w 48"/>
                <a:gd name="T13" fmla="*/ 6 h 7"/>
                <a:gd name="T14" fmla="*/ 35 w 48"/>
                <a:gd name="T15" fmla="*/ 4 h 7"/>
                <a:gd name="T16" fmla="*/ 41 w 48"/>
                <a:gd name="T17" fmla="*/ 2 h 7"/>
                <a:gd name="T18" fmla="*/ 48 w 48"/>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7"/>
                <a:gd name="T32" fmla="*/ 48 w 48"/>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7">
                  <a:moveTo>
                    <a:pt x="48" y="0"/>
                  </a:moveTo>
                  <a:lnTo>
                    <a:pt x="0" y="4"/>
                  </a:lnTo>
                  <a:lnTo>
                    <a:pt x="6" y="6"/>
                  </a:lnTo>
                  <a:lnTo>
                    <a:pt x="11" y="7"/>
                  </a:lnTo>
                  <a:lnTo>
                    <a:pt x="17" y="7"/>
                  </a:lnTo>
                  <a:lnTo>
                    <a:pt x="22" y="7"/>
                  </a:lnTo>
                  <a:lnTo>
                    <a:pt x="29" y="6"/>
                  </a:lnTo>
                  <a:lnTo>
                    <a:pt x="35" y="4"/>
                  </a:lnTo>
                  <a:lnTo>
                    <a:pt x="41" y="2"/>
                  </a:lnTo>
                  <a:lnTo>
                    <a:pt x="48" y="0"/>
                  </a:lnTo>
                  <a:close/>
                </a:path>
              </a:pathLst>
            </a:custGeom>
            <a:solidFill>
              <a:srgbClr val="FF3F3F"/>
            </a:solidFill>
            <a:ln w="9525">
              <a:noFill/>
              <a:round/>
              <a:headEnd/>
              <a:tailEnd/>
            </a:ln>
          </p:spPr>
          <p:txBody>
            <a:bodyPr/>
            <a:lstStyle/>
            <a:p>
              <a:endParaRPr lang="ru-RU"/>
            </a:p>
          </p:txBody>
        </p:sp>
        <p:sp>
          <p:nvSpPr>
            <p:cNvPr id="44068" name="Freeform 26"/>
            <p:cNvSpPr>
              <a:spLocks/>
            </p:cNvSpPr>
            <p:nvPr/>
          </p:nvSpPr>
          <p:spPr bwMode="auto">
            <a:xfrm>
              <a:off x="811" y="1676"/>
              <a:ext cx="1" cy="0"/>
            </a:xfrm>
            <a:custGeom>
              <a:avLst/>
              <a:gdLst>
                <a:gd name="T0" fmla="*/ 2 w 2"/>
                <a:gd name="T1" fmla="*/ 1 h 1"/>
                <a:gd name="T2" fmla="*/ 1 w 2"/>
                <a:gd name="T3" fmla="*/ 0 h 1"/>
                <a:gd name="T4" fmla="*/ 0 w 2"/>
                <a:gd name="T5" fmla="*/ 0 h 1"/>
                <a:gd name="T6" fmla="*/ 1 w 2"/>
                <a:gd name="T7" fmla="*/ 1 h 1"/>
                <a:gd name="T8" fmla="*/ 1 w 2"/>
                <a:gd name="T9" fmla="*/ 1 h 1"/>
                <a:gd name="T10" fmla="*/ 1 w 2"/>
                <a:gd name="T11" fmla="*/ 1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0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1" y="0"/>
                  </a:lnTo>
                  <a:lnTo>
                    <a:pt x="0" y="0"/>
                  </a:lnTo>
                  <a:lnTo>
                    <a:pt x="1" y="1"/>
                  </a:lnTo>
                  <a:lnTo>
                    <a:pt x="2" y="1"/>
                  </a:lnTo>
                  <a:close/>
                </a:path>
              </a:pathLst>
            </a:custGeom>
            <a:solidFill>
              <a:srgbClr val="FF3F3F"/>
            </a:solidFill>
            <a:ln w="9525">
              <a:noFill/>
              <a:round/>
              <a:headEnd/>
              <a:tailEnd/>
            </a:ln>
          </p:spPr>
          <p:txBody>
            <a:bodyPr/>
            <a:lstStyle/>
            <a:p>
              <a:endParaRPr lang="ru-RU"/>
            </a:p>
          </p:txBody>
        </p:sp>
        <p:sp>
          <p:nvSpPr>
            <p:cNvPr id="44069" name="Freeform 27"/>
            <p:cNvSpPr>
              <a:spLocks/>
            </p:cNvSpPr>
            <p:nvPr/>
          </p:nvSpPr>
          <p:spPr bwMode="auto">
            <a:xfrm>
              <a:off x="739" y="1373"/>
              <a:ext cx="36" cy="41"/>
            </a:xfrm>
            <a:custGeom>
              <a:avLst/>
              <a:gdLst>
                <a:gd name="T0" fmla="*/ 32 w 73"/>
                <a:gd name="T1" fmla="*/ 81 h 81"/>
                <a:gd name="T2" fmla="*/ 38 w 73"/>
                <a:gd name="T3" fmla="*/ 81 h 81"/>
                <a:gd name="T4" fmla="*/ 42 w 73"/>
                <a:gd name="T5" fmla="*/ 80 h 81"/>
                <a:gd name="T6" fmla="*/ 47 w 73"/>
                <a:gd name="T7" fmla="*/ 80 h 81"/>
                <a:gd name="T8" fmla="*/ 52 w 73"/>
                <a:gd name="T9" fmla="*/ 79 h 81"/>
                <a:gd name="T10" fmla="*/ 57 w 73"/>
                <a:gd name="T11" fmla="*/ 79 h 81"/>
                <a:gd name="T12" fmla="*/ 62 w 73"/>
                <a:gd name="T13" fmla="*/ 78 h 81"/>
                <a:gd name="T14" fmla="*/ 67 w 73"/>
                <a:gd name="T15" fmla="*/ 77 h 81"/>
                <a:gd name="T16" fmla="*/ 73 w 73"/>
                <a:gd name="T17" fmla="*/ 76 h 81"/>
                <a:gd name="T18" fmla="*/ 69 w 73"/>
                <a:gd name="T19" fmla="*/ 67 h 81"/>
                <a:gd name="T20" fmla="*/ 64 w 73"/>
                <a:gd name="T21" fmla="*/ 58 h 81"/>
                <a:gd name="T22" fmla="*/ 58 w 73"/>
                <a:gd name="T23" fmla="*/ 50 h 81"/>
                <a:gd name="T24" fmla="*/ 51 w 73"/>
                <a:gd name="T25" fmla="*/ 41 h 81"/>
                <a:gd name="T26" fmla="*/ 44 w 73"/>
                <a:gd name="T27" fmla="*/ 33 h 81"/>
                <a:gd name="T28" fmla="*/ 42 w 73"/>
                <a:gd name="T29" fmla="*/ 25 h 81"/>
                <a:gd name="T30" fmla="*/ 42 w 73"/>
                <a:gd name="T31" fmla="*/ 18 h 81"/>
                <a:gd name="T32" fmla="*/ 45 w 73"/>
                <a:gd name="T33" fmla="*/ 12 h 81"/>
                <a:gd name="T34" fmla="*/ 50 w 73"/>
                <a:gd name="T35" fmla="*/ 7 h 81"/>
                <a:gd name="T36" fmla="*/ 55 w 73"/>
                <a:gd name="T37" fmla="*/ 4 h 81"/>
                <a:gd name="T38" fmla="*/ 58 w 73"/>
                <a:gd name="T39" fmla="*/ 3 h 81"/>
                <a:gd name="T40" fmla="*/ 60 w 73"/>
                <a:gd name="T41" fmla="*/ 2 h 81"/>
                <a:gd name="T42" fmla="*/ 42 w 73"/>
                <a:gd name="T43" fmla="*/ 0 h 81"/>
                <a:gd name="T44" fmla="*/ 41 w 73"/>
                <a:gd name="T45" fmla="*/ 0 h 81"/>
                <a:gd name="T46" fmla="*/ 38 w 73"/>
                <a:gd name="T47" fmla="*/ 1 h 81"/>
                <a:gd name="T48" fmla="*/ 33 w 73"/>
                <a:gd name="T49" fmla="*/ 1 h 81"/>
                <a:gd name="T50" fmla="*/ 28 w 73"/>
                <a:gd name="T51" fmla="*/ 2 h 81"/>
                <a:gd name="T52" fmla="*/ 21 w 73"/>
                <a:gd name="T53" fmla="*/ 4 h 81"/>
                <a:gd name="T54" fmla="*/ 13 w 73"/>
                <a:gd name="T55" fmla="*/ 5 h 81"/>
                <a:gd name="T56" fmla="*/ 7 w 73"/>
                <a:gd name="T57" fmla="*/ 7 h 81"/>
                <a:gd name="T58" fmla="*/ 0 w 73"/>
                <a:gd name="T59" fmla="*/ 10 h 81"/>
                <a:gd name="T60" fmla="*/ 9 w 73"/>
                <a:gd name="T61" fmla="*/ 47 h 81"/>
                <a:gd name="T62" fmla="*/ 17 w 73"/>
                <a:gd name="T63" fmla="*/ 56 h 81"/>
                <a:gd name="T64" fmla="*/ 23 w 73"/>
                <a:gd name="T65" fmla="*/ 65 h 81"/>
                <a:gd name="T66" fmla="*/ 29 w 73"/>
                <a:gd name="T67" fmla="*/ 72 h 81"/>
                <a:gd name="T68" fmla="*/ 32 w 73"/>
                <a:gd name="T69" fmla="*/ 81 h 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3"/>
                <a:gd name="T106" fmla="*/ 0 h 81"/>
                <a:gd name="T107" fmla="*/ 73 w 73"/>
                <a:gd name="T108" fmla="*/ 81 h 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3" h="81">
                  <a:moveTo>
                    <a:pt x="32" y="81"/>
                  </a:moveTo>
                  <a:lnTo>
                    <a:pt x="38" y="81"/>
                  </a:lnTo>
                  <a:lnTo>
                    <a:pt x="42" y="80"/>
                  </a:lnTo>
                  <a:lnTo>
                    <a:pt x="47" y="80"/>
                  </a:lnTo>
                  <a:lnTo>
                    <a:pt x="52" y="79"/>
                  </a:lnTo>
                  <a:lnTo>
                    <a:pt x="57" y="79"/>
                  </a:lnTo>
                  <a:lnTo>
                    <a:pt x="62" y="78"/>
                  </a:lnTo>
                  <a:lnTo>
                    <a:pt x="67" y="77"/>
                  </a:lnTo>
                  <a:lnTo>
                    <a:pt x="73" y="76"/>
                  </a:lnTo>
                  <a:lnTo>
                    <a:pt x="69" y="67"/>
                  </a:lnTo>
                  <a:lnTo>
                    <a:pt x="64" y="58"/>
                  </a:lnTo>
                  <a:lnTo>
                    <a:pt x="58" y="50"/>
                  </a:lnTo>
                  <a:lnTo>
                    <a:pt x="51" y="41"/>
                  </a:lnTo>
                  <a:lnTo>
                    <a:pt x="44" y="33"/>
                  </a:lnTo>
                  <a:lnTo>
                    <a:pt x="42" y="25"/>
                  </a:lnTo>
                  <a:lnTo>
                    <a:pt x="42" y="18"/>
                  </a:lnTo>
                  <a:lnTo>
                    <a:pt x="45" y="12"/>
                  </a:lnTo>
                  <a:lnTo>
                    <a:pt x="50" y="7"/>
                  </a:lnTo>
                  <a:lnTo>
                    <a:pt x="55" y="4"/>
                  </a:lnTo>
                  <a:lnTo>
                    <a:pt x="58" y="3"/>
                  </a:lnTo>
                  <a:lnTo>
                    <a:pt x="60" y="2"/>
                  </a:lnTo>
                  <a:lnTo>
                    <a:pt x="42" y="0"/>
                  </a:lnTo>
                  <a:lnTo>
                    <a:pt x="41" y="0"/>
                  </a:lnTo>
                  <a:lnTo>
                    <a:pt x="38" y="1"/>
                  </a:lnTo>
                  <a:lnTo>
                    <a:pt x="33" y="1"/>
                  </a:lnTo>
                  <a:lnTo>
                    <a:pt x="28" y="2"/>
                  </a:lnTo>
                  <a:lnTo>
                    <a:pt x="21" y="4"/>
                  </a:lnTo>
                  <a:lnTo>
                    <a:pt x="13" y="5"/>
                  </a:lnTo>
                  <a:lnTo>
                    <a:pt x="7" y="7"/>
                  </a:lnTo>
                  <a:lnTo>
                    <a:pt x="0" y="10"/>
                  </a:lnTo>
                  <a:lnTo>
                    <a:pt x="9" y="47"/>
                  </a:lnTo>
                  <a:lnTo>
                    <a:pt x="17" y="56"/>
                  </a:lnTo>
                  <a:lnTo>
                    <a:pt x="23" y="65"/>
                  </a:lnTo>
                  <a:lnTo>
                    <a:pt x="29" y="72"/>
                  </a:lnTo>
                  <a:lnTo>
                    <a:pt x="32" y="81"/>
                  </a:lnTo>
                  <a:close/>
                </a:path>
              </a:pathLst>
            </a:custGeom>
            <a:solidFill>
              <a:srgbClr val="FF3F3F"/>
            </a:solidFill>
            <a:ln w="9525">
              <a:noFill/>
              <a:round/>
              <a:headEnd/>
              <a:tailEnd/>
            </a:ln>
          </p:spPr>
          <p:txBody>
            <a:bodyPr/>
            <a:lstStyle/>
            <a:p>
              <a:endParaRPr lang="ru-RU"/>
            </a:p>
          </p:txBody>
        </p:sp>
        <p:sp>
          <p:nvSpPr>
            <p:cNvPr id="44070" name="Freeform 28"/>
            <p:cNvSpPr>
              <a:spLocks/>
            </p:cNvSpPr>
            <p:nvPr/>
          </p:nvSpPr>
          <p:spPr bwMode="auto">
            <a:xfrm>
              <a:off x="755" y="1411"/>
              <a:ext cx="23" cy="20"/>
            </a:xfrm>
            <a:custGeom>
              <a:avLst/>
              <a:gdLst>
                <a:gd name="T0" fmla="*/ 6 w 46"/>
                <a:gd name="T1" fmla="*/ 39 h 39"/>
                <a:gd name="T2" fmla="*/ 15 w 46"/>
                <a:gd name="T3" fmla="*/ 39 h 39"/>
                <a:gd name="T4" fmla="*/ 25 w 46"/>
                <a:gd name="T5" fmla="*/ 39 h 39"/>
                <a:gd name="T6" fmla="*/ 32 w 46"/>
                <a:gd name="T7" fmla="*/ 38 h 39"/>
                <a:gd name="T8" fmla="*/ 37 w 46"/>
                <a:gd name="T9" fmla="*/ 37 h 39"/>
                <a:gd name="T10" fmla="*/ 40 w 46"/>
                <a:gd name="T11" fmla="*/ 36 h 39"/>
                <a:gd name="T12" fmla="*/ 42 w 46"/>
                <a:gd name="T13" fmla="*/ 34 h 39"/>
                <a:gd name="T14" fmla="*/ 44 w 46"/>
                <a:gd name="T15" fmla="*/ 33 h 39"/>
                <a:gd name="T16" fmla="*/ 46 w 46"/>
                <a:gd name="T17" fmla="*/ 31 h 39"/>
                <a:gd name="T18" fmla="*/ 45 w 46"/>
                <a:gd name="T19" fmla="*/ 24 h 39"/>
                <a:gd name="T20" fmla="*/ 44 w 46"/>
                <a:gd name="T21" fmla="*/ 15 h 39"/>
                <a:gd name="T22" fmla="*/ 43 w 46"/>
                <a:gd name="T23" fmla="*/ 7 h 39"/>
                <a:gd name="T24" fmla="*/ 41 w 46"/>
                <a:gd name="T25" fmla="*/ 0 h 39"/>
                <a:gd name="T26" fmla="*/ 35 w 46"/>
                <a:gd name="T27" fmla="*/ 1 h 39"/>
                <a:gd name="T28" fmla="*/ 30 w 46"/>
                <a:gd name="T29" fmla="*/ 2 h 39"/>
                <a:gd name="T30" fmla="*/ 25 w 46"/>
                <a:gd name="T31" fmla="*/ 3 h 39"/>
                <a:gd name="T32" fmla="*/ 20 w 46"/>
                <a:gd name="T33" fmla="*/ 3 h 39"/>
                <a:gd name="T34" fmla="*/ 15 w 46"/>
                <a:gd name="T35" fmla="*/ 4 h 39"/>
                <a:gd name="T36" fmla="*/ 10 w 46"/>
                <a:gd name="T37" fmla="*/ 4 h 39"/>
                <a:gd name="T38" fmla="*/ 6 w 46"/>
                <a:gd name="T39" fmla="*/ 5 h 39"/>
                <a:gd name="T40" fmla="*/ 0 w 46"/>
                <a:gd name="T41" fmla="*/ 5 h 39"/>
                <a:gd name="T42" fmla="*/ 3 w 46"/>
                <a:gd name="T43" fmla="*/ 15 h 39"/>
                <a:gd name="T44" fmla="*/ 6 w 46"/>
                <a:gd name="T45" fmla="*/ 24 h 39"/>
                <a:gd name="T46" fmla="*/ 6 w 46"/>
                <a:gd name="T47" fmla="*/ 31 h 39"/>
                <a:gd name="T48" fmla="*/ 6 w 46"/>
                <a:gd name="T49" fmla="*/ 39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9"/>
                <a:gd name="T77" fmla="*/ 46 w 46"/>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9">
                  <a:moveTo>
                    <a:pt x="6" y="39"/>
                  </a:moveTo>
                  <a:lnTo>
                    <a:pt x="15" y="39"/>
                  </a:lnTo>
                  <a:lnTo>
                    <a:pt x="25" y="39"/>
                  </a:lnTo>
                  <a:lnTo>
                    <a:pt x="32" y="38"/>
                  </a:lnTo>
                  <a:lnTo>
                    <a:pt x="37" y="37"/>
                  </a:lnTo>
                  <a:lnTo>
                    <a:pt x="40" y="36"/>
                  </a:lnTo>
                  <a:lnTo>
                    <a:pt x="42" y="34"/>
                  </a:lnTo>
                  <a:lnTo>
                    <a:pt x="44" y="33"/>
                  </a:lnTo>
                  <a:lnTo>
                    <a:pt x="46" y="31"/>
                  </a:lnTo>
                  <a:lnTo>
                    <a:pt x="45" y="24"/>
                  </a:lnTo>
                  <a:lnTo>
                    <a:pt x="44" y="15"/>
                  </a:lnTo>
                  <a:lnTo>
                    <a:pt x="43" y="7"/>
                  </a:lnTo>
                  <a:lnTo>
                    <a:pt x="41" y="0"/>
                  </a:lnTo>
                  <a:lnTo>
                    <a:pt x="35" y="1"/>
                  </a:lnTo>
                  <a:lnTo>
                    <a:pt x="30" y="2"/>
                  </a:lnTo>
                  <a:lnTo>
                    <a:pt x="25" y="3"/>
                  </a:lnTo>
                  <a:lnTo>
                    <a:pt x="20" y="3"/>
                  </a:lnTo>
                  <a:lnTo>
                    <a:pt x="15" y="4"/>
                  </a:lnTo>
                  <a:lnTo>
                    <a:pt x="10" y="4"/>
                  </a:lnTo>
                  <a:lnTo>
                    <a:pt x="6" y="5"/>
                  </a:lnTo>
                  <a:lnTo>
                    <a:pt x="0" y="5"/>
                  </a:lnTo>
                  <a:lnTo>
                    <a:pt x="3" y="15"/>
                  </a:lnTo>
                  <a:lnTo>
                    <a:pt x="6" y="24"/>
                  </a:lnTo>
                  <a:lnTo>
                    <a:pt x="6" y="31"/>
                  </a:lnTo>
                  <a:lnTo>
                    <a:pt x="6" y="39"/>
                  </a:lnTo>
                  <a:close/>
                </a:path>
              </a:pathLst>
            </a:custGeom>
            <a:solidFill>
              <a:srgbClr val="FF3F3F"/>
            </a:solidFill>
            <a:ln w="9525">
              <a:noFill/>
              <a:round/>
              <a:headEnd/>
              <a:tailEnd/>
            </a:ln>
          </p:spPr>
          <p:txBody>
            <a:bodyPr/>
            <a:lstStyle/>
            <a:p>
              <a:endParaRPr lang="ru-RU"/>
            </a:p>
          </p:txBody>
        </p:sp>
        <p:sp>
          <p:nvSpPr>
            <p:cNvPr id="44071" name="Freeform 29"/>
            <p:cNvSpPr>
              <a:spLocks/>
            </p:cNvSpPr>
            <p:nvPr/>
          </p:nvSpPr>
          <p:spPr bwMode="auto">
            <a:xfrm>
              <a:off x="757" y="1427"/>
              <a:ext cx="21" cy="12"/>
            </a:xfrm>
            <a:custGeom>
              <a:avLst/>
              <a:gdLst>
                <a:gd name="T0" fmla="*/ 30 w 42"/>
                <a:gd name="T1" fmla="*/ 10 h 25"/>
                <a:gd name="T2" fmla="*/ 40 w 42"/>
                <a:gd name="T3" fmla="*/ 25 h 25"/>
                <a:gd name="T4" fmla="*/ 41 w 42"/>
                <a:gd name="T5" fmla="*/ 25 h 25"/>
                <a:gd name="T6" fmla="*/ 41 w 42"/>
                <a:gd name="T7" fmla="*/ 24 h 25"/>
                <a:gd name="T8" fmla="*/ 41 w 42"/>
                <a:gd name="T9" fmla="*/ 24 h 25"/>
                <a:gd name="T10" fmla="*/ 42 w 42"/>
                <a:gd name="T11" fmla="*/ 24 h 25"/>
                <a:gd name="T12" fmla="*/ 42 w 42"/>
                <a:gd name="T13" fmla="*/ 18 h 25"/>
                <a:gd name="T14" fmla="*/ 42 w 42"/>
                <a:gd name="T15" fmla="*/ 11 h 25"/>
                <a:gd name="T16" fmla="*/ 42 w 42"/>
                <a:gd name="T17" fmla="*/ 6 h 25"/>
                <a:gd name="T18" fmla="*/ 42 w 42"/>
                <a:gd name="T19" fmla="*/ 0 h 25"/>
                <a:gd name="T20" fmla="*/ 40 w 42"/>
                <a:gd name="T21" fmla="*/ 2 h 25"/>
                <a:gd name="T22" fmla="*/ 38 w 42"/>
                <a:gd name="T23" fmla="*/ 3 h 25"/>
                <a:gd name="T24" fmla="*/ 36 w 42"/>
                <a:gd name="T25" fmla="*/ 5 h 25"/>
                <a:gd name="T26" fmla="*/ 33 w 42"/>
                <a:gd name="T27" fmla="*/ 6 h 25"/>
                <a:gd name="T28" fmla="*/ 28 w 42"/>
                <a:gd name="T29" fmla="*/ 7 h 25"/>
                <a:gd name="T30" fmla="*/ 21 w 42"/>
                <a:gd name="T31" fmla="*/ 8 h 25"/>
                <a:gd name="T32" fmla="*/ 11 w 42"/>
                <a:gd name="T33" fmla="*/ 8 h 25"/>
                <a:gd name="T34" fmla="*/ 2 w 42"/>
                <a:gd name="T35" fmla="*/ 8 h 25"/>
                <a:gd name="T36" fmla="*/ 2 w 42"/>
                <a:gd name="T37" fmla="*/ 11 h 25"/>
                <a:gd name="T38" fmla="*/ 2 w 42"/>
                <a:gd name="T39" fmla="*/ 14 h 25"/>
                <a:gd name="T40" fmla="*/ 0 w 42"/>
                <a:gd name="T41" fmla="*/ 16 h 25"/>
                <a:gd name="T42" fmla="*/ 0 w 42"/>
                <a:gd name="T43" fmla="*/ 18 h 25"/>
                <a:gd name="T44" fmla="*/ 11 w 42"/>
                <a:gd name="T45" fmla="*/ 15 h 25"/>
                <a:gd name="T46" fmla="*/ 20 w 42"/>
                <a:gd name="T47" fmla="*/ 13 h 25"/>
                <a:gd name="T48" fmla="*/ 28 w 42"/>
                <a:gd name="T49" fmla="*/ 11 h 25"/>
                <a:gd name="T50" fmla="*/ 30 w 42"/>
                <a:gd name="T51" fmla="*/ 10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25"/>
                <a:gd name="T80" fmla="*/ 42 w 42"/>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25">
                  <a:moveTo>
                    <a:pt x="30" y="10"/>
                  </a:moveTo>
                  <a:lnTo>
                    <a:pt x="40" y="25"/>
                  </a:lnTo>
                  <a:lnTo>
                    <a:pt x="41" y="25"/>
                  </a:lnTo>
                  <a:lnTo>
                    <a:pt x="41" y="24"/>
                  </a:lnTo>
                  <a:lnTo>
                    <a:pt x="42" y="24"/>
                  </a:lnTo>
                  <a:lnTo>
                    <a:pt x="42" y="18"/>
                  </a:lnTo>
                  <a:lnTo>
                    <a:pt x="42" y="11"/>
                  </a:lnTo>
                  <a:lnTo>
                    <a:pt x="42" y="6"/>
                  </a:lnTo>
                  <a:lnTo>
                    <a:pt x="42" y="0"/>
                  </a:lnTo>
                  <a:lnTo>
                    <a:pt x="40" y="2"/>
                  </a:lnTo>
                  <a:lnTo>
                    <a:pt x="38" y="3"/>
                  </a:lnTo>
                  <a:lnTo>
                    <a:pt x="36" y="5"/>
                  </a:lnTo>
                  <a:lnTo>
                    <a:pt x="33" y="6"/>
                  </a:lnTo>
                  <a:lnTo>
                    <a:pt x="28" y="7"/>
                  </a:lnTo>
                  <a:lnTo>
                    <a:pt x="21" y="8"/>
                  </a:lnTo>
                  <a:lnTo>
                    <a:pt x="11" y="8"/>
                  </a:lnTo>
                  <a:lnTo>
                    <a:pt x="2" y="8"/>
                  </a:lnTo>
                  <a:lnTo>
                    <a:pt x="2" y="11"/>
                  </a:lnTo>
                  <a:lnTo>
                    <a:pt x="2" y="14"/>
                  </a:lnTo>
                  <a:lnTo>
                    <a:pt x="0" y="16"/>
                  </a:lnTo>
                  <a:lnTo>
                    <a:pt x="0" y="18"/>
                  </a:lnTo>
                  <a:lnTo>
                    <a:pt x="11" y="15"/>
                  </a:lnTo>
                  <a:lnTo>
                    <a:pt x="20" y="13"/>
                  </a:lnTo>
                  <a:lnTo>
                    <a:pt x="28" y="11"/>
                  </a:lnTo>
                  <a:lnTo>
                    <a:pt x="30" y="10"/>
                  </a:lnTo>
                  <a:close/>
                </a:path>
              </a:pathLst>
            </a:custGeom>
            <a:solidFill>
              <a:srgbClr val="FF3F3F"/>
            </a:solidFill>
            <a:ln w="9525">
              <a:noFill/>
              <a:round/>
              <a:headEnd/>
              <a:tailEnd/>
            </a:ln>
          </p:spPr>
          <p:txBody>
            <a:bodyPr/>
            <a:lstStyle/>
            <a:p>
              <a:endParaRPr lang="ru-RU"/>
            </a:p>
          </p:txBody>
        </p:sp>
        <p:sp>
          <p:nvSpPr>
            <p:cNvPr id="44072" name="Freeform 30"/>
            <p:cNvSpPr>
              <a:spLocks/>
            </p:cNvSpPr>
            <p:nvPr/>
          </p:nvSpPr>
          <p:spPr bwMode="auto">
            <a:xfrm>
              <a:off x="753" y="1427"/>
              <a:ext cx="56" cy="21"/>
            </a:xfrm>
            <a:custGeom>
              <a:avLst/>
              <a:gdLst>
                <a:gd name="T0" fmla="*/ 60 w 113"/>
                <a:gd name="T1" fmla="*/ 40 h 42"/>
                <a:gd name="T2" fmla="*/ 71 w 113"/>
                <a:gd name="T3" fmla="*/ 37 h 42"/>
                <a:gd name="T4" fmla="*/ 80 w 113"/>
                <a:gd name="T5" fmla="*/ 32 h 42"/>
                <a:gd name="T6" fmla="*/ 90 w 113"/>
                <a:gd name="T7" fmla="*/ 26 h 42"/>
                <a:gd name="T8" fmla="*/ 97 w 113"/>
                <a:gd name="T9" fmla="*/ 18 h 42"/>
                <a:gd name="T10" fmla="*/ 104 w 113"/>
                <a:gd name="T11" fmla="*/ 11 h 42"/>
                <a:gd name="T12" fmla="*/ 108 w 113"/>
                <a:gd name="T13" fmla="*/ 6 h 42"/>
                <a:gd name="T14" fmla="*/ 112 w 113"/>
                <a:gd name="T15" fmla="*/ 1 h 42"/>
                <a:gd name="T16" fmla="*/ 113 w 113"/>
                <a:gd name="T17" fmla="*/ 0 h 42"/>
                <a:gd name="T18" fmla="*/ 112 w 113"/>
                <a:gd name="T19" fmla="*/ 0 h 42"/>
                <a:gd name="T20" fmla="*/ 110 w 113"/>
                <a:gd name="T21" fmla="*/ 0 h 42"/>
                <a:gd name="T22" fmla="*/ 106 w 113"/>
                <a:gd name="T23" fmla="*/ 1 h 42"/>
                <a:gd name="T24" fmla="*/ 100 w 113"/>
                <a:gd name="T25" fmla="*/ 4 h 42"/>
                <a:gd name="T26" fmla="*/ 91 w 113"/>
                <a:gd name="T27" fmla="*/ 7 h 42"/>
                <a:gd name="T28" fmla="*/ 80 w 113"/>
                <a:gd name="T29" fmla="*/ 11 h 42"/>
                <a:gd name="T30" fmla="*/ 67 w 113"/>
                <a:gd name="T31" fmla="*/ 17 h 42"/>
                <a:gd name="T32" fmla="*/ 50 w 113"/>
                <a:gd name="T33" fmla="*/ 25 h 42"/>
                <a:gd name="T34" fmla="*/ 50 w 113"/>
                <a:gd name="T35" fmla="*/ 27 h 42"/>
                <a:gd name="T36" fmla="*/ 50 w 113"/>
                <a:gd name="T37" fmla="*/ 29 h 42"/>
                <a:gd name="T38" fmla="*/ 49 w 113"/>
                <a:gd name="T39" fmla="*/ 30 h 42"/>
                <a:gd name="T40" fmla="*/ 49 w 113"/>
                <a:gd name="T41" fmla="*/ 32 h 42"/>
                <a:gd name="T42" fmla="*/ 5 w 113"/>
                <a:gd name="T43" fmla="*/ 26 h 42"/>
                <a:gd name="T44" fmla="*/ 5 w 113"/>
                <a:gd name="T45" fmla="*/ 26 h 42"/>
                <a:gd name="T46" fmla="*/ 6 w 113"/>
                <a:gd name="T47" fmla="*/ 23 h 42"/>
                <a:gd name="T48" fmla="*/ 7 w 113"/>
                <a:gd name="T49" fmla="*/ 22 h 42"/>
                <a:gd name="T50" fmla="*/ 8 w 113"/>
                <a:gd name="T51" fmla="*/ 19 h 42"/>
                <a:gd name="T52" fmla="*/ 6 w 113"/>
                <a:gd name="T53" fmla="*/ 20 h 42"/>
                <a:gd name="T54" fmla="*/ 4 w 113"/>
                <a:gd name="T55" fmla="*/ 20 h 42"/>
                <a:gd name="T56" fmla="*/ 2 w 113"/>
                <a:gd name="T57" fmla="*/ 21 h 42"/>
                <a:gd name="T58" fmla="*/ 0 w 113"/>
                <a:gd name="T59" fmla="*/ 22 h 42"/>
                <a:gd name="T60" fmla="*/ 3 w 113"/>
                <a:gd name="T61" fmla="*/ 37 h 42"/>
                <a:gd name="T62" fmla="*/ 10 w 113"/>
                <a:gd name="T63" fmla="*/ 39 h 42"/>
                <a:gd name="T64" fmla="*/ 16 w 113"/>
                <a:gd name="T65" fmla="*/ 40 h 42"/>
                <a:gd name="T66" fmla="*/ 23 w 113"/>
                <a:gd name="T67" fmla="*/ 41 h 42"/>
                <a:gd name="T68" fmla="*/ 30 w 113"/>
                <a:gd name="T69" fmla="*/ 42 h 42"/>
                <a:gd name="T70" fmla="*/ 37 w 113"/>
                <a:gd name="T71" fmla="*/ 42 h 42"/>
                <a:gd name="T72" fmla="*/ 44 w 113"/>
                <a:gd name="T73" fmla="*/ 42 h 42"/>
                <a:gd name="T74" fmla="*/ 51 w 113"/>
                <a:gd name="T75" fmla="*/ 41 h 42"/>
                <a:gd name="T76" fmla="*/ 60 w 113"/>
                <a:gd name="T77" fmla="*/ 40 h 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3"/>
                <a:gd name="T118" fmla="*/ 0 h 42"/>
                <a:gd name="T119" fmla="*/ 113 w 113"/>
                <a:gd name="T120" fmla="*/ 42 h 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3" h="42">
                  <a:moveTo>
                    <a:pt x="60" y="40"/>
                  </a:moveTo>
                  <a:lnTo>
                    <a:pt x="71" y="37"/>
                  </a:lnTo>
                  <a:lnTo>
                    <a:pt x="80" y="32"/>
                  </a:lnTo>
                  <a:lnTo>
                    <a:pt x="90" y="26"/>
                  </a:lnTo>
                  <a:lnTo>
                    <a:pt x="97" y="18"/>
                  </a:lnTo>
                  <a:lnTo>
                    <a:pt x="104" y="11"/>
                  </a:lnTo>
                  <a:lnTo>
                    <a:pt x="108" y="6"/>
                  </a:lnTo>
                  <a:lnTo>
                    <a:pt x="112" y="1"/>
                  </a:lnTo>
                  <a:lnTo>
                    <a:pt x="113" y="0"/>
                  </a:lnTo>
                  <a:lnTo>
                    <a:pt x="112" y="0"/>
                  </a:lnTo>
                  <a:lnTo>
                    <a:pt x="110" y="0"/>
                  </a:lnTo>
                  <a:lnTo>
                    <a:pt x="106" y="1"/>
                  </a:lnTo>
                  <a:lnTo>
                    <a:pt x="100" y="4"/>
                  </a:lnTo>
                  <a:lnTo>
                    <a:pt x="91" y="7"/>
                  </a:lnTo>
                  <a:lnTo>
                    <a:pt x="80" y="11"/>
                  </a:lnTo>
                  <a:lnTo>
                    <a:pt x="67" y="17"/>
                  </a:lnTo>
                  <a:lnTo>
                    <a:pt x="50" y="25"/>
                  </a:lnTo>
                  <a:lnTo>
                    <a:pt x="50" y="27"/>
                  </a:lnTo>
                  <a:lnTo>
                    <a:pt x="50" y="29"/>
                  </a:lnTo>
                  <a:lnTo>
                    <a:pt x="49" y="30"/>
                  </a:lnTo>
                  <a:lnTo>
                    <a:pt x="49" y="32"/>
                  </a:lnTo>
                  <a:lnTo>
                    <a:pt x="5" y="26"/>
                  </a:lnTo>
                  <a:lnTo>
                    <a:pt x="6" y="23"/>
                  </a:lnTo>
                  <a:lnTo>
                    <a:pt x="7" y="22"/>
                  </a:lnTo>
                  <a:lnTo>
                    <a:pt x="8" y="19"/>
                  </a:lnTo>
                  <a:lnTo>
                    <a:pt x="6" y="20"/>
                  </a:lnTo>
                  <a:lnTo>
                    <a:pt x="4" y="20"/>
                  </a:lnTo>
                  <a:lnTo>
                    <a:pt x="2" y="21"/>
                  </a:lnTo>
                  <a:lnTo>
                    <a:pt x="0" y="22"/>
                  </a:lnTo>
                  <a:lnTo>
                    <a:pt x="3" y="37"/>
                  </a:lnTo>
                  <a:lnTo>
                    <a:pt x="10" y="39"/>
                  </a:lnTo>
                  <a:lnTo>
                    <a:pt x="16" y="40"/>
                  </a:lnTo>
                  <a:lnTo>
                    <a:pt x="23" y="41"/>
                  </a:lnTo>
                  <a:lnTo>
                    <a:pt x="30" y="42"/>
                  </a:lnTo>
                  <a:lnTo>
                    <a:pt x="37" y="42"/>
                  </a:lnTo>
                  <a:lnTo>
                    <a:pt x="44" y="42"/>
                  </a:lnTo>
                  <a:lnTo>
                    <a:pt x="51" y="41"/>
                  </a:lnTo>
                  <a:lnTo>
                    <a:pt x="60" y="40"/>
                  </a:lnTo>
                  <a:close/>
                </a:path>
              </a:pathLst>
            </a:custGeom>
            <a:solidFill>
              <a:srgbClr val="FF3F3F"/>
            </a:solidFill>
            <a:ln w="9525">
              <a:noFill/>
              <a:round/>
              <a:headEnd/>
              <a:tailEnd/>
            </a:ln>
          </p:spPr>
          <p:txBody>
            <a:bodyPr/>
            <a:lstStyle/>
            <a:p>
              <a:endParaRPr lang="ru-RU"/>
            </a:p>
          </p:txBody>
        </p:sp>
        <p:sp>
          <p:nvSpPr>
            <p:cNvPr id="44073" name="Freeform 31"/>
            <p:cNvSpPr>
              <a:spLocks/>
            </p:cNvSpPr>
            <p:nvPr/>
          </p:nvSpPr>
          <p:spPr bwMode="auto">
            <a:xfrm>
              <a:off x="756" y="1432"/>
              <a:ext cx="22" cy="11"/>
            </a:xfrm>
            <a:custGeom>
              <a:avLst/>
              <a:gdLst>
                <a:gd name="T0" fmla="*/ 44 w 45"/>
                <a:gd name="T1" fmla="*/ 21 h 21"/>
                <a:gd name="T2" fmla="*/ 44 w 45"/>
                <a:gd name="T3" fmla="*/ 19 h 21"/>
                <a:gd name="T4" fmla="*/ 45 w 45"/>
                <a:gd name="T5" fmla="*/ 18 h 21"/>
                <a:gd name="T6" fmla="*/ 45 w 45"/>
                <a:gd name="T7" fmla="*/ 16 h 21"/>
                <a:gd name="T8" fmla="*/ 45 w 45"/>
                <a:gd name="T9" fmla="*/ 14 h 21"/>
                <a:gd name="T10" fmla="*/ 44 w 45"/>
                <a:gd name="T11" fmla="*/ 14 h 21"/>
                <a:gd name="T12" fmla="*/ 44 w 45"/>
                <a:gd name="T13" fmla="*/ 14 h 21"/>
                <a:gd name="T14" fmla="*/ 44 w 45"/>
                <a:gd name="T15" fmla="*/ 15 h 21"/>
                <a:gd name="T16" fmla="*/ 43 w 45"/>
                <a:gd name="T17" fmla="*/ 15 h 21"/>
                <a:gd name="T18" fmla="*/ 33 w 45"/>
                <a:gd name="T19" fmla="*/ 0 h 21"/>
                <a:gd name="T20" fmla="*/ 31 w 45"/>
                <a:gd name="T21" fmla="*/ 1 h 21"/>
                <a:gd name="T22" fmla="*/ 23 w 45"/>
                <a:gd name="T23" fmla="*/ 3 h 21"/>
                <a:gd name="T24" fmla="*/ 14 w 45"/>
                <a:gd name="T25" fmla="*/ 5 h 21"/>
                <a:gd name="T26" fmla="*/ 3 w 45"/>
                <a:gd name="T27" fmla="*/ 8 h 21"/>
                <a:gd name="T28" fmla="*/ 2 w 45"/>
                <a:gd name="T29" fmla="*/ 11 h 21"/>
                <a:gd name="T30" fmla="*/ 1 w 45"/>
                <a:gd name="T31" fmla="*/ 12 h 21"/>
                <a:gd name="T32" fmla="*/ 0 w 45"/>
                <a:gd name="T33" fmla="*/ 15 h 21"/>
                <a:gd name="T34" fmla="*/ 0 w 45"/>
                <a:gd name="T35" fmla="*/ 15 h 21"/>
                <a:gd name="T36" fmla="*/ 44 w 45"/>
                <a:gd name="T37" fmla="*/ 2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1"/>
                <a:gd name="T59" fmla="*/ 45 w 45"/>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1">
                  <a:moveTo>
                    <a:pt x="44" y="21"/>
                  </a:moveTo>
                  <a:lnTo>
                    <a:pt x="44" y="19"/>
                  </a:lnTo>
                  <a:lnTo>
                    <a:pt x="45" y="18"/>
                  </a:lnTo>
                  <a:lnTo>
                    <a:pt x="45" y="16"/>
                  </a:lnTo>
                  <a:lnTo>
                    <a:pt x="45" y="14"/>
                  </a:lnTo>
                  <a:lnTo>
                    <a:pt x="44" y="14"/>
                  </a:lnTo>
                  <a:lnTo>
                    <a:pt x="44" y="15"/>
                  </a:lnTo>
                  <a:lnTo>
                    <a:pt x="43" y="15"/>
                  </a:lnTo>
                  <a:lnTo>
                    <a:pt x="33" y="0"/>
                  </a:lnTo>
                  <a:lnTo>
                    <a:pt x="31" y="1"/>
                  </a:lnTo>
                  <a:lnTo>
                    <a:pt x="23" y="3"/>
                  </a:lnTo>
                  <a:lnTo>
                    <a:pt x="14" y="5"/>
                  </a:lnTo>
                  <a:lnTo>
                    <a:pt x="3" y="8"/>
                  </a:lnTo>
                  <a:lnTo>
                    <a:pt x="2" y="11"/>
                  </a:lnTo>
                  <a:lnTo>
                    <a:pt x="1" y="12"/>
                  </a:lnTo>
                  <a:lnTo>
                    <a:pt x="0" y="15"/>
                  </a:lnTo>
                  <a:lnTo>
                    <a:pt x="44" y="21"/>
                  </a:lnTo>
                  <a:close/>
                </a:path>
              </a:pathLst>
            </a:custGeom>
            <a:solidFill>
              <a:srgbClr val="FF3F3F"/>
            </a:solidFill>
            <a:ln w="9525">
              <a:noFill/>
              <a:round/>
              <a:headEnd/>
              <a:tailEnd/>
            </a:ln>
          </p:spPr>
          <p:txBody>
            <a:bodyPr/>
            <a:lstStyle/>
            <a:p>
              <a:endParaRPr lang="ru-RU"/>
            </a:p>
          </p:txBody>
        </p:sp>
        <p:sp>
          <p:nvSpPr>
            <p:cNvPr id="44074" name="Freeform 32"/>
            <p:cNvSpPr>
              <a:spLocks/>
            </p:cNvSpPr>
            <p:nvPr/>
          </p:nvSpPr>
          <p:spPr bwMode="auto">
            <a:xfrm>
              <a:off x="650" y="1295"/>
              <a:ext cx="34" cy="109"/>
            </a:xfrm>
            <a:custGeom>
              <a:avLst/>
              <a:gdLst>
                <a:gd name="T0" fmla="*/ 65 w 68"/>
                <a:gd name="T1" fmla="*/ 218 h 218"/>
                <a:gd name="T2" fmla="*/ 68 w 68"/>
                <a:gd name="T3" fmla="*/ 0 h 218"/>
                <a:gd name="T4" fmla="*/ 0 w 68"/>
                <a:gd name="T5" fmla="*/ 17 h 218"/>
                <a:gd name="T6" fmla="*/ 65 w 68"/>
                <a:gd name="T7" fmla="*/ 218 h 218"/>
                <a:gd name="T8" fmla="*/ 0 60000 65536"/>
                <a:gd name="T9" fmla="*/ 0 60000 65536"/>
                <a:gd name="T10" fmla="*/ 0 60000 65536"/>
                <a:gd name="T11" fmla="*/ 0 60000 65536"/>
                <a:gd name="T12" fmla="*/ 0 w 68"/>
                <a:gd name="T13" fmla="*/ 0 h 218"/>
                <a:gd name="T14" fmla="*/ 68 w 68"/>
                <a:gd name="T15" fmla="*/ 218 h 218"/>
              </a:gdLst>
              <a:ahLst/>
              <a:cxnLst>
                <a:cxn ang="T8">
                  <a:pos x="T0" y="T1"/>
                </a:cxn>
                <a:cxn ang="T9">
                  <a:pos x="T2" y="T3"/>
                </a:cxn>
                <a:cxn ang="T10">
                  <a:pos x="T4" y="T5"/>
                </a:cxn>
                <a:cxn ang="T11">
                  <a:pos x="T6" y="T7"/>
                </a:cxn>
              </a:cxnLst>
              <a:rect l="T12" t="T13" r="T14" b="T15"/>
              <a:pathLst>
                <a:path w="68" h="218">
                  <a:moveTo>
                    <a:pt x="65" y="218"/>
                  </a:moveTo>
                  <a:lnTo>
                    <a:pt x="68" y="0"/>
                  </a:lnTo>
                  <a:lnTo>
                    <a:pt x="0" y="17"/>
                  </a:lnTo>
                  <a:lnTo>
                    <a:pt x="65" y="218"/>
                  </a:lnTo>
                  <a:close/>
                </a:path>
              </a:pathLst>
            </a:custGeom>
            <a:solidFill>
              <a:srgbClr val="000000"/>
            </a:solidFill>
            <a:ln w="9525">
              <a:noFill/>
              <a:round/>
              <a:headEnd/>
              <a:tailEnd/>
            </a:ln>
          </p:spPr>
          <p:txBody>
            <a:bodyPr/>
            <a:lstStyle/>
            <a:p>
              <a:endParaRPr lang="ru-RU"/>
            </a:p>
          </p:txBody>
        </p:sp>
        <p:sp>
          <p:nvSpPr>
            <p:cNvPr id="44075" name="Freeform 33"/>
            <p:cNvSpPr>
              <a:spLocks/>
            </p:cNvSpPr>
            <p:nvPr/>
          </p:nvSpPr>
          <p:spPr bwMode="auto">
            <a:xfrm>
              <a:off x="444" y="1324"/>
              <a:ext cx="184" cy="99"/>
            </a:xfrm>
            <a:custGeom>
              <a:avLst/>
              <a:gdLst>
                <a:gd name="T0" fmla="*/ 368 w 368"/>
                <a:gd name="T1" fmla="*/ 198 h 198"/>
                <a:gd name="T2" fmla="*/ 103 w 368"/>
                <a:gd name="T3" fmla="*/ 0 h 198"/>
                <a:gd name="T4" fmla="*/ 0 w 368"/>
                <a:gd name="T5" fmla="*/ 92 h 198"/>
                <a:gd name="T6" fmla="*/ 368 w 368"/>
                <a:gd name="T7" fmla="*/ 198 h 198"/>
                <a:gd name="T8" fmla="*/ 0 60000 65536"/>
                <a:gd name="T9" fmla="*/ 0 60000 65536"/>
                <a:gd name="T10" fmla="*/ 0 60000 65536"/>
                <a:gd name="T11" fmla="*/ 0 60000 65536"/>
                <a:gd name="T12" fmla="*/ 0 w 368"/>
                <a:gd name="T13" fmla="*/ 0 h 198"/>
                <a:gd name="T14" fmla="*/ 368 w 368"/>
                <a:gd name="T15" fmla="*/ 198 h 198"/>
              </a:gdLst>
              <a:ahLst/>
              <a:cxnLst>
                <a:cxn ang="T8">
                  <a:pos x="T0" y="T1"/>
                </a:cxn>
                <a:cxn ang="T9">
                  <a:pos x="T2" y="T3"/>
                </a:cxn>
                <a:cxn ang="T10">
                  <a:pos x="T4" y="T5"/>
                </a:cxn>
                <a:cxn ang="T11">
                  <a:pos x="T6" y="T7"/>
                </a:cxn>
              </a:cxnLst>
              <a:rect l="T12" t="T13" r="T14" b="T15"/>
              <a:pathLst>
                <a:path w="368" h="198">
                  <a:moveTo>
                    <a:pt x="368" y="198"/>
                  </a:moveTo>
                  <a:lnTo>
                    <a:pt x="103" y="0"/>
                  </a:lnTo>
                  <a:lnTo>
                    <a:pt x="0" y="92"/>
                  </a:lnTo>
                  <a:lnTo>
                    <a:pt x="368" y="198"/>
                  </a:lnTo>
                  <a:close/>
                </a:path>
              </a:pathLst>
            </a:custGeom>
            <a:solidFill>
              <a:srgbClr val="000000"/>
            </a:solidFill>
            <a:ln w="9525">
              <a:noFill/>
              <a:round/>
              <a:headEnd/>
              <a:tailEnd/>
            </a:ln>
          </p:spPr>
          <p:txBody>
            <a:bodyPr/>
            <a:lstStyle/>
            <a:p>
              <a:endParaRPr lang="ru-RU"/>
            </a:p>
          </p:txBody>
        </p:sp>
        <p:sp>
          <p:nvSpPr>
            <p:cNvPr id="44076" name="Freeform 34"/>
            <p:cNvSpPr>
              <a:spLocks/>
            </p:cNvSpPr>
            <p:nvPr/>
          </p:nvSpPr>
          <p:spPr bwMode="auto">
            <a:xfrm>
              <a:off x="491" y="1470"/>
              <a:ext cx="106" cy="25"/>
            </a:xfrm>
            <a:custGeom>
              <a:avLst/>
              <a:gdLst>
                <a:gd name="T0" fmla="*/ 212 w 212"/>
                <a:gd name="T1" fmla="*/ 44 h 52"/>
                <a:gd name="T2" fmla="*/ 0 w 212"/>
                <a:gd name="T3" fmla="*/ 0 h 52"/>
                <a:gd name="T4" fmla="*/ 27 w 212"/>
                <a:gd name="T5" fmla="*/ 52 h 52"/>
                <a:gd name="T6" fmla="*/ 212 w 212"/>
                <a:gd name="T7" fmla="*/ 44 h 52"/>
                <a:gd name="T8" fmla="*/ 0 60000 65536"/>
                <a:gd name="T9" fmla="*/ 0 60000 65536"/>
                <a:gd name="T10" fmla="*/ 0 60000 65536"/>
                <a:gd name="T11" fmla="*/ 0 60000 65536"/>
                <a:gd name="T12" fmla="*/ 0 w 212"/>
                <a:gd name="T13" fmla="*/ 0 h 52"/>
                <a:gd name="T14" fmla="*/ 212 w 212"/>
                <a:gd name="T15" fmla="*/ 52 h 52"/>
              </a:gdLst>
              <a:ahLst/>
              <a:cxnLst>
                <a:cxn ang="T8">
                  <a:pos x="T0" y="T1"/>
                </a:cxn>
                <a:cxn ang="T9">
                  <a:pos x="T2" y="T3"/>
                </a:cxn>
                <a:cxn ang="T10">
                  <a:pos x="T4" y="T5"/>
                </a:cxn>
                <a:cxn ang="T11">
                  <a:pos x="T6" y="T7"/>
                </a:cxn>
              </a:cxnLst>
              <a:rect l="T12" t="T13" r="T14" b="T15"/>
              <a:pathLst>
                <a:path w="212" h="52">
                  <a:moveTo>
                    <a:pt x="212" y="44"/>
                  </a:moveTo>
                  <a:lnTo>
                    <a:pt x="0" y="0"/>
                  </a:lnTo>
                  <a:lnTo>
                    <a:pt x="27" y="52"/>
                  </a:lnTo>
                  <a:lnTo>
                    <a:pt x="212" y="44"/>
                  </a:lnTo>
                  <a:close/>
                </a:path>
              </a:pathLst>
            </a:custGeom>
            <a:solidFill>
              <a:srgbClr val="000000"/>
            </a:solidFill>
            <a:ln w="9525">
              <a:noFill/>
              <a:round/>
              <a:headEnd/>
              <a:tailEnd/>
            </a:ln>
          </p:spPr>
          <p:txBody>
            <a:bodyPr/>
            <a:lstStyle/>
            <a:p>
              <a:endParaRPr lang="ru-RU"/>
            </a:p>
          </p:txBody>
        </p:sp>
        <p:sp>
          <p:nvSpPr>
            <p:cNvPr id="44077" name="Freeform 35"/>
            <p:cNvSpPr>
              <a:spLocks/>
            </p:cNvSpPr>
            <p:nvPr/>
          </p:nvSpPr>
          <p:spPr bwMode="auto">
            <a:xfrm>
              <a:off x="1033" y="1437"/>
              <a:ext cx="71" cy="45"/>
            </a:xfrm>
            <a:custGeom>
              <a:avLst/>
              <a:gdLst>
                <a:gd name="T0" fmla="*/ 0 w 142"/>
                <a:gd name="T1" fmla="*/ 89 h 89"/>
                <a:gd name="T2" fmla="*/ 123 w 142"/>
                <a:gd name="T3" fmla="*/ 0 h 89"/>
                <a:gd name="T4" fmla="*/ 142 w 142"/>
                <a:gd name="T5" fmla="*/ 46 h 89"/>
                <a:gd name="T6" fmla="*/ 0 w 142"/>
                <a:gd name="T7" fmla="*/ 89 h 89"/>
                <a:gd name="T8" fmla="*/ 0 60000 65536"/>
                <a:gd name="T9" fmla="*/ 0 60000 65536"/>
                <a:gd name="T10" fmla="*/ 0 60000 65536"/>
                <a:gd name="T11" fmla="*/ 0 60000 65536"/>
                <a:gd name="T12" fmla="*/ 0 w 142"/>
                <a:gd name="T13" fmla="*/ 0 h 89"/>
                <a:gd name="T14" fmla="*/ 142 w 142"/>
                <a:gd name="T15" fmla="*/ 89 h 89"/>
              </a:gdLst>
              <a:ahLst/>
              <a:cxnLst>
                <a:cxn ang="T8">
                  <a:pos x="T0" y="T1"/>
                </a:cxn>
                <a:cxn ang="T9">
                  <a:pos x="T2" y="T3"/>
                </a:cxn>
                <a:cxn ang="T10">
                  <a:pos x="T4" y="T5"/>
                </a:cxn>
                <a:cxn ang="T11">
                  <a:pos x="T6" y="T7"/>
                </a:cxn>
              </a:cxnLst>
              <a:rect l="T12" t="T13" r="T14" b="T15"/>
              <a:pathLst>
                <a:path w="142" h="89">
                  <a:moveTo>
                    <a:pt x="0" y="89"/>
                  </a:moveTo>
                  <a:lnTo>
                    <a:pt x="123" y="0"/>
                  </a:lnTo>
                  <a:lnTo>
                    <a:pt x="142" y="46"/>
                  </a:lnTo>
                  <a:lnTo>
                    <a:pt x="0" y="89"/>
                  </a:lnTo>
                  <a:close/>
                </a:path>
              </a:pathLst>
            </a:custGeom>
            <a:solidFill>
              <a:srgbClr val="FF3F3F"/>
            </a:solidFill>
            <a:ln w="9525">
              <a:noFill/>
              <a:round/>
              <a:headEnd/>
              <a:tailEnd/>
            </a:ln>
          </p:spPr>
          <p:txBody>
            <a:bodyPr/>
            <a:lstStyle/>
            <a:p>
              <a:endParaRPr lang="ru-RU"/>
            </a:p>
          </p:txBody>
        </p:sp>
        <p:sp>
          <p:nvSpPr>
            <p:cNvPr id="44078" name="Freeform 36"/>
            <p:cNvSpPr>
              <a:spLocks/>
            </p:cNvSpPr>
            <p:nvPr/>
          </p:nvSpPr>
          <p:spPr bwMode="auto">
            <a:xfrm>
              <a:off x="1038" y="1518"/>
              <a:ext cx="116" cy="87"/>
            </a:xfrm>
            <a:custGeom>
              <a:avLst/>
              <a:gdLst>
                <a:gd name="T0" fmla="*/ 0 w 232"/>
                <a:gd name="T1" fmla="*/ 0 h 173"/>
                <a:gd name="T2" fmla="*/ 232 w 232"/>
                <a:gd name="T3" fmla="*/ 77 h 173"/>
                <a:gd name="T4" fmla="*/ 220 w 232"/>
                <a:gd name="T5" fmla="*/ 173 h 173"/>
                <a:gd name="T6" fmla="*/ 0 w 232"/>
                <a:gd name="T7" fmla="*/ 0 h 173"/>
                <a:gd name="T8" fmla="*/ 0 60000 65536"/>
                <a:gd name="T9" fmla="*/ 0 60000 65536"/>
                <a:gd name="T10" fmla="*/ 0 60000 65536"/>
                <a:gd name="T11" fmla="*/ 0 60000 65536"/>
                <a:gd name="T12" fmla="*/ 0 w 232"/>
                <a:gd name="T13" fmla="*/ 0 h 173"/>
                <a:gd name="T14" fmla="*/ 232 w 232"/>
                <a:gd name="T15" fmla="*/ 173 h 173"/>
              </a:gdLst>
              <a:ahLst/>
              <a:cxnLst>
                <a:cxn ang="T8">
                  <a:pos x="T0" y="T1"/>
                </a:cxn>
                <a:cxn ang="T9">
                  <a:pos x="T2" y="T3"/>
                </a:cxn>
                <a:cxn ang="T10">
                  <a:pos x="T4" y="T5"/>
                </a:cxn>
                <a:cxn ang="T11">
                  <a:pos x="T6" y="T7"/>
                </a:cxn>
              </a:cxnLst>
              <a:rect l="T12" t="T13" r="T14" b="T15"/>
              <a:pathLst>
                <a:path w="232" h="173">
                  <a:moveTo>
                    <a:pt x="0" y="0"/>
                  </a:moveTo>
                  <a:lnTo>
                    <a:pt x="232" y="77"/>
                  </a:lnTo>
                  <a:lnTo>
                    <a:pt x="220" y="173"/>
                  </a:lnTo>
                  <a:lnTo>
                    <a:pt x="0" y="0"/>
                  </a:lnTo>
                  <a:close/>
                </a:path>
              </a:pathLst>
            </a:custGeom>
            <a:solidFill>
              <a:srgbClr val="FF3F3F"/>
            </a:solidFill>
            <a:ln w="9525">
              <a:noFill/>
              <a:round/>
              <a:headEnd/>
              <a:tailEnd/>
            </a:ln>
          </p:spPr>
          <p:txBody>
            <a:bodyPr/>
            <a:lstStyle/>
            <a:p>
              <a:endParaRPr lang="ru-RU"/>
            </a:p>
          </p:txBody>
        </p:sp>
        <p:sp>
          <p:nvSpPr>
            <p:cNvPr id="44079" name="Freeform 37"/>
            <p:cNvSpPr>
              <a:spLocks/>
            </p:cNvSpPr>
            <p:nvPr/>
          </p:nvSpPr>
          <p:spPr bwMode="auto">
            <a:xfrm>
              <a:off x="1008" y="1558"/>
              <a:ext cx="64" cy="62"/>
            </a:xfrm>
            <a:custGeom>
              <a:avLst/>
              <a:gdLst>
                <a:gd name="T0" fmla="*/ 0 w 127"/>
                <a:gd name="T1" fmla="*/ 0 h 124"/>
                <a:gd name="T2" fmla="*/ 127 w 127"/>
                <a:gd name="T3" fmla="*/ 118 h 124"/>
                <a:gd name="T4" fmla="*/ 86 w 127"/>
                <a:gd name="T5" fmla="*/ 124 h 124"/>
                <a:gd name="T6" fmla="*/ 0 w 127"/>
                <a:gd name="T7" fmla="*/ 0 h 124"/>
                <a:gd name="T8" fmla="*/ 0 60000 65536"/>
                <a:gd name="T9" fmla="*/ 0 60000 65536"/>
                <a:gd name="T10" fmla="*/ 0 60000 65536"/>
                <a:gd name="T11" fmla="*/ 0 60000 65536"/>
                <a:gd name="T12" fmla="*/ 0 w 127"/>
                <a:gd name="T13" fmla="*/ 0 h 124"/>
                <a:gd name="T14" fmla="*/ 127 w 127"/>
                <a:gd name="T15" fmla="*/ 124 h 124"/>
              </a:gdLst>
              <a:ahLst/>
              <a:cxnLst>
                <a:cxn ang="T8">
                  <a:pos x="T0" y="T1"/>
                </a:cxn>
                <a:cxn ang="T9">
                  <a:pos x="T2" y="T3"/>
                </a:cxn>
                <a:cxn ang="T10">
                  <a:pos x="T4" y="T5"/>
                </a:cxn>
                <a:cxn ang="T11">
                  <a:pos x="T6" y="T7"/>
                </a:cxn>
              </a:cxnLst>
              <a:rect l="T12" t="T13" r="T14" b="T15"/>
              <a:pathLst>
                <a:path w="127" h="124">
                  <a:moveTo>
                    <a:pt x="0" y="0"/>
                  </a:moveTo>
                  <a:lnTo>
                    <a:pt x="127" y="118"/>
                  </a:lnTo>
                  <a:lnTo>
                    <a:pt x="86" y="124"/>
                  </a:lnTo>
                  <a:lnTo>
                    <a:pt x="0" y="0"/>
                  </a:lnTo>
                  <a:close/>
                </a:path>
              </a:pathLst>
            </a:custGeom>
            <a:solidFill>
              <a:srgbClr val="FF3F3F"/>
            </a:solidFill>
            <a:ln w="9525">
              <a:noFill/>
              <a:round/>
              <a:headEnd/>
              <a:tailEnd/>
            </a:ln>
          </p:spPr>
          <p:txBody>
            <a:bodyPr/>
            <a:lstStyle/>
            <a:p>
              <a:endParaRPr lang="ru-RU"/>
            </a:p>
          </p:txBody>
        </p:sp>
        <p:sp>
          <p:nvSpPr>
            <p:cNvPr id="44080" name="Freeform 38"/>
            <p:cNvSpPr>
              <a:spLocks/>
            </p:cNvSpPr>
            <p:nvPr/>
          </p:nvSpPr>
          <p:spPr bwMode="auto">
            <a:xfrm>
              <a:off x="674" y="1722"/>
              <a:ext cx="55" cy="136"/>
            </a:xfrm>
            <a:custGeom>
              <a:avLst/>
              <a:gdLst>
                <a:gd name="T0" fmla="*/ 93 w 110"/>
                <a:gd name="T1" fmla="*/ 0 h 271"/>
                <a:gd name="T2" fmla="*/ 89 w 110"/>
                <a:gd name="T3" fmla="*/ 5 h 271"/>
                <a:gd name="T4" fmla="*/ 81 w 110"/>
                <a:gd name="T5" fmla="*/ 21 h 271"/>
                <a:gd name="T6" fmla="*/ 72 w 110"/>
                <a:gd name="T7" fmla="*/ 46 h 271"/>
                <a:gd name="T8" fmla="*/ 63 w 110"/>
                <a:gd name="T9" fmla="*/ 79 h 271"/>
                <a:gd name="T10" fmla="*/ 60 w 110"/>
                <a:gd name="T11" fmla="*/ 118 h 271"/>
                <a:gd name="T12" fmla="*/ 64 w 110"/>
                <a:gd name="T13" fmla="*/ 165 h 271"/>
                <a:gd name="T14" fmla="*/ 81 w 110"/>
                <a:gd name="T15" fmla="*/ 216 h 271"/>
                <a:gd name="T16" fmla="*/ 110 w 110"/>
                <a:gd name="T17" fmla="*/ 271 h 271"/>
                <a:gd name="T18" fmla="*/ 40 w 110"/>
                <a:gd name="T19" fmla="*/ 248 h 271"/>
                <a:gd name="T20" fmla="*/ 37 w 110"/>
                <a:gd name="T21" fmla="*/ 244 h 271"/>
                <a:gd name="T22" fmla="*/ 28 w 110"/>
                <a:gd name="T23" fmla="*/ 229 h 271"/>
                <a:gd name="T24" fmla="*/ 17 w 110"/>
                <a:gd name="T25" fmla="*/ 207 h 271"/>
                <a:gd name="T26" fmla="*/ 7 w 110"/>
                <a:gd name="T27" fmla="*/ 178 h 271"/>
                <a:gd name="T28" fmla="*/ 0 w 110"/>
                <a:gd name="T29" fmla="*/ 141 h 271"/>
                <a:gd name="T30" fmla="*/ 2 w 110"/>
                <a:gd name="T31" fmla="*/ 99 h 271"/>
                <a:gd name="T32" fmla="*/ 10 w 110"/>
                <a:gd name="T33" fmla="*/ 51 h 271"/>
                <a:gd name="T34" fmla="*/ 32 w 110"/>
                <a:gd name="T35" fmla="*/ 0 h 271"/>
                <a:gd name="T36" fmla="*/ 93 w 110"/>
                <a:gd name="T37" fmla="*/ 0 h 2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0"/>
                <a:gd name="T58" fmla="*/ 0 h 271"/>
                <a:gd name="T59" fmla="*/ 110 w 110"/>
                <a:gd name="T60" fmla="*/ 271 h 2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0" h="271">
                  <a:moveTo>
                    <a:pt x="93" y="0"/>
                  </a:moveTo>
                  <a:lnTo>
                    <a:pt x="89" y="5"/>
                  </a:lnTo>
                  <a:lnTo>
                    <a:pt x="81" y="21"/>
                  </a:lnTo>
                  <a:lnTo>
                    <a:pt x="72" y="46"/>
                  </a:lnTo>
                  <a:lnTo>
                    <a:pt x="63" y="79"/>
                  </a:lnTo>
                  <a:lnTo>
                    <a:pt x="60" y="118"/>
                  </a:lnTo>
                  <a:lnTo>
                    <a:pt x="64" y="165"/>
                  </a:lnTo>
                  <a:lnTo>
                    <a:pt x="81" y="216"/>
                  </a:lnTo>
                  <a:lnTo>
                    <a:pt x="110" y="271"/>
                  </a:lnTo>
                  <a:lnTo>
                    <a:pt x="40" y="248"/>
                  </a:lnTo>
                  <a:lnTo>
                    <a:pt x="37" y="244"/>
                  </a:lnTo>
                  <a:lnTo>
                    <a:pt x="28" y="229"/>
                  </a:lnTo>
                  <a:lnTo>
                    <a:pt x="17" y="207"/>
                  </a:lnTo>
                  <a:lnTo>
                    <a:pt x="7" y="178"/>
                  </a:lnTo>
                  <a:lnTo>
                    <a:pt x="0" y="141"/>
                  </a:lnTo>
                  <a:lnTo>
                    <a:pt x="2" y="99"/>
                  </a:lnTo>
                  <a:lnTo>
                    <a:pt x="10" y="51"/>
                  </a:lnTo>
                  <a:lnTo>
                    <a:pt x="32" y="0"/>
                  </a:lnTo>
                  <a:lnTo>
                    <a:pt x="93" y="0"/>
                  </a:lnTo>
                  <a:close/>
                </a:path>
              </a:pathLst>
            </a:custGeom>
            <a:solidFill>
              <a:srgbClr val="FF3F3F"/>
            </a:solidFill>
            <a:ln w="9525">
              <a:noFill/>
              <a:round/>
              <a:headEnd/>
              <a:tailEnd/>
            </a:ln>
          </p:spPr>
          <p:txBody>
            <a:bodyPr/>
            <a:lstStyle/>
            <a:p>
              <a:endParaRPr lang="ru-RU"/>
            </a:p>
          </p:txBody>
        </p:sp>
        <p:sp>
          <p:nvSpPr>
            <p:cNvPr id="44081" name="Freeform 39"/>
            <p:cNvSpPr>
              <a:spLocks/>
            </p:cNvSpPr>
            <p:nvPr/>
          </p:nvSpPr>
          <p:spPr bwMode="auto">
            <a:xfrm>
              <a:off x="763" y="1341"/>
              <a:ext cx="134" cy="46"/>
            </a:xfrm>
            <a:custGeom>
              <a:avLst/>
              <a:gdLst>
                <a:gd name="T0" fmla="*/ 0 w 268"/>
                <a:gd name="T1" fmla="*/ 73 h 91"/>
                <a:gd name="T2" fmla="*/ 0 w 268"/>
                <a:gd name="T3" fmla="*/ 70 h 91"/>
                <a:gd name="T4" fmla="*/ 0 w 268"/>
                <a:gd name="T5" fmla="*/ 60 h 91"/>
                <a:gd name="T6" fmla="*/ 1 w 268"/>
                <a:gd name="T7" fmla="*/ 48 h 91"/>
                <a:gd name="T8" fmla="*/ 4 w 268"/>
                <a:gd name="T9" fmla="*/ 33 h 91"/>
                <a:gd name="T10" fmla="*/ 11 w 268"/>
                <a:gd name="T11" fmla="*/ 20 h 91"/>
                <a:gd name="T12" fmla="*/ 20 w 268"/>
                <a:gd name="T13" fmla="*/ 8 h 91"/>
                <a:gd name="T14" fmla="*/ 36 w 268"/>
                <a:gd name="T15" fmla="*/ 1 h 91"/>
                <a:gd name="T16" fmla="*/ 58 w 268"/>
                <a:gd name="T17" fmla="*/ 0 h 91"/>
                <a:gd name="T18" fmla="*/ 83 w 268"/>
                <a:gd name="T19" fmla="*/ 3 h 91"/>
                <a:gd name="T20" fmla="*/ 105 w 268"/>
                <a:gd name="T21" fmla="*/ 8 h 91"/>
                <a:gd name="T22" fmla="*/ 125 w 268"/>
                <a:gd name="T23" fmla="*/ 12 h 91"/>
                <a:gd name="T24" fmla="*/ 141 w 268"/>
                <a:gd name="T25" fmla="*/ 16 h 91"/>
                <a:gd name="T26" fmla="*/ 154 w 268"/>
                <a:gd name="T27" fmla="*/ 21 h 91"/>
                <a:gd name="T28" fmla="*/ 164 w 268"/>
                <a:gd name="T29" fmla="*/ 24 h 91"/>
                <a:gd name="T30" fmla="*/ 170 w 268"/>
                <a:gd name="T31" fmla="*/ 26 h 91"/>
                <a:gd name="T32" fmla="*/ 172 w 268"/>
                <a:gd name="T33" fmla="*/ 27 h 91"/>
                <a:gd name="T34" fmla="*/ 268 w 268"/>
                <a:gd name="T35" fmla="*/ 9 h 91"/>
                <a:gd name="T36" fmla="*/ 267 w 268"/>
                <a:gd name="T37" fmla="*/ 10 h 91"/>
                <a:gd name="T38" fmla="*/ 263 w 268"/>
                <a:gd name="T39" fmla="*/ 14 h 91"/>
                <a:gd name="T40" fmla="*/ 258 w 268"/>
                <a:gd name="T41" fmla="*/ 21 h 91"/>
                <a:gd name="T42" fmla="*/ 251 w 268"/>
                <a:gd name="T43" fmla="*/ 27 h 91"/>
                <a:gd name="T44" fmla="*/ 241 w 268"/>
                <a:gd name="T45" fmla="*/ 36 h 91"/>
                <a:gd name="T46" fmla="*/ 230 w 268"/>
                <a:gd name="T47" fmla="*/ 44 h 91"/>
                <a:gd name="T48" fmla="*/ 218 w 268"/>
                <a:gd name="T49" fmla="*/ 53 h 91"/>
                <a:gd name="T50" fmla="*/ 204 w 268"/>
                <a:gd name="T51" fmla="*/ 59 h 91"/>
                <a:gd name="T52" fmla="*/ 189 w 268"/>
                <a:gd name="T53" fmla="*/ 65 h 91"/>
                <a:gd name="T54" fmla="*/ 172 w 268"/>
                <a:gd name="T55" fmla="*/ 70 h 91"/>
                <a:gd name="T56" fmla="*/ 154 w 268"/>
                <a:gd name="T57" fmla="*/ 73 h 91"/>
                <a:gd name="T58" fmla="*/ 137 w 268"/>
                <a:gd name="T59" fmla="*/ 78 h 91"/>
                <a:gd name="T60" fmla="*/ 119 w 268"/>
                <a:gd name="T61" fmla="*/ 81 h 91"/>
                <a:gd name="T62" fmla="*/ 102 w 268"/>
                <a:gd name="T63" fmla="*/ 83 h 91"/>
                <a:gd name="T64" fmla="*/ 85 w 268"/>
                <a:gd name="T65" fmla="*/ 87 h 91"/>
                <a:gd name="T66" fmla="*/ 71 w 268"/>
                <a:gd name="T67" fmla="*/ 90 h 91"/>
                <a:gd name="T68" fmla="*/ 59 w 268"/>
                <a:gd name="T69" fmla="*/ 91 h 91"/>
                <a:gd name="T70" fmla="*/ 51 w 268"/>
                <a:gd name="T71" fmla="*/ 89 h 91"/>
                <a:gd name="T72" fmla="*/ 46 w 268"/>
                <a:gd name="T73" fmla="*/ 84 h 91"/>
                <a:gd name="T74" fmla="*/ 41 w 268"/>
                <a:gd name="T75" fmla="*/ 79 h 91"/>
                <a:gd name="T76" fmla="*/ 36 w 268"/>
                <a:gd name="T77" fmla="*/ 73 h 91"/>
                <a:gd name="T78" fmla="*/ 28 w 268"/>
                <a:gd name="T79" fmla="*/ 70 h 91"/>
                <a:gd name="T80" fmla="*/ 16 w 268"/>
                <a:gd name="T81" fmla="*/ 70 h 91"/>
                <a:gd name="T82" fmla="*/ 0 w 268"/>
                <a:gd name="T83" fmla="*/ 73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8"/>
                <a:gd name="T127" fmla="*/ 0 h 91"/>
                <a:gd name="T128" fmla="*/ 268 w 268"/>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8" h="91">
                  <a:moveTo>
                    <a:pt x="0" y="73"/>
                  </a:moveTo>
                  <a:lnTo>
                    <a:pt x="0" y="70"/>
                  </a:lnTo>
                  <a:lnTo>
                    <a:pt x="0" y="60"/>
                  </a:lnTo>
                  <a:lnTo>
                    <a:pt x="1" y="48"/>
                  </a:lnTo>
                  <a:lnTo>
                    <a:pt x="4" y="33"/>
                  </a:lnTo>
                  <a:lnTo>
                    <a:pt x="11" y="20"/>
                  </a:lnTo>
                  <a:lnTo>
                    <a:pt x="20" y="8"/>
                  </a:lnTo>
                  <a:lnTo>
                    <a:pt x="36" y="1"/>
                  </a:lnTo>
                  <a:lnTo>
                    <a:pt x="58" y="0"/>
                  </a:lnTo>
                  <a:lnTo>
                    <a:pt x="83" y="3"/>
                  </a:lnTo>
                  <a:lnTo>
                    <a:pt x="105" y="8"/>
                  </a:lnTo>
                  <a:lnTo>
                    <a:pt x="125" y="12"/>
                  </a:lnTo>
                  <a:lnTo>
                    <a:pt x="141" y="16"/>
                  </a:lnTo>
                  <a:lnTo>
                    <a:pt x="154" y="21"/>
                  </a:lnTo>
                  <a:lnTo>
                    <a:pt x="164" y="24"/>
                  </a:lnTo>
                  <a:lnTo>
                    <a:pt x="170" y="26"/>
                  </a:lnTo>
                  <a:lnTo>
                    <a:pt x="172" y="27"/>
                  </a:lnTo>
                  <a:lnTo>
                    <a:pt x="268" y="9"/>
                  </a:lnTo>
                  <a:lnTo>
                    <a:pt x="267" y="10"/>
                  </a:lnTo>
                  <a:lnTo>
                    <a:pt x="263" y="14"/>
                  </a:lnTo>
                  <a:lnTo>
                    <a:pt x="258" y="21"/>
                  </a:lnTo>
                  <a:lnTo>
                    <a:pt x="251" y="27"/>
                  </a:lnTo>
                  <a:lnTo>
                    <a:pt x="241" y="36"/>
                  </a:lnTo>
                  <a:lnTo>
                    <a:pt x="230" y="44"/>
                  </a:lnTo>
                  <a:lnTo>
                    <a:pt x="218" y="53"/>
                  </a:lnTo>
                  <a:lnTo>
                    <a:pt x="204" y="59"/>
                  </a:lnTo>
                  <a:lnTo>
                    <a:pt x="189" y="65"/>
                  </a:lnTo>
                  <a:lnTo>
                    <a:pt x="172" y="70"/>
                  </a:lnTo>
                  <a:lnTo>
                    <a:pt x="154" y="73"/>
                  </a:lnTo>
                  <a:lnTo>
                    <a:pt x="137" y="78"/>
                  </a:lnTo>
                  <a:lnTo>
                    <a:pt x="119" y="81"/>
                  </a:lnTo>
                  <a:lnTo>
                    <a:pt x="102" y="83"/>
                  </a:lnTo>
                  <a:lnTo>
                    <a:pt x="85" y="87"/>
                  </a:lnTo>
                  <a:lnTo>
                    <a:pt x="71" y="90"/>
                  </a:lnTo>
                  <a:lnTo>
                    <a:pt x="59" y="91"/>
                  </a:lnTo>
                  <a:lnTo>
                    <a:pt x="51" y="89"/>
                  </a:lnTo>
                  <a:lnTo>
                    <a:pt x="46" y="84"/>
                  </a:lnTo>
                  <a:lnTo>
                    <a:pt x="41" y="79"/>
                  </a:lnTo>
                  <a:lnTo>
                    <a:pt x="36" y="73"/>
                  </a:lnTo>
                  <a:lnTo>
                    <a:pt x="28" y="70"/>
                  </a:lnTo>
                  <a:lnTo>
                    <a:pt x="16" y="70"/>
                  </a:lnTo>
                  <a:lnTo>
                    <a:pt x="0" y="73"/>
                  </a:lnTo>
                  <a:close/>
                </a:path>
              </a:pathLst>
            </a:custGeom>
            <a:solidFill>
              <a:srgbClr val="FF3F3F"/>
            </a:solidFill>
            <a:ln w="9525">
              <a:noFill/>
              <a:round/>
              <a:headEnd/>
              <a:tailEnd/>
            </a:ln>
          </p:spPr>
          <p:txBody>
            <a:bodyPr/>
            <a:lstStyle/>
            <a:p>
              <a:endParaRPr lang="ru-RU"/>
            </a:p>
          </p:txBody>
        </p:sp>
        <p:sp>
          <p:nvSpPr>
            <p:cNvPr id="44082" name="Freeform 40"/>
            <p:cNvSpPr>
              <a:spLocks/>
            </p:cNvSpPr>
            <p:nvPr/>
          </p:nvSpPr>
          <p:spPr bwMode="auto">
            <a:xfrm>
              <a:off x="770" y="1739"/>
              <a:ext cx="61" cy="15"/>
            </a:xfrm>
            <a:custGeom>
              <a:avLst/>
              <a:gdLst>
                <a:gd name="T0" fmla="*/ 0 w 121"/>
                <a:gd name="T1" fmla="*/ 9 h 31"/>
                <a:gd name="T2" fmla="*/ 2 w 121"/>
                <a:gd name="T3" fmla="*/ 31 h 31"/>
                <a:gd name="T4" fmla="*/ 121 w 121"/>
                <a:gd name="T5" fmla="*/ 22 h 31"/>
                <a:gd name="T6" fmla="*/ 115 w 121"/>
                <a:gd name="T7" fmla="*/ 0 h 31"/>
                <a:gd name="T8" fmla="*/ 0 w 121"/>
                <a:gd name="T9" fmla="*/ 9 h 31"/>
                <a:gd name="T10" fmla="*/ 0 60000 65536"/>
                <a:gd name="T11" fmla="*/ 0 60000 65536"/>
                <a:gd name="T12" fmla="*/ 0 60000 65536"/>
                <a:gd name="T13" fmla="*/ 0 60000 65536"/>
                <a:gd name="T14" fmla="*/ 0 60000 65536"/>
                <a:gd name="T15" fmla="*/ 0 w 121"/>
                <a:gd name="T16" fmla="*/ 0 h 31"/>
                <a:gd name="T17" fmla="*/ 121 w 121"/>
                <a:gd name="T18" fmla="*/ 31 h 31"/>
              </a:gdLst>
              <a:ahLst/>
              <a:cxnLst>
                <a:cxn ang="T10">
                  <a:pos x="T0" y="T1"/>
                </a:cxn>
                <a:cxn ang="T11">
                  <a:pos x="T2" y="T3"/>
                </a:cxn>
                <a:cxn ang="T12">
                  <a:pos x="T4" y="T5"/>
                </a:cxn>
                <a:cxn ang="T13">
                  <a:pos x="T6" y="T7"/>
                </a:cxn>
                <a:cxn ang="T14">
                  <a:pos x="T8" y="T9"/>
                </a:cxn>
              </a:cxnLst>
              <a:rect l="T15" t="T16" r="T17" b="T18"/>
              <a:pathLst>
                <a:path w="121" h="31">
                  <a:moveTo>
                    <a:pt x="0" y="9"/>
                  </a:moveTo>
                  <a:lnTo>
                    <a:pt x="2" y="31"/>
                  </a:lnTo>
                  <a:lnTo>
                    <a:pt x="121" y="22"/>
                  </a:lnTo>
                  <a:lnTo>
                    <a:pt x="115" y="0"/>
                  </a:lnTo>
                  <a:lnTo>
                    <a:pt x="0" y="9"/>
                  </a:lnTo>
                  <a:close/>
                </a:path>
              </a:pathLst>
            </a:custGeom>
            <a:solidFill>
              <a:srgbClr val="000000"/>
            </a:solidFill>
            <a:ln w="9525">
              <a:noFill/>
              <a:round/>
              <a:headEnd/>
              <a:tailEnd/>
            </a:ln>
          </p:spPr>
          <p:txBody>
            <a:bodyPr/>
            <a:lstStyle/>
            <a:p>
              <a:endParaRPr lang="ru-RU"/>
            </a:p>
          </p:txBody>
        </p:sp>
        <p:sp>
          <p:nvSpPr>
            <p:cNvPr id="44083" name="Freeform 41"/>
            <p:cNvSpPr>
              <a:spLocks/>
            </p:cNvSpPr>
            <p:nvPr/>
          </p:nvSpPr>
          <p:spPr bwMode="auto">
            <a:xfrm>
              <a:off x="828" y="1716"/>
              <a:ext cx="300" cy="34"/>
            </a:xfrm>
            <a:custGeom>
              <a:avLst/>
              <a:gdLst>
                <a:gd name="T0" fmla="*/ 597 w 599"/>
                <a:gd name="T1" fmla="*/ 0 h 67"/>
                <a:gd name="T2" fmla="*/ 0 w 599"/>
                <a:gd name="T3" fmla="*/ 45 h 67"/>
                <a:gd name="T4" fmla="*/ 6 w 599"/>
                <a:gd name="T5" fmla="*/ 67 h 67"/>
                <a:gd name="T6" fmla="*/ 599 w 599"/>
                <a:gd name="T7" fmla="*/ 23 h 67"/>
                <a:gd name="T8" fmla="*/ 597 w 599"/>
                <a:gd name="T9" fmla="*/ 0 h 67"/>
                <a:gd name="T10" fmla="*/ 0 60000 65536"/>
                <a:gd name="T11" fmla="*/ 0 60000 65536"/>
                <a:gd name="T12" fmla="*/ 0 60000 65536"/>
                <a:gd name="T13" fmla="*/ 0 60000 65536"/>
                <a:gd name="T14" fmla="*/ 0 60000 65536"/>
                <a:gd name="T15" fmla="*/ 0 w 599"/>
                <a:gd name="T16" fmla="*/ 0 h 67"/>
                <a:gd name="T17" fmla="*/ 599 w 599"/>
                <a:gd name="T18" fmla="*/ 67 h 67"/>
              </a:gdLst>
              <a:ahLst/>
              <a:cxnLst>
                <a:cxn ang="T10">
                  <a:pos x="T0" y="T1"/>
                </a:cxn>
                <a:cxn ang="T11">
                  <a:pos x="T2" y="T3"/>
                </a:cxn>
                <a:cxn ang="T12">
                  <a:pos x="T4" y="T5"/>
                </a:cxn>
                <a:cxn ang="T13">
                  <a:pos x="T6" y="T7"/>
                </a:cxn>
                <a:cxn ang="T14">
                  <a:pos x="T8" y="T9"/>
                </a:cxn>
              </a:cxnLst>
              <a:rect l="T15" t="T16" r="T17" b="T18"/>
              <a:pathLst>
                <a:path w="599" h="67">
                  <a:moveTo>
                    <a:pt x="597" y="0"/>
                  </a:moveTo>
                  <a:lnTo>
                    <a:pt x="0" y="45"/>
                  </a:lnTo>
                  <a:lnTo>
                    <a:pt x="6" y="67"/>
                  </a:lnTo>
                  <a:lnTo>
                    <a:pt x="599" y="23"/>
                  </a:lnTo>
                  <a:lnTo>
                    <a:pt x="597" y="0"/>
                  </a:lnTo>
                  <a:close/>
                </a:path>
              </a:pathLst>
            </a:custGeom>
            <a:solidFill>
              <a:srgbClr val="FF3F3F"/>
            </a:solidFill>
            <a:ln w="9525">
              <a:noFill/>
              <a:round/>
              <a:headEnd/>
              <a:tailEnd/>
            </a:ln>
          </p:spPr>
          <p:txBody>
            <a:bodyPr/>
            <a:lstStyle/>
            <a:p>
              <a:endParaRPr lang="ru-RU"/>
            </a:p>
          </p:txBody>
        </p:sp>
        <p:sp>
          <p:nvSpPr>
            <p:cNvPr id="44084" name="Freeform 42"/>
            <p:cNvSpPr>
              <a:spLocks/>
            </p:cNvSpPr>
            <p:nvPr/>
          </p:nvSpPr>
          <p:spPr bwMode="auto">
            <a:xfrm>
              <a:off x="762" y="1765"/>
              <a:ext cx="75" cy="17"/>
            </a:xfrm>
            <a:custGeom>
              <a:avLst/>
              <a:gdLst>
                <a:gd name="T0" fmla="*/ 0 w 152"/>
                <a:gd name="T1" fmla="*/ 12 h 34"/>
                <a:gd name="T2" fmla="*/ 1 w 152"/>
                <a:gd name="T3" fmla="*/ 34 h 34"/>
                <a:gd name="T4" fmla="*/ 152 w 152"/>
                <a:gd name="T5" fmla="*/ 23 h 34"/>
                <a:gd name="T6" fmla="*/ 146 w 152"/>
                <a:gd name="T7" fmla="*/ 0 h 34"/>
                <a:gd name="T8" fmla="*/ 0 w 152"/>
                <a:gd name="T9" fmla="*/ 12 h 34"/>
                <a:gd name="T10" fmla="*/ 0 60000 65536"/>
                <a:gd name="T11" fmla="*/ 0 60000 65536"/>
                <a:gd name="T12" fmla="*/ 0 60000 65536"/>
                <a:gd name="T13" fmla="*/ 0 60000 65536"/>
                <a:gd name="T14" fmla="*/ 0 60000 65536"/>
                <a:gd name="T15" fmla="*/ 0 w 152"/>
                <a:gd name="T16" fmla="*/ 0 h 34"/>
                <a:gd name="T17" fmla="*/ 152 w 152"/>
                <a:gd name="T18" fmla="*/ 34 h 34"/>
              </a:gdLst>
              <a:ahLst/>
              <a:cxnLst>
                <a:cxn ang="T10">
                  <a:pos x="T0" y="T1"/>
                </a:cxn>
                <a:cxn ang="T11">
                  <a:pos x="T2" y="T3"/>
                </a:cxn>
                <a:cxn ang="T12">
                  <a:pos x="T4" y="T5"/>
                </a:cxn>
                <a:cxn ang="T13">
                  <a:pos x="T6" y="T7"/>
                </a:cxn>
                <a:cxn ang="T14">
                  <a:pos x="T8" y="T9"/>
                </a:cxn>
              </a:cxnLst>
              <a:rect l="T15" t="T16" r="T17" b="T18"/>
              <a:pathLst>
                <a:path w="152" h="34">
                  <a:moveTo>
                    <a:pt x="0" y="12"/>
                  </a:moveTo>
                  <a:lnTo>
                    <a:pt x="1" y="34"/>
                  </a:lnTo>
                  <a:lnTo>
                    <a:pt x="152" y="23"/>
                  </a:lnTo>
                  <a:lnTo>
                    <a:pt x="146" y="0"/>
                  </a:lnTo>
                  <a:lnTo>
                    <a:pt x="0" y="12"/>
                  </a:lnTo>
                  <a:close/>
                </a:path>
              </a:pathLst>
            </a:custGeom>
            <a:solidFill>
              <a:srgbClr val="000000"/>
            </a:solidFill>
            <a:ln w="9525">
              <a:noFill/>
              <a:round/>
              <a:headEnd/>
              <a:tailEnd/>
            </a:ln>
          </p:spPr>
          <p:txBody>
            <a:bodyPr/>
            <a:lstStyle/>
            <a:p>
              <a:endParaRPr lang="ru-RU"/>
            </a:p>
          </p:txBody>
        </p:sp>
        <p:sp>
          <p:nvSpPr>
            <p:cNvPr id="44085" name="Freeform 43"/>
            <p:cNvSpPr>
              <a:spLocks/>
            </p:cNvSpPr>
            <p:nvPr/>
          </p:nvSpPr>
          <p:spPr bwMode="auto">
            <a:xfrm>
              <a:off x="835" y="1743"/>
              <a:ext cx="289" cy="34"/>
            </a:xfrm>
            <a:custGeom>
              <a:avLst/>
              <a:gdLst>
                <a:gd name="T0" fmla="*/ 577 w 578"/>
                <a:gd name="T1" fmla="*/ 0 h 67"/>
                <a:gd name="T2" fmla="*/ 0 w 578"/>
                <a:gd name="T3" fmla="*/ 44 h 67"/>
                <a:gd name="T4" fmla="*/ 6 w 578"/>
                <a:gd name="T5" fmla="*/ 67 h 67"/>
                <a:gd name="T6" fmla="*/ 578 w 578"/>
                <a:gd name="T7" fmla="*/ 22 h 67"/>
                <a:gd name="T8" fmla="*/ 577 w 578"/>
                <a:gd name="T9" fmla="*/ 0 h 67"/>
                <a:gd name="T10" fmla="*/ 0 60000 65536"/>
                <a:gd name="T11" fmla="*/ 0 60000 65536"/>
                <a:gd name="T12" fmla="*/ 0 60000 65536"/>
                <a:gd name="T13" fmla="*/ 0 60000 65536"/>
                <a:gd name="T14" fmla="*/ 0 60000 65536"/>
                <a:gd name="T15" fmla="*/ 0 w 578"/>
                <a:gd name="T16" fmla="*/ 0 h 67"/>
                <a:gd name="T17" fmla="*/ 578 w 578"/>
                <a:gd name="T18" fmla="*/ 67 h 67"/>
              </a:gdLst>
              <a:ahLst/>
              <a:cxnLst>
                <a:cxn ang="T10">
                  <a:pos x="T0" y="T1"/>
                </a:cxn>
                <a:cxn ang="T11">
                  <a:pos x="T2" y="T3"/>
                </a:cxn>
                <a:cxn ang="T12">
                  <a:pos x="T4" y="T5"/>
                </a:cxn>
                <a:cxn ang="T13">
                  <a:pos x="T6" y="T7"/>
                </a:cxn>
                <a:cxn ang="T14">
                  <a:pos x="T8" y="T9"/>
                </a:cxn>
              </a:cxnLst>
              <a:rect l="T15" t="T16" r="T17" b="T18"/>
              <a:pathLst>
                <a:path w="578" h="67">
                  <a:moveTo>
                    <a:pt x="577" y="0"/>
                  </a:moveTo>
                  <a:lnTo>
                    <a:pt x="0" y="44"/>
                  </a:lnTo>
                  <a:lnTo>
                    <a:pt x="6" y="67"/>
                  </a:lnTo>
                  <a:lnTo>
                    <a:pt x="578" y="22"/>
                  </a:lnTo>
                  <a:lnTo>
                    <a:pt x="577" y="0"/>
                  </a:lnTo>
                  <a:close/>
                </a:path>
              </a:pathLst>
            </a:custGeom>
            <a:solidFill>
              <a:srgbClr val="FF3F3F"/>
            </a:solidFill>
            <a:ln w="9525">
              <a:noFill/>
              <a:round/>
              <a:headEnd/>
              <a:tailEnd/>
            </a:ln>
          </p:spPr>
          <p:txBody>
            <a:bodyPr/>
            <a:lstStyle/>
            <a:p>
              <a:endParaRPr lang="ru-RU"/>
            </a:p>
          </p:txBody>
        </p:sp>
        <p:sp>
          <p:nvSpPr>
            <p:cNvPr id="44086" name="Freeform 44"/>
            <p:cNvSpPr>
              <a:spLocks/>
            </p:cNvSpPr>
            <p:nvPr/>
          </p:nvSpPr>
          <p:spPr bwMode="auto">
            <a:xfrm>
              <a:off x="841" y="1770"/>
              <a:ext cx="285" cy="32"/>
            </a:xfrm>
            <a:custGeom>
              <a:avLst/>
              <a:gdLst>
                <a:gd name="T0" fmla="*/ 572 w 572"/>
                <a:gd name="T1" fmla="*/ 23 h 64"/>
                <a:gd name="T2" fmla="*/ 570 w 572"/>
                <a:gd name="T3" fmla="*/ 0 h 64"/>
                <a:gd name="T4" fmla="*/ 0 w 572"/>
                <a:gd name="T5" fmla="*/ 42 h 64"/>
                <a:gd name="T6" fmla="*/ 7 w 572"/>
                <a:gd name="T7" fmla="*/ 64 h 64"/>
                <a:gd name="T8" fmla="*/ 572 w 572"/>
                <a:gd name="T9" fmla="*/ 23 h 64"/>
                <a:gd name="T10" fmla="*/ 0 60000 65536"/>
                <a:gd name="T11" fmla="*/ 0 60000 65536"/>
                <a:gd name="T12" fmla="*/ 0 60000 65536"/>
                <a:gd name="T13" fmla="*/ 0 60000 65536"/>
                <a:gd name="T14" fmla="*/ 0 60000 65536"/>
                <a:gd name="T15" fmla="*/ 0 w 572"/>
                <a:gd name="T16" fmla="*/ 0 h 64"/>
                <a:gd name="T17" fmla="*/ 572 w 572"/>
                <a:gd name="T18" fmla="*/ 64 h 64"/>
              </a:gdLst>
              <a:ahLst/>
              <a:cxnLst>
                <a:cxn ang="T10">
                  <a:pos x="T0" y="T1"/>
                </a:cxn>
                <a:cxn ang="T11">
                  <a:pos x="T2" y="T3"/>
                </a:cxn>
                <a:cxn ang="T12">
                  <a:pos x="T4" y="T5"/>
                </a:cxn>
                <a:cxn ang="T13">
                  <a:pos x="T6" y="T7"/>
                </a:cxn>
                <a:cxn ang="T14">
                  <a:pos x="T8" y="T9"/>
                </a:cxn>
              </a:cxnLst>
              <a:rect l="T15" t="T16" r="T17" b="T18"/>
              <a:pathLst>
                <a:path w="572" h="64">
                  <a:moveTo>
                    <a:pt x="572" y="23"/>
                  </a:moveTo>
                  <a:lnTo>
                    <a:pt x="570" y="0"/>
                  </a:lnTo>
                  <a:lnTo>
                    <a:pt x="0" y="42"/>
                  </a:lnTo>
                  <a:lnTo>
                    <a:pt x="7" y="64"/>
                  </a:lnTo>
                  <a:lnTo>
                    <a:pt x="572" y="23"/>
                  </a:lnTo>
                  <a:close/>
                </a:path>
              </a:pathLst>
            </a:custGeom>
            <a:solidFill>
              <a:srgbClr val="FF3F3F"/>
            </a:solidFill>
            <a:ln w="9525">
              <a:noFill/>
              <a:round/>
              <a:headEnd/>
              <a:tailEnd/>
            </a:ln>
          </p:spPr>
          <p:txBody>
            <a:bodyPr/>
            <a:lstStyle/>
            <a:p>
              <a:endParaRPr lang="ru-RU"/>
            </a:p>
          </p:txBody>
        </p:sp>
        <p:sp>
          <p:nvSpPr>
            <p:cNvPr id="44087" name="Freeform 45"/>
            <p:cNvSpPr>
              <a:spLocks/>
            </p:cNvSpPr>
            <p:nvPr/>
          </p:nvSpPr>
          <p:spPr bwMode="auto">
            <a:xfrm>
              <a:off x="758" y="1791"/>
              <a:ext cx="86" cy="17"/>
            </a:xfrm>
            <a:custGeom>
              <a:avLst/>
              <a:gdLst>
                <a:gd name="T0" fmla="*/ 1 w 171"/>
                <a:gd name="T1" fmla="*/ 35 h 35"/>
                <a:gd name="T2" fmla="*/ 171 w 171"/>
                <a:gd name="T3" fmla="*/ 22 h 35"/>
                <a:gd name="T4" fmla="*/ 164 w 171"/>
                <a:gd name="T5" fmla="*/ 0 h 35"/>
                <a:gd name="T6" fmla="*/ 0 w 171"/>
                <a:gd name="T7" fmla="*/ 12 h 35"/>
                <a:gd name="T8" fmla="*/ 1 w 171"/>
                <a:gd name="T9" fmla="*/ 35 h 35"/>
                <a:gd name="T10" fmla="*/ 0 60000 65536"/>
                <a:gd name="T11" fmla="*/ 0 60000 65536"/>
                <a:gd name="T12" fmla="*/ 0 60000 65536"/>
                <a:gd name="T13" fmla="*/ 0 60000 65536"/>
                <a:gd name="T14" fmla="*/ 0 60000 65536"/>
                <a:gd name="T15" fmla="*/ 0 w 171"/>
                <a:gd name="T16" fmla="*/ 0 h 35"/>
                <a:gd name="T17" fmla="*/ 171 w 171"/>
                <a:gd name="T18" fmla="*/ 35 h 35"/>
              </a:gdLst>
              <a:ahLst/>
              <a:cxnLst>
                <a:cxn ang="T10">
                  <a:pos x="T0" y="T1"/>
                </a:cxn>
                <a:cxn ang="T11">
                  <a:pos x="T2" y="T3"/>
                </a:cxn>
                <a:cxn ang="T12">
                  <a:pos x="T4" y="T5"/>
                </a:cxn>
                <a:cxn ang="T13">
                  <a:pos x="T6" y="T7"/>
                </a:cxn>
                <a:cxn ang="T14">
                  <a:pos x="T8" y="T9"/>
                </a:cxn>
              </a:cxnLst>
              <a:rect l="T15" t="T16" r="T17" b="T18"/>
              <a:pathLst>
                <a:path w="171" h="35">
                  <a:moveTo>
                    <a:pt x="1" y="35"/>
                  </a:moveTo>
                  <a:lnTo>
                    <a:pt x="171" y="22"/>
                  </a:lnTo>
                  <a:lnTo>
                    <a:pt x="164" y="0"/>
                  </a:lnTo>
                  <a:lnTo>
                    <a:pt x="0" y="12"/>
                  </a:lnTo>
                  <a:lnTo>
                    <a:pt x="1" y="35"/>
                  </a:lnTo>
                  <a:close/>
                </a:path>
              </a:pathLst>
            </a:custGeom>
            <a:solidFill>
              <a:srgbClr val="000000"/>
            </a:solidFill>
            <a:ln w="9525">
              <a:noFill/>
              <a:round/>
              <a:headEnd/>
              <a:tailEnd/>
            </a:ln>
          </p:spPr>
          <p:txBody>
            <a:bodyPr/>
            <a:lstStyle/>
            <a:p>
              <a:endParaRPr lang="ru-RU"/>
            </a:p>
          </p:txBody>
        </p:sp>
        <p:sp>
          <p:nvSpPr>
            <p:cNvPr id="44088" name="Freeform 46"/>
            <p:cNvSpPr>
              <a:spLocks/>
            </p:cNvSpPr>
            <p:nvPr/>
          </p:nvSpPr>
          <p:spPr bwMode="auto">
            <a:xfrm>
              <a:off x="847" y="1797"/>
              <a:ext cx="278" cy="31"/>
            </a:xfrm>
            <a:custGeom>
              <a:avLst/>
              <a:gdLst>
                <a:gd name="T0" fmla="*/ 556 w 556"/>
                <a:gd name="T1" fmla="*/ 23 h 63"/>
                <a:gd name="T2" fmla="*/ 554 w 556"/>
                <a:gd name="T3" fmla="*/ 0 h 63"/>
                <a:gd name="T4" fmla="*/ 0 w 556"/>
                <a:gd name="T5" fmla="*/ 41 h 63"/>
                <a:gd name="T6" fmla="*/ 5 w 556"/>
                <a:gd name="T7" fmla="*/ 63 h 63"/>
                <a:gd name="T8" fmla="*/ 556 w 556"/>
                <a:gd name="T9" fmla="*/ 23 h 63"/>
                <a:gd name="T10" fmla="*/ 0 60000 65536"/>
                <a:gd name="T11" fmla="*/ 0 60000 65536"/>
                <a:gd name="T12" fmla="*/ 0 60000 65536"/>
                <a:gd name="T13" fmla="*/ 0 60000 65536"/>
                <a:gd name="T14" fmla="*/ 0 60000 65536"/>
                <a:gd name="T15" fmla="*/ 0 w 556"/>
                <a:gd name="T16" fmla="*/ 0 h 63"/>
                <a:gd name="T17" fmla="*/ 556 w 556"/>
                <a:gd name="T18" fmla="*/ 63 h 63"/>
              </a:gdLst>
              <a:ahLst/>
              <a:cxnLst>
                <a:cxn ang="T10">
                  <a:pos x="T0" y="T1"/>
                </a:cxn>
                <a:cxn ang="T11">
                  <a:pos x="T2" y="T3"/>
                </a:cxn>
                <a:cxn ang="T12">
                  <a:pos x="T4" y="T5"/>
                </a:cxn>
                <a:cxn ang="T13">
                  <a:pos x="T6" y="T7"/>
                </a:cxn>
                <a:cxn ang="T14">
                  <a:pos x="T8" y="T9"/>
                </a:cxn>
              </a:cxnLst>
              <a:rect l="T15" t="T16" r="T17" b="T18"/>
              <a:pathLst>
                <a:path w="556" h="63">
                  <a:moveTo>
                    <a:pt x="556" y="23"/>
                  </a:moveTo>
                  <a:lnTo>
                    <a:pt x="554" y="0"/>
                  </a:lnTo>
                  <a:lnTo>
                    <a:pt x="0" y="41"/>
                  </a:lnTo>
                  <a:lnTo>
                    <a:pt x="5" y="63"/>
                  </a:lnTo>
                  <a:lnTo>
                    <a:pt x="556" y="23"/>
                  </a:lnTo>
                  <a:close/>
                </a:path>
              </a:pathLst>
            </a:custGeom>
            <a:solidFill>
              <a:srgbClr val="FF3F3F"/>
            </a:solidFill>
            <a:ln w="9525">
              <a:noFill/>
              <a:round/>
              <a:headEnd/>
              <a:tailEnd/>
            </a:ln>
          </p:spPr>
          <p:txBody>
            <a:bodyPr/>
            <a:lstStyle/>
            <a:p>
              <a:endParaRPr lang="ru-RU"/>
            </a:p>
          </p:txBody>
        </p:sp>
        <p:sp>
          <p:nvSpPr>
            <p:cNvPr id="44089" name="Freeform 47"/>
            <p:cNvSpPr>
              <a:spLocks/>
            </p:cNvSpPr>
            <p:nvPr/>
          </p:nvSpPr>
          <p:spPr bwMode="auto">
            <a:xfrm>
              <a:off x="771" y="1817"/>
              <a:ext cx="79" cy="17"/>
            </a:xfrm>
            <a:custGeom>
              <a:avLst/>
              <a:gdLst>
                <a:gd name="T0" fmla="*/ 2 w 158"/>
                <a:gd name="T1" fmla="*/ 34 h 34"/>
                <a:gd name="T2" fmla="*/ 158 w 158"/>
                <a:gd name="T3" fmla="*/ 22 h 34"/>
                <a:gd name="T4" fmla="*/ 153 w 158"/>
                <a:gd name="T5" fmla="*/ 0 h 34"/>
                <a:gd name="T6" fmla="*/ 0 w 158"/>
                <a:gd name="T7" fmla="*/ 11 h 34"/>
                <a:gd name="T8" fmla="*/ 2 w 158"/>
                <a:gd name="T9" fmla="*/ 34 h 34"/>
                <a:gd name="T10" fmla="*/ 0 60000 65536"/>
                <a:gd name="T11" fmla="*/ 0 60000 65536"/>
                <a:gd name="T12" fmla="*/ 0 60000 65536"/>
                <a:gd name="T13" fmla="*/ 0 60000 65536"/>
                <a:gd name="T14" fmla="*/ 0 60000 65536"/>
                <a:gd name="T15" fmla="*/ 0 w 158"/>
                <a:gd name="T16" fmla="*/ 0 h 34"/>
                <a:gd name="T17" fmla="*/ 158 w 158"/>
                <a:gd name="T18" fmla="*/ 34 h 34"/>
              </a:gdLst>
              <a:ahLst/>
              <a:cxnLst>
                <a:cxn ang="T10">
                  <a:pos x="T0" y="T1"/>
                </a:cxn>
                <a:cxn ang="T11">
                  <a:pos x="T2" y="T3"/>
                </a:cxn>
                <a:cxn ang="T12">
                  <a:pos x="T4" y="T5"/>
                </a:cxn>
                <a:cxn ang="T13">
                  <a:pos x="T6" y="T7"/>
                </a:cxn>
                <a:cxn ang="T14">
                  <a:pos x="T8" y="T9"/>
                </a:cxn>
              </a:cxnLst>
              <a:rect l="T15" t="T16" r="T17" b="T18"/>
              <a:pathLst>
                <a:path w="158" h="34">
                  <a:moveTo>
                    <a:pt x="2" y="34"/>
                  </a:moveTo>
                  <a:lnTo>
                    <a:pt x="158" y="22"/>
                  </a:lnTo>
                  <a:lnTo>
                    <a:pt x="153" y="0"/>
                  </a:lnTo>
                  <a:lnTo>
                    <a:pt x="0" y="11"/>
                  </a:lnTo>
                  <a:lnTo>
                    <a:pt x="2" y="34"/>
                  </a:lnTo>
                  <a:close/>
                </a:path>
              </a:pathLst>
            </a:custGeom>
            <a:solidFill>
              <a:srgbClr val="000000"/>
            </a:solidFill>
            <a:ln w="9525">
              <a:noFill/>
              <a:round/>
              <a:headEnd/>
              <a:tailEnd/>
            </a:ln>
          </p:spPr>
          <p:txBody>
            <a:bodyPr/>
            <a:lstStyle/>
            <a:p>
              <a:endParaRPr lang="ru-RU"/>
            </a:p>
          </p:txBody>
        </p:sp>
      </p:grpSp>
      <p:sp>
        <p:nvSpPr>
          <p:cNvPr id="96" name="Скругленный прямоугольник 95"/>
          <p:cNvSpPr/>
          <p:nvPr/>
        </p:nvSpPr>
        <p:spPr>
          <a:xfrm>
            <a:off x="357158" y="3286124"/>
            <a:ext cx="2357454" cy="3214710"/>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600" dirty="0">
                <a:solidFill>
                  <a:schemeClr val="accent1">
                    <a:lumMod val="50000"/>
                  </a:schemeClr>
                </a:solidFill>
                <a:cs typeface="Times New Roman" panose="02020603050405020304" pitchFamily="18" charset="0"/>
              </a:rPr>
              <a:t>Общий объем расходов бюджета Махнёвского муниципального образования на образование в 2013 году </a:t>
            </a:r>
            <a:r>
              <a:rPr lang="ru-RU" sz="1600" dirty="0" smtClean="0">
                <a:solidFill>
                  <a:schemeClr val="accent1">
                    <a:lumMod val="50000"/>
                  </a:schemeClr>
                </a:solidFill>
                <a:cs typeface="Times New Roman" panose="02020603050405020304" pitchFamily="18" charset="0"/>
              </a:rPr>
              <a:t>составило </a:t>
            </a:r>
            <a:r>
              <a:rPr lang="ru-RU" sz="1600" dirty="0">
                <a:solidFill>
                  <a:schemeClr val="accent1">
                    <a:lumMod val="50000"/>
                  </a:schemeClr>
                </a:solidFill>
                <a:cs typeface="Times New Roman" panose="02020603050405020304" pitchFamily="18" charset="0"/>
              </a:rPr>
              <a:t>103 179,6тыс.руб.</a:t>
            </a:r>
          </a:p>
        </p:txBody>
      </p:sp>
      <p:sp>
        <p:nvSpPr>
          <p:cNvPr id="97" name="Овал 96"/>
          <p:cNvSpPr/>
          <p:nvPr/>
        </p:nvSpPr>
        <p:spPr>
          <a:xfrm>
            <a:off x="6643702" y="3643314"/>
            <a:ext cx="1071570" cy="1000132"/>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100" dirty="0"/>
              <a:t>15 873,78 руб. в год</a:t>
            </a:r>
          </a:p>
        </p:txBody>
      </p:sp>
      <p:sp>
        <p:nvSpPr>
          <p:cNvPr id="98" name="Овал 97"/>
          <p:cNvSpPr/>
          <p:nvPr/>
        </p:nvSpPr>
        <p:spPr>
          <a:xfrm>
            <a:off x="7643834" y="3643314"/>
            <a:ext cx="1071570" cy="1000132"/>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200" dirty="0"/>
              <a:t>1 322,82 руб. в месяц</a:t>
            </a:r>
          </a:p>
        </p:txBody>
      </p:sp>
      <p:sp>
        <p:nvSpPr>
          <p:cNvPr id="99" name="Скругленный прямоугольник 98"/>
          <p:cNvSpPr/>
          <p:nvPr/>
        </p:nvSpPr>
        <p:spPr>
          <a:xfrm>
            <a:off x="6500826" y="4857760"/>
            <a:ext cx="2357454" cy="1643074"/>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i="1" dirty="0">
                <a:solidFill>
                  <a:schemeClr val="accent2">
                    <a:lumMod val="50000"/>
                  </a:schemeClr>
                </a:solidFill>
                <a:effectLst>
                  <a:innerShdw blurRad="63500" dist="50800" dir="13500000">
                    <a:prstClr val="black">
                      <a:alpha val="50000"/>
                    </a:prstClr>
                  </a:innerShdw>
                </a:effectLst>
                <a:cs typeface="Times New Roman" pitchFamily="18" charset="0"/>
              </a:rPr>
              <a:t>расходов бюджета Махнёвского муниципального образования на </a:t>
            </a:r>
            <a:r>
              <a:rPr lang="ru-RU" sz="1400" b="1" i="1" dirty="0">
                <a:solidFill>
                  <a:schemeClr val="accent2">
                    <a:lumMod val="50000"/>
                  </a:schemeClr>
                </a:solidFill>
                <a:effectLst>
                  <a:innerShdw blurRad="63500" dist="50800" dir="13500000">
                    <a:prstClr val="black">
                      <a:alpha val="50000"/>
                    </a:prstClr>
                  </a:innerShdw>
                </a:effectLst>
                <a:cs typeface="Times New Roman" pitchFamily="18" charset="0"/>
              </a:rPr>
              <a:t>образование</a:t>
            </a:r>
            <a:r>
              <a:rPr lang="ru-RU" sz="1400" i="1" dirty="0">
                <a:solidFill>
                  <a:schemeClr val="accent2">
                    <a:lumMod val="50000"/>
                  </a:schemeClr>
                </a:solidFill>
                <a:effectLst>
                  <a:innerShdw blurRad="63500" dist="50800" dir="13500000">
                    <a:prstClr val="black">
                      <a:alpha val="50000"/>
                    </a:prstClr>
                  </a:innerShdw>
                </a:effectLst>
                <a:cs typeface="Times New Roman" pitchFamily="18" charset="0"/>
              </a:rPr>
              <a:t> приходится на одного жителя</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endParaRPr lang="ru-RU" dirty="0"/>
          </a:p>
        </p:txBody>
      </p:sp>
      <p:graphicFrame>
        <p:nvGraphicFramePr>
          <p:cNvPr id="15" name="Содержимое 14"/>
          <p:cNvGraphicFramePr>
            <a:graphicFrameLocks noGrp="1"/>
          </p:cNvGraphicFramePr>
          <p:nvPr>
            <p:ph idx="1"/>
          </p:nvPr>
        </p:nvGraphicFramePr>
        <p:xfrm>
          <a:off x="428596" y="1600201"/>
          <a:ext cx="8258204" cy="614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nvGraphicFramePr>
        <p:xfrm>
          <a:off x="457200" y="274638"/>
          <a:ext cx="8229600" cy="9397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5061" name="Picture 2" descr="gerb inet"/>
          <p:cNvPicPr>
            <a:picLocks noChangeAspect="1" noChangeArrowheads="1"/>
          </p:cNvPicPr>
          <p:nvPr/>
        </p:nvPicPr>
        <p:blipFill>
          <a:blip r:embed="rId12" cstate="print"/>
          <a:srcRect/>
          <a:stretch>
            <a:fillRect/>
          </a:stretch>
        </p:blipFill>
        <p:spPr bwMode="auto">
          <a:xfrm>
            <a:off x="8358188" y="214313"/>
            <a:ext cx="619125" cy="1000125"/>
          </a:xfrm>
          <a:prstGeom prst="rect">
            <a:avLst/>
          </a:prstGeom>
          <a:noFill/>
          <a:ln w="9525">
            <a:noFill/>
            <a:miter lim="800000"/>
            <a:headEnd/>
            <a:tailEnd/>
          </a:ln>
        </p:spPr>
      </p:pic>
      <p:sp>
        <p:nvSpPr>
          <p:cNvPr id="6" name="Скругленный прямоугольник 5"/>
          <p:cNvSpPr/>
          <p:nvPr/>
        </p:nvSpPr>
        <p:spPr>
          <a:xfrm>
            <a:off x="500034" y="2285992"/>
            <a:ext cx="2214578" cy="1214446"/>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dirty="0"/>
              <a:t>28 334,3  тыс. руб. финансирование детских садов</a:t>
            </a:r>
          </a:p>
        </p:txBody>
      </p:sp>
      <p:sp>
        <p:nvSpPr>
          <p:cNvPr id="7" name="Скругленный прямоугольник 6"/>
          <p:cNvSpPr/>
          <p:nvPr/>
        </p:nvSpPr>
        <p:spPr>
          <a:xfrm>
            <a:off x="3071802" y="2285992"/>
            <a:ext cx="2428892" cy="1214446"/>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dirty="0"/>
              <a:t>5 171,2 тыс. руб. финансирование детской музыкальной школы</a:t>
            </a:r>
          </a:p>
        </p:txBody>
      </p:sp>
      <p:sp>
        <p:nvSpPr>
          <p:cNvPr id="8" name="Скругленный прямоугольник 7"/>
          <p:cNvSpPr/>
          <p:nvPr/>
        </p:nvSpPr>
        <p:spPr>
          <a:xfrm>
            <a:off x="5929322" y="2285992"/>
            <a:ext cx="2571768" cy="1214446"/>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dirty="0"/>
              <a:t>65 126,9 тыс.руб. финансирование общеобразовательных учреждений </a:t>
            </a:r>
          </a:p>
        </p:txBody>
      </p:sp>
      <p:sp>
        <p:nvSpPr>
          <p:cNvPr id="9" name="Скругленный прямоугольник 8"/>
          <p:cNvSpPr/>
          <p:nvPr/>
        </p:nvSpPr>
        <p:spPr>
          <a:xfrm>
            <a:off x="500034" y="3714752"/>
            <a:ext cx="2643206" cy="1357322"/>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dirty="0"/>
              <a:t>Организация питания в общеобразовательных учреждениях – 2 737,8 тыс.руб.</a:t>
            </a:r>
          </a:p>
        </p:txBody>
      </p:sp>
      <p:sp>
        <p:nvSpPr>
          <p:cNvPr id="10" name="Скругленный прямоугольник 9"/>
          <p:cNvSpPr/>
          <p:nvPr/>
        </p:nvSpPr>
        <p:spPr>
          <a:xfrm>
            <a:off x="3357554" y="3714752"/>
            <a:ext cx="2643206" cy="1428760"/>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dirty="0"/>
              <a:t>Ежемесячное денежное вознаграждение за классное руководство – 477,0 тыс. руб.</a:t>
            </a:r>
          </a:p>
        </p:txBody>
      </p:sp>
      <p:sp>
        <p:nvSpPr>
          <p:cNvPr id="11" name="Скругленный прямоугольник 10"/>
          <p:cNvSpPr/>
          <p:nvPr/>
        </p:nvSpPr>
        <p:spPr>
          <a:xfrm>
            <a:off x="714348" y="5286388"/>
            <a:ext cx="3786214" cy="1357322"/>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200" dirty="0"/>
              <a:t>Капитальный ремонт и приведению в соответствие с требованием пожарной безопасности и санитарного законодательства зданий и помещений, в которых размещаются муниципальные образовательные учреждения  - 1 892,6 тыс. руб.</a:t>
            </a:r>
          </a:p>
        </p:txBody>
      </p:sp>
      <p:sp>
        <p:nvSpPr>
          <p:cNvPr id="12" name="Скругленный прямоугольник 11"/>
          <p:cNvSpPr/>
          <p:nvPr/>
        </p:nvSpPr>
        <p:spPr>
          <a:xfrm>
            <a:off x="6215074" y="3714752"/>
            <a:ext cx="2500330" cy="1357322"/>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dirty="0"/>
              <a:t>оснащение аппаратурой спутниковой навигации ГЛОНАСС, </a:t>
            </a:r>
            <a:r>
              <a:rPr lang="ru-RU" sz="1400" dirty="0" err="1"/>
              <a:t>тахографами</a:t>
            </a:r>
            <a:r>
              <a:rPr lang="ru-RU" sz="1400" dirty="0"/>
              <a:t> используемого парка автобусов – 63,4 тыс. руб.</a:t>
            </a:r>
          </a:p>
        </p:txBody>
      </p:sp>
      <p:sp>
        <p:nvSpPr>
          <p:cNvPr id="13" name="Скругленный прямоугольник 12"/>
          <p:cNvSpPr/>
          <p:nvPr/>
        </p:nvSpPr>
        <p:spPr>
          <a:xfrm>
            <a:off x="4786314" y="5357826"/>
            <a:ext cx="3714776" cy="1285884"/>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dirty="0"/>
              <a:t>«Модернизация региональных систем общего образования»  - </a:t>
            </a:r>
          </a:p>
          <a:p>
            <a:pPr algn="ctr">
              <a:defRPr/>
            </a:pPr>
            <a:r>
              <a:rPr lang="ru-RU" dirty="0"/>
              <a:t>1 585,8 тыс. руб.</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28596" y="274638"/>
          <a:ext cx="8258204" cy="93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9938" name="Picture 2" descr="getImage?photoId=585663736363&amp;photoType=3"/>
          <p:cNvPicPr>
            <a:picLocks noChangeAspect="1" noChangeArrowheads="1"/>
          </p:cNvPicPr>
          <p:nvPr/>
        </p:nvPicPr>
        <p:blipFill>
          <a:blip r:embed="rId7" cstate="print"/>
          <a:srcRect/>
          <a:stretch>
            <a:fillRect/>
          </a:stretch>
        </p:blipFill>
        <p:spPr bwMode="auto">
          <a:xfrm>
            <a:off x="357158" y="1785927"/>
            <a:ext cx="3053220" cy="2000264"/>
          </a:xfrm>
          <a:prstGeom prst="ellipse">
            <a:avLst/>
          </a:prstGeom>
          <a:ln>
            <a:noFill/>
          </a:ln>
          <a:effectLst>
            <a:reflection blurRad="6350" stA="50000" endA="300" endPos="90000" dir="5400000" sy="-100000" algn="bl" rotWithShape="0"/>
            <a:softEdge rad="112500"/>
          </a:effectLst>
          <a:scene3d>
            <a:camera prst="perspectiveHeroicExtremeRightFacing"/>
            <a:lightRig rig="threePt" dir="t"/>
          </a:scene3d>
          <a:sp3d>
            <a:bevelT w="114300" prst="artDeco"/>
          </a:sp3d>
        </p:spPr>
      </p:pic>
      <p:pic>
        <p:nvPicPr>
          <p:cNvPr id="46084" name="Picture 2" descr="gerb inet"/>
          <p:cNvPicPr>
            <a:picLocks noChangeAspect="1" noChangeArrowheads="1"/>
          </p:cNvPicPr>
          <p:nvPr/>
        </p:nvPicPr>
        <p:blipFill>
          <a:blip r:embed="rId8" cstate="print"/>
          <a:srcRect/>
          <a:stretch>
            <a:fillRect/>
          </a:stretch>
        </p:blipFill>
        <p:spPr bwMode="auto">
          <a:xfrm>
            <a:off x="8358188" y="214313"/>
            <a:ext cx="619125" cy="1000125"/>
          </a:xfrm>
          <a:prstGeom prst="rect">
            <a:avLst/>
          </a:prstGeom>
          <a:noFill/>
          <a:ln w="9525">
            <a:noFill/>
            <a:miter lim="800000"/>
            <a:headEnd/>
            <a:tailEnd/>
          </a:ln>
        </p:spPr>
      </p:pic>
      <p:graphicFrame>
        <p:nvGraphicFramePr>
          <p:cNvPr id="9" name="Содержимое 8"/>
          <p:cNvGraphicFramePr>
            <a:graphicFrameLocks noGrp="1"/>
          </p:cNvGraphicFramePr>
          <p:nvPr>
            <p:ph idx="1"/>
          </p:nvPr>
        </p:nvGraphicFramePr>
        <p:xfrm>
          <a:off x="3143240" y="1428736"/>
          <a:ext cx="5643602" cy="228601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Скругленный прямоугольник 9"/>
          <p:cNvSpPr/>
          <p:nvPr/>
        </p:nvSpPr>
        <p:spPr>
          <a:xfrm>
            <a:off x="3214678" y="3643314"/>
            <a:ext cx="2428892" cy="164307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400" dirty="0"/>
              <a:t>Общий объем расходов бюджета Махнёвского муниципального образования на отрасль «Культура» составило </a:t>
            </a:r>
          </a:p>
          <a:p>
            <a:pPr algn="ctr">
              <a:defRPr/>
            </a:pPr>
            <a:r>
              <a:rPr lang="ru-RU" sz="1400" dirty="0"/>
              <a:t>20 882,5 тыс. руб.</a:t>
            </a:r>
          </a:p>
        </p:txBody>
      </p:sp>
      <p:sp>
        <p:nvSpPr>
          <p:cNvPr id="11" name="Скругленный прямоугольник 10"/>
          <p:cNvSpPr/>
          <p:nvPr/>
        </p:nvSpPr>
        <p:spPr>
          <a:xfrm>
            <a:off x="6215074" y="3714752"/>
            <a:ext cx="2500330" cy="150019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400" i="1" dirty="0">
                <a:solidFill>
                  <a:schemeClr val="tx1"/>
                </a:solidFill>
                <a:effectLst>
                  <a:innerShdw blurRad="63500" dist="50800" dir="13500000">
                    <a:prstClr val="black">
                      <a:alpha val="50000"/>
                    </a:prstClr>
                  </a:innerShdw>
                </a:effectLst>
                <a:cs typeface="Times New Roman" pitchFamily="18" charset="0"/>
              </a:rPr>
              <a:t>расходов бюджета Махнёвского муниципального образования на </a:t>
            </a:r>
            <a:r>
              <a:rPr lang="ru-RU" sz="1400" b="1" i="1" dirty="0">
                <a:solidFill>
                  <a:schemeClr val="tx1"/>
                </a:solidFill>
                <a:effectLst>
                  <a:innerShdw blurRad="63500" dist="50800" dir="13500000">
                    <a:prstClr val="black">
                      <a:alpha val="50000"/>
                    </a:prstClr>
                  </a:innerShdw>
                </a:effectLst>
                <a:cs typeface="Times New Roman" pitchFamily="18" charset="0"/>
              </a:rPr>
              <a:t>культуру </a:t>
            </a:r>
            <a:r>
              <a:rPr lang="ru-RU" sz="1400" i="1" dirty="0">
                <a:solidFill>
                  <a:schemeClr val="tx1"/>
                </a:solidFill>
                <a:effectLst>
                  <a:innerShdw blurRad="63500" dist="50800" dir="13500000">
                    <a:prstClr val="black">
                      <a:alpha val="50000"/>
                    </a:prstClr>
                  </a:innerShdw>
                </a:effectLst>
                <a:cs typeface="Times New Roman" pitchFamily="18" charset="0"/>
              </a:rPr>
              <a:t>приходится на одного жителя</a:t>
            </a:r>
          </a:p>
        </p:txBody>
      </p:sp>
      <p:sp>
        <p:nvSpPr>
          <p:cNvPr id="12" name="Овал 11"/>
          <p:cNvSpPr/>
          <p:nvPr/>
        </p:nvSpPr>
        <p:spPr>
          <a:xfrm>
            <a:off x="6643702" y="5357826"/>
            <a:ext cx="1071570" cy="107157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200" dirty="0"/>
              <a:t>3 212,69 руб. в год </a:t>
            </a:r>
          </a:p>
        </p:txBody>
      </p:sp>
      <p:sp>
        <p:nvSpPr>
          <p:cNvPr id="13" name="Овал 12"/>
          <p:cNvSpPr/>
          <p:nvPr/>
        </p:nvSpPr>
        <p:spPr>
          <a:xfrm>
            <a:off x="7572396" y="5357826"/>
            <a:ext cx="1071570" cy="107157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200" dirty="0"/>
              <a:t>267,72 руб. в месяц</a:t>
            </a:r>
          </a:p>
        </p:txBody>
      </p:sp>
      <p:sp>
        <p:nvSpPr>
          <p:cNvPr id="14" name="Скругленный прямоугольник 13"/>
          <p:cNvSpPr/>
          <p:nvPr/>
        </p:nvSpPr>
        <p:spPr>
          <a:xfrm>
            <a:off x="500034" y="5357826"/>
            <a:ext cx="2643206" cy="128588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600" dirty="0"/>
              <a:t>18 252,0 тыс. руб. финансирование Махнёвского культурно-досугового центра </a:t>
            </a:r>
          </a:p>
        </p:txBody>
      </p:sp>
      <p:sp>
        <p:nvSpPr>
          <p:cNvPr id="15" name="Скругленный прямоугольник 14"/>
          <p:cNvSpPr/>
          <p:nvPr/>
        </p:nvSpPr>
        <p:spPr>
          <a:xfrm>
            <a:off x="3428992" y="5429264"/>
            <a:ext cx="2571768" cy="121444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600" dirty="0"/>
              <a:t>1 994,7 тыс. руб. финансирование Мугайского музейно-туристского комплекса</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93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одержимое 5"/>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7108" name="Picture 2" descr="gerb inet"/>
          <p:cNvPicPr>
            <a:picLocks noChangeAspect="1" noChangeArrowheads="1"/>
          </p:cNvPicPr>
          <p:nvPr/>
        </p:nvPicPr>
        <p:blipFill>
          <a:blip r:embed="rId12" cstate="print"/>
          <a:srcRect/>
          <a:stretch>
            <a:fillRect/>
          </a:stretch>
        </p:blipFill>
        <p:spPr bwMode="auto">
          <a:xfrm>
            <a:off x="8358188" y="214313"/>
            <a:ext cx="619125" cy="100012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57200" y="274638"/>
          <a:ext cx="8229600" cy="93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8131" name="Picture 4" descr="j0199036"/>
          <p:cNvPicPr>
            <a:picLocks noGrp="1" noChangeAspect="1" noChangeArrowheads="1"/>
          </p:cNvPicPr>
          <p:nvPr>
            <p:ph idx="1"/>
          </p:nvPr>
        </p:nvPicPr>
        <p:blipFill>
          <a:blip r:embed="rId7" cstate="print"/>
          <a:srcRect/>
          <a:stretch>
            <a:fillRect/>
          </a:stretch>
        </p:blipFill>
        <p:spPr>
          <a:xfrm>
            <a:off x="357188" y="1357313"/>
            <a:ext cx="1570037" cy="1730375"/>
          </a:xfrm>
        </p:spPr>
      </p:pic>
      <p:pic>
        <p:nvPicPr>
          <p:cNvPr id="48132" name="Picture 2" descr="gerb inet"/>
          <p:cNvPicPr>
            <a:picLocks noChangeAspect="1" noChangeArrowheads="1"/>
          </p:cNvPicPr>
          <p:nvPr/>
        </p:nvPicPr>
        <p:blipFill>
          <a:blip r:embed="rId8" cstate="print"/>
          <a:srcRect/>
          <a:stretch>
            <a:fillRect/>
          </a:stretch>
        </p:blipFill>
        <p:spPr bwMode="auto">
          <a:xfrm>
            <a:off x="8358188" y="214313"/>
            <a:ext cx="619125" cy="1000125"/>
          </a:xfrm>
          <a:prstGeom prst="rect">
            <a:avLst/>
          </a:prstGeom>
          <a:noFill/>
          <a:ln w="9525">
            <a:noFill/>
            <a:miter lim="800000"/>
            <a:headEnd/>
            <a:tailEnd/>
          </a:ln>
        </p:spPr>
      </p:pic>
      <p:sp>
        <p:nvSpPr>
          <p:cNvPr id="48133" name="Прямоугольник 6"/>
          <p:cNvSpPr>
            <a:spLocks noChangeArrowheads="1"/>
          </p:cNvSpPr>
          <p:nvPr/>
        </p:nvSpPr>
        <p:spPr bwMode="auto">
          <a:xfrm>
            <a:off x="2214563" y="1285875"/>
            <a:ext cx="5929312" cy="3140075"/>
          </a:xfrm>
          <a:prstGeom prst="rect">
            <a:avLst/>
          </a:prstGeom>
          <a:noFill/>
          <a:ln w="9525">
            <a:noFill/>
            <a:miter lim="800000"/>
            <a:headEnd/>
            <a:tailEnd/>
          </a:ln>
        </p:spPr>
        <p:txBody>
          <a:bodyPr>
            <a:spAutoFit/>
          </a:bodyPr>
          <a:lstStyle/>
          <a:p>
            <a:pPr algn="ctr">
              <a:lnSpc>
                <a:spcPct val="90000"/>
              </a:lnSpc>
            </a:pPr>
            <a:r>
              <a:rPr lang="ru-RU" sz="2000" b="1">
                <a:solidFill>
                  <a:schemeClr val="bg1"/>
                </a:solidFill>
                <a:latin typeface="Times New Roman" pitchFamily="18" charset="0"/>
              </a:rPr>
              <a:t>Расходные обязательства направлены на обеспечение условий для развития на территории городского округа физической культуры и массового спорта, организацию проведения официальных физкультурно-оздоровительных и спортивных мероприятий городского округа</a:t>
            </a:r>
            <a:r>
              <a:rPr lang="ru-RU" sz="2000">
                <a:solidFill>
                  <a:schemeClr val="bg1"/>
                </a:solidFill>
                <a:latin typeface="Times New Roman" pitchFamily="18" charset="0"/>
              </a:rPr>
              <a:t>. </a:t>
            </a:r>
            <a:r>
              <a:rPr lang="ru-RU" sz="2000" b="1">
                <a:solidFill>
                  <a:schemeClr val="bg1"/>
                </a:solidFill>
                <a:latin typeface="Times New Roman" pitchFamily="18" charset="0"/>
              </a:rPr>
              <a:t>Расходы за 2013 год на физическую культуру и спорт составили </a:t>
            </a:r>
          </a:p>
          <a:p>
            <a:pPr algn="ctr">
              <a:lnSpc>
                <a:spcPct val="90000"/>
              </a:lnSpc>
            </a:pPr>
            <a:r>
              <a:rPr lang="ru-RU" sz="2000" b="1">
                <a:solidFill>
                  <a:schemeClr val="bg1"/>
                </a:solidFill>
                <a:latin typeface="Times New Roman" pitchFamily="18" charset="0"/>
              </a:rPr>
              <a:t>4 043,4 тыс.рублей или 98,7% от плановых назначений </a:t>
            </a:r>
          </a:p>
          <a:p>
            <a:pPr algn="ctr">
              <a:lnSpc>
                <a:spcPct val="90000"/>
              </a:lnSpc>
            </a:pPr>
            <a:r>
              <a:rPr lang="ru-RU" sz="2000" b="1">
                <a:solidFill>
                  <a:schemeClr val="bg1"/>
                </a:solidFill>
                <a:latin typeface="Times New Roman" pitchFamily="18" charset="0"/>
              </a:rPr>
              <a:t>4 095,0 тыс.рублей. </a:t>
            </a:r>
            <a:endParaRPr lang="ru-RU" sz="2000"/>
          </a:p>
        </p:txBody>
      </p:sp>
      <p:sp>
        <p:nvSpPr>
          <p:cNvPr id="40961" name="Rectangle 1"/>
          <p:cNvSpPr>
            <a:spLocks noChangeArrowheads="1"/>
          </p:cNvSpPr>
          <p:nvPr/>
        </p:nvSpPr>
        <p:spPr bwMode="auto">
          <a:xfrm>
            <a:off x="2143125" y="4500563"/>
            <a:ext cx="5786438" cy="1619250"/>
          </a:xfrm>
          <a:prstGeom prst="rect">
            <a:avLst/>
          </a:prstGeom>
          <a:noFill/>
          <a:ln w="9525">
            <a:noFill/>
            <a:miter lim="800000"/>
            <a:headEnd/>
            <a:tailEnd/>
          </a:ln>
          <a:effectLst/>
        </p:spPr>
        <p:txBody>
          <a:bodyPr anchor="ctr">
            <a:spAutoFit/>
          </a:bodyPr>
          <a:lstStyle/>
          <a:p>
            <a:pPr algn="ctr"/>
            <a:r>
              <a:rPr lang="ru-RU" sz="2000" b="1" dirty="0">
                <a:solidFill>
                  <a:schemeClr val="bg1"/>
                </a:solidFill>
                <a:latin typeface="Times New Roman" pitchFamily="18" charset="0"/>
                <a:cs typeface="Times New Roman" pitchFamily="18" charset="0"/>
              </a:rPr>
              <a:t>В 2013 году произведен ремонт окон и отопительной системы на сумму 403,7 тыс. рублей или 97,7% к годовым назначениям 2013 года. Приобретен комплект системы </a:t>
            </a:r>
            <a:r>
              <a:rPr lang="ru-RU" sz="2000" b="1" dirty="0" err="1">
                <a:solidFill>
                  <a:schemeClr val="bg1"/>
                </a:solidFill>
                <a:latin typeface="Times New Roman" pitchFamily="18" charset="0"/>
                <a:cs typeface="Times New Roman" pitchFamily="18" charset="0"/>
              </a:rPr>
              <a:t>Тахограф</a:t>
            </a:r>
            <a:r>
              <a:rPr lang="ru-RU" sz="2000" b="1" dirty="0">
                <a:solidFill>
                  <a:schemeClr val="bg1"/>
                </a:solidFill>
                <a:latin typeface="Times New Roman" pitchFamily="18" charset="0"/>
                <a:cs typeface="Times New Roman" pitchFamily="18" charset="0"/>
              </a:rPr>
              <a:t> на сумму 38,5 тыс. рублей.</a:t>
            </a:r>
            <a:endParaRPr lang="ru-RU" sz="2000" b="1" dirty="0">
              <a:solidFill>
                <a:schemeClr val="bg1"/>
              </a:solidFill>
              <a:latin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одержимое 7"/>
          <p:cNvGraphicFramePr>
            <a:graphicFrameLocks noGrp="1"/>
          </p:cNvGraphicFramePr>
          <p:nvPr>
            <p:ph idx="1"/>
          </p:nvPr>
        </p:nvGraphicFramePr>
        <p:xfrm>
          <a:off x="500034" y="1500174"/>
          <a:ext cx="8186766" cy="5214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Группа 3"/>
          <p:cNvGrpSpPr/>
          <p:nvPr/>
        </p:nvGrpSpPr>
        <p:grpSpPr>
          <a:xfrm>
            <a:off x="428596" y="214290"/>
            <a:ext cx="8229600" cy="936000"/>
            <a:chOff x="0" y="1891"/>
            <a:chExt cx="8229600" cy="936000"/>
          </a:xfrm>
          <a:scene3d>
            <a:camera prst="orthographicFront"/>
            <a:lightRig rig="threePt" dir="t"/>
          </a:scene3d>
        </p:grpSpPr>
        <p:sp>
          <p:nvSpPr>
            <p:cNvPr id="5" name="Скругленный прямоугольник 4"/>
            <p:cNvSpPr/>
            <p:nvPr/>
          </p:nvSpPr>
          <p:spPr>
            <a:xfrm>
              <a:off x="0" y="1891"/>
              <a:ext cx="8229600" cy="936000"/>
            </a:xfrm>
            <a:prstGeom prst="roundRect">
              <a:avLst/>
            </a:prstGeom>
            <a:sp3d>
              <a:bevelT prst="angle"/>
            </a:sp3d>
          </p:spPr>
          <p:style>
            <a:lnRef idx="1">
              <a:schemeClr val="accent4"/>
            </a:lnRef>
            <a:fillRef idx="3">
              <a:schemeClr val="accent4"/>
            </a:fillRef>
            <a:effectRef idx="2">
              <a:schemeClr val="accent4"/>
            </a:effectRef>
            <a:fontRef idx="minor">
              <a:schemeClr val="lt1"/>
            </a:fontRef>
          </p:style>
        </p:sp>
        <p:sp>
          <p:nvSpPr>
            <p:cNvPr id="6" name="Скругленный прямоугольник 4"/>
            <p:cNvSpPr/>
            <p:nvPr/>
          </p:nvSpPr>
          <p:spPr>
            <a:xfrm>
              <a:off x="45692" y="47583"/>
              <a:ext cx="8138216" cy="8446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ru-RU" sz="4000" b="1" kern="1200" dirty="0" smtClean="0">
                  <a:solidFill>
                    <a:schemeClr val="accent1">
                      <a:lumMod val="50000"/>
                    </a:schemeClr>
                  </a:solidFill>
                </a:rPr>
                <a:t>Физическая культура и спорт</a:t>
              </a:r>
              <a:endParaRPr lang="ru-RU" sz="4000" b="1" kern="1200" dirty="0">
                <a:solidFill>
                  <a:schemeClr val="accent1">
                    <a:lumMod val="50000"/>
                  </a:schemeClr>
                </a:solidFill>
              </a:endParaRPr>
            </a:p>
          </p:txBody>
        </p:sp>
      </p:grpSp>
      <p:pic>
        <p:nvPicPr>
          <p:cNvPr id="7" name="Picture 2" descr="gerb inet"/>
          <p:cNvPicPr>
            <a:picLocks noChangeAspect="1" noChangeArrowheads="1"/>
          </p:cNvPicPr>
          <p:nvPr/>
        </p:nvPicPr>
        <p:blipFill>
          <a:blip r:embed="rId7" cstate="print"/>
          <a:srcRect/>
          <a:stretch>
            <a:fillRect/>
          </a:stretch>
        </p:blipFill>
        <p:spPr bwMode="auto">
          <a:xfrm>
            <a:off x="8358188" y="214313"/>
            <a:ext cx="619125" cy="1000125"/>
          </a:xfrm>
          <a:prstGeom prst="rect">
            <a:avLst/>
          </a:prstGeom>
          <a:noFill/>
          <a:ln w="9525">
            <a:noFill/>
            <a:miter lim="800000"/>
            <a:headEnd/>
            <a:tailEnd/>
          </a:ln>
        </p:spPr>
      </p:pic>
      <p:pic>
        <p:nvPicPr>
          <p:cNvPr id="9" name="Рисунок 8" descr="C:\Documents and Settings\User\Мои документы\ЗАГРУЗКА Из интернета\ФОТКИ ДЛЯ ФИНА\ФОТКИ ДЛЯ ФИНА\SS103329.JPG"/>
          <p:cNvPicPr/>
          <p:nvPr/>
        </p:nvPicPr>
        <p:blipFill>
          <a:blip r:embed="rId8" cstate="print"/>
          <a:srcRect/>
          <a:stretch>
            <a:fillRect/>
          </a:stretch>
        </p:blipFill>
        <p:spPr bwMode="auto">
          <a:xfrm>
            <a:off x="7572396" y="5143512"/>
            <a:ext cx="1143008" cy="1571636"/>
          </a:xfrm>
          <a:prstGeom prst="rect">
            <a:avLst/>
          </a:prstGeom>
          <a:ln>
            <a:noFill/>
          </a:ln>
          <a:effectLst>
            <a:softEdge rad="112500"/>
          </a:effectLst>
        </p:spPr>
      </p:pic>
      <p:pic>
        <p:nvPicPr>
          <p:cNvPr id="10" name="Рисунок 9" descr="C:\Documents and Settings\User\Мои документы\ЗАГРУЗКА Из интернета\ФОТКИ ДЛЯ ФИНА\ФОТКИ ДЛЯ ФИНА\P1040953.JPG"/>
          <p:cNvPicPr/>
          <p:nvPr/>
        </p:nvPicPr>
        <p:blipFill>
          <a:blip r:embed="rId9" cstate="print"/>
          <a:srcRect/>
          <a:stretch>
            <a:fillRect/>
          </a:stretch>
        </p:blipFill>
        <p:spPr bwMode="auto">
          <a:xfrm>
            <a:off x="214282" y="1071546"/>
            <a:ext cx="2248339" cy="1685925"/>
          </a:xfrm>
          <a:prstGeom prst="rect">
            <a:avLst/>
          </a:prstGeom>
          <a:ln>
            <a:noFill/>
          </a:ln>
          <a:effectLst>
            <a:softEdge rad="112500"/>
          </a:effectLst>
        </p:spPr>
      </p:pic>
      <p:pic>
        <p:nvPicPr>
          <p:cNvPr id="11" name="Рисунок 10" descr="C:\Documents and Settings\User\Мои документы\ЗАГРУЗКА Из интернета\ФОТКИ ДЛЯ ФИНА\ФОТКИ ДЛЯ ФИНА\P1040854.JPG"/>
          <p:cNvPicPr/>
          <p:nvPr/>
        </p:nvPicPr>
        <p:blipFill>
          <a:blip r:embed="rId10" cstate="print"/>
          <a:srcRect/>
          <a:stretch>
            <a:fillRect/>
          </a:stretch>
        </p:blipFill>
        <p:spPr bwMode="auto">
          <a:xfrm>
            <a:off x="6572264" y="1285860"/>
            <a:ext cx="2311851" cy="1571636"/>
          </a:xfrm>
          <a:prstGeom prst="rect">
            <a:avLst/>
          </a:prstGeom>
          <a:ln>
            <a:noFill/>
          </a:ln>
          <a:effectLst>
            <a:softEdge rad="112500"/>
          </a:effectLst>
        </p:spPr>
      </p:pic>
      <p:pic>
        <p:nvPicPr>
          <p:cNvPr id="12" name="Рисунок 11" descr="C:\Documents and Settings\User\Мои документы\ЗАГРУЗКА Из интернета\ФОТКИ ДЛЯ ФИНА\ФОТКИ ДЛЯ ФИНА\SS103137.JPG"/>
          <p:cNvPicPr/>
          <p:nvPr/>
        </p:nvPicPr>
        <p:blipFill>
          <a:blip r:embed="rId11" cstate="print"/>
          <a:srcRect/>
          <a:stretch>
            <a:fillRect/>
          </a:stretch>
        </p:blipFill>
        <p:spPr bwMode="auto">
          <a:xfrm>
            <a:off x="3357554" y="1571612"/>
            <a:ext cx="2298700" cy="1724025"/>
          </a:xfrm>
          <a:prstGeom prst="rect">
            <a:avLst/>
          </a:prstGeom>
          <a:ln>
            <a:noFill/>
          </a:ln>
          <a:effectLst>
            <a:softEdge rad="112500"/>
          </a:effectLst>
        </p:spPr>
      </p:pic>
      <p:pic>
        <p:nvPicPr>
          <p:cNvPr id="13" name="Рисунок 12" descr="C:\Documents and Settings\User\Мои документы\ЗАГРУЗКА Из интернета\ФОТКИ ДЛЯ ФИНА\ФОТКИ ДЛЯ ФИНА\SS103361.JPG"/>
          <p:cNvPicPr/>
          <p:nvPr/>
        </p:nvPicPr>
        <p:blipFill>
          <a:blip r:embed="rId12" cstate="print"/>
          <a:srcRect/>
          <a:stretch>
            <a:fillRect/>
          </a:stretch>
        </p:blipFill>
        <p:spPr bwMode="auto">
          <a:xfrm>
            <a:off x="142844" y="5214950"/>
            <a:ext cx="2072640" cy="1554480"/>
          </a:xfrm>
          <a:prstGeom prst="rect">
            <a:avLst/>
          </a:prstGeom>
          <a:ln>
            <a:noFill/>
          </a:ln>
          <a:effectLst>
            <a:softEdge rad="112500"/>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99309823_gazeta"/>
          <p:cNvPicPr>
            <a:picLocks noGrp="1" noChangeAspect="1" noChangeArrowheads="1"/>
          </p:cNvPicPr>
          <p:nvPr>
            <p:ph idx="1"/>
          </p:nvPr>
        </p:nvPicPr>
        <p:blipFill>
          <a:blip r:embed="rId7" cstate="print"/>
          <a:srcRect/>
          <a:stretch>
            <a:fillRect/>
          </a:stretch>
        </p:blipFill>
        <p:spPr>
          <a:xfrm>
            <a:off x="500033" y="1571612"/>
            <a:ext cx="1952351" cy="2571768"/>
          </a:xfrm>
          <a:prstGeom prst="roundRect">
            <a:avLst>
              <a:gd name="adj" fmla="val 16667"/>
            </a:avLst>
          </a:prstGeom>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9156" name="Picture 2" descr="gerb inet"/>
          <p:cNvPicPr>
            <a:picLocks noChangeAspect="1" noChangeArrowheads="1"/>
          </p:cNvPicPr>
          <p:nvPr/>
        </p:nvPicPr>
        <p:blipFill>
          <a:blip r:embed="rId8" cstate="print"/>
          <a:srcRect/>
          <a:stretch>
            <a:fillRect/>
          </a:stretch>
        </p:blipFill>
        <p:spPr bwMode="auto">
          <a:xfrm>
            <a:off x="8358188" y="285750"/>
            <a:ext cx="619125" cy="1000125"/>
          </a:xfrm>
          <a:prstGeom prst="rect">
            <a:avLst/>
          </a:prstGeom>
          <a:noFill/>
          <a:ln w="9525">
            <a:noFill/>
            <a:miter lim="800000"/>
            <a:headEnd/>
            <a:tailEnd/>
          </a:ln>
        </p:spPr>
      </p:pic>
      <p:sp>
        <p:nvSpPr>
          <p:cNvPr id="39937" name="Rectangle 1"/>
          <p:cNvSpPr>
            <a:spLocks noChangeArrowheads="1"/>
          </p:cNvSpPr>
          <p:nvPr/>
        </p:nvSpPr>
        <p:spPr bwMode="auto">
          <a:xfrm>
            <a:off x="2714625" y="1504950"/>
            <a:ext cx="6000750" cy="4800600"/>
          </a:xfrm>
          <a:prstGeom prst="rect">
            <a:avLst/>
          </a:prstGeom>
          <a:noFill/>
          <a:ln w="9525">
            <a:noFill/>
            <a:miter lim="800000"/>
            <a:headEnd/>
            <a:tailEnd/>
          </a:ln>
          <a:effectLst/>
        </p:spPr>
        <p:txBody>
          <a:bodyPr anchor="ctr">
            <a:spAutoFit/>
          </a:bodyPr>
          <a:lstStyle/>
          <a:p>
            <a:pPr indent="342900" algn="ctr">
              <a:tabLst>
                <a:tab pos="1085850" algn="l"/>
              </a:tabLst>
            </a:pPr>
            <a:r>
              <a:rPr lang="ru-RU" b="1">
                <a:solidFill>
                  <a:schemeClr val="bg1"/>
                </a:solidFill>
                <a:latin typeface="Times New Roman" pitchFamily="18" charset="0"/>
              </a:rPr>
              <a:t>Расходные обязательства направлены </a:t>
            </a:r>
            <a:r>
              <a:rPr lang="ru-RU" b="1">
                <a:solidFill>
                  <a:schemeClr val="bg1"/>
                </a:solidFill>
                <a:latin typeface="Times New Roman" pitchFamily="18" charset="0"/>
                <a:cs typeface="Times New Roman" pitchFamily="18" charset="0"/>
              </a:rPr>
              <a:t>на предоставление субсидии за оказание  услуг печати публикаций, нормативно-правовые акты муниципального образования, решения Думы, информации социально-экономического развития муниципального образования, культурной деятельности муниципального образования, о развитии его общественной инфраструктуры и другой официальной информации  в АНО «ГАЗЕТА «АЛАПАЕВСКАЯ ИСКРА» и «Муниципальный вестник» в сумме 328,7 тыс. руб</a:t>
            </a:r>
            <a:r>
              <a:rPr lang="ru-RU">
                <a:solidFill>
                  <a:schemeClr val="bg1"/>
                </a:solidFill>
                <a:latin typeface="Times New Roman" pitchFamily="18" charset="0"/>
                <a:cs typeface="Times New Roman" pitchFamily="18" charset="0"/>
              </a:rPr>
              <a:t>. </a:t>
            </a:r>
            <a:r>
              <a:rPr lang="ru-RU" b="1">
                <a:solidFill>
                  <a:schemeClr val="bg1"/>
                </a:solidFill>
                <a:latin typeface="Times New Roman" pitchFamily="18" charset="0"/>
                <a:cs typeface="Times New Roman" pitchFamily="18" charset="0"/>
              </a:rPr>
              <a:t>или 100% к годовым назначениям бюджета.</a:t>
            </a:r>
          </a:p>
          <a:p>
            <a:pPr indent="342900" algn="ctr">
              <a:tabLst>
                <a:tab pos="1085850" algn="l"/>
              </a:tabLst>
            </a:pPr>
            <a:r>
              <a:rPr lang="ru-RU" b="1">
                <a:solidFill>
                  <a:schemeClr val="bg1"/>
                </a:solidFill>
                <a:latin typeface="Times New Roman" pitchFamily="18" charset="0"/>
              </a:rPr>
              <a:t>За 2013 год объем опубликованных нормативно-правовых актов:</a:t>
            </a:r>
          </a:p>
          <a:p>
            <a:pPr indent="342900" algn="ctr">
              <a:buFont typeface="Arial" charset="0"/>
              <a:buChar char="•"/>
              <a:tabLst>
                <a:tab pos="1085850" algn="l"/>
              </a:tabLst>
            </a:pPr>
            <a:r>
              <a:rPr lang="ru-RU">
                <a:solidFill>
                  <a:schemeClr val="bg1"/>
                </a:solidFill>
                <a:latin typeface="Times New Roman" pitchFamily="18" charset="0"/>
              </a:rPr>
              <a:t>1268 полос формата А4, тираж 30 экземпляров</a:t>
            </a:r>
          </a:p>
          <a:p>
            <a:pPr indent="342900" algn="ctr">
              <a:buFont typeface="Arial" charset="0"/>
              <a:buChar char="•"/>
              <a:tabLst>
                <a:tab pos="1085850" algn="l"/>
              </a:tabLst>
            </a:pPr>
            <a:r>
              <a:rPr lang="ru-RU">
                <a:solidFill>
                  <a:schemeClr val="bg1"/>
                </a:solidFill>
                <a:latin typeface="Times New Roman" pitchFamily="18" charset="0"/>
              </a:rPr>
              <a:t>6 полос формата А3, тираж 620 экземпляров</a:t>
            </a:r>
          </a:p>
          <a:p>
            <a:pPr indent="342900" algn="ctr">
              <a:buFont typeface="Arial" charset="0"/>
              <a:buChar char="•"/>
              <a:tabLst>
                <a:tab pos="1085850" algn="l"/>
              </a:tabLst>
            </a:pPr>
            <a:r>
              <a:rPr lang="ru-RU">
                <a:solidFill>
                  <a:schemeClr val="bg1"/>
                </a:solidFill>
                <a:latin typeface="Times New Roman" pitchFamily="18" charset="0"/>
              </a:rPr>
              <a:t>Количество см</a:t>
            </a:r>
            <a:r>
              <a:rPr lang="ru-RU" baseline="30000">
                <a:solidFill>
                  <a:schemeClr val="bg1"/>
                </a:solidFill>
                <a:latin typeface="Times New Roman" pitchFamily="18" charset="0"/>
              </a:rPr>
              <a:t>2</a:t>
            </a:r>
            <a:r>
              <a:rPr lang="ru-RU">
                <a:solidFill>
                  <a:schemeClr val="bg1"/>
                </a:solidFill>
                <a:latin typeface="Times New Roman" pitchFamily="18" charset="0"/>
              </a:rPr>
              <a:t> – 1 795см</a:t>
            </a:r>
            <a:r>
              <a:rPr lang="ru-RU" baseline="30000">
                <a:solidFill>
                  <a:schemeClr val="bg1"/>
                </a:solidFill>
                <a:latin typeface="Times New Roman" pitchFamily="18" charset="0"/>
              </a:rPr>
              <a:t>2</a:t>
            </a:r>
            <a:r>
              <a:rPr lang="ru-RU">
                <a:solidFill>
                  <a:schemeClr val="bg1"/>
                </a:solidFill>
                <a:latin typeface="Times New Roman" pitchFamily="18" charset="0"/>
              </a:rPr>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Содержимое 2"/>
          <p:cNvSpPr>
            <a:spLocks noGrp="1"/>
          </p:cNvSpPr>
          <p:nvPr>
            <p:ph idx="1"/>
          </p:nvPr>
        </p:nvSpPr>
        <p:spPr>
          <a:xfrm>
            <a:off x="214313" y="142875"/>
            <a:ext cx="8786812" cy="6165850"/>
          </a:xfrm>
        </p:spPr>
        <p:txBody>
          <a:bodyPr/>
          <a:lstStyle/>
          <a:p>
            <a:pPr algn="ctr" eaLnBrk="1" hangingPunct="1">
              <a:buFont typeface="Wingdings 2" pitchFamily="18" charset="2"/>
              <a:buNone/>
            </a:pPr>
            <a:r>
              <a:rPr lang="ru-RU" sz="2000" b="1" dirty="0" smtClean="0">
                <a:solidFill>
                  <a:schemeClr val="bg1"/>
                </a:solidFill>
                <a:cs typeface="Times New Roman" pitchFamily="18" charset="0"/>
              </a:rPr>
              <a:t>Дорогие жители Махнёвского муниципального образования!</a:t>
            </a:r>
            <a:br>
              <a:rPr lang="ru-RU" sz="2000" b="1" dirty="0" smtClean="0">
                <a:solidFill>
                  <a:schemeClr val="bg1"/>
                </a:solidFill>
                <a:cs typeface="Times New Roman" pitchFamily="18" charset="0"/>
              </a:rPr>
            </a:br>
            <a:r>
              <a:rPr lang="ru-RU" sz="1800" dirty="0" smtClean="0">
                <a:solidFill>
                  <a:schemeClr val="bg1"/>
                </a:solidFill>
                <a:cs typeface="Times New Roman" pitchFamily="18" charset="0"/>
              </a:rPr>
              <a:t/>
            </a:r>
            <a:br>
              <a:rPr lang="ru-RU" sz="1800" dirty="0" smtClean="0">
                <a:solidFill>
                  <a:schemeClr val="bg1"/>
                </a:solidFill>
                <a:cs typeface="Times New Roman" pitchFamily="18" charset="0"/>
              </a:rPr>
            </a:br>
            <a:r>
              <a:rPr lang="ru-RU" sz="2000" dirty="0" smtClean="0">
                <a:solidFill>
                  <a:schemeClr val="bg1"/>
                </a:solidFill>
                <a:cs typeface="Times New Roman" pitchFamily="18" charset="0"/>
              </a:rPr>
              <a:t>В дальнейшем мы будем продолжать информировать Вас о муниципальной бюджетной политике и реализации приоритетных направлений в развитии территории. Надеемся, что эта информация будет полезна и интересна.</a:t>
            </a:r>
            <a:br>
              <a:rPr lang="ru-RU" sz="2000" dirty="0" smtClean="0">
                <a:solidFill>
                  <a:schemeClr val="bg1"/>
                </a:solidFill>
                <a:cs typeface="Times New Roman" pitchFamily="18" charset="0"/>
              </a:rPr>
            </a:br>
            <a:r>
              <a:rPr lang="ru-RU" sz="2000" dirty="0" smtClean="0">
                <a:solidFill>
                  <a:schemeClr val="bg1"/>
                </a:solidFill>
                <a:cs typeface="Times New Roman" pitchFamily="18" charset="0"/>
              </a:rPr>
              <a:t>Теперь жители Махнёвского муниципального образования будут знать, на что расходуются бюджетные средства и какие направления в деятельности муниципалитета наиболее приоритетны. При исполнении главного финансового документа на 2013 год мы старались сохранить главный принцип – каждая бюджетная статья должна быть ориентирована на конкретный результат.</a:t>
            </a:r>
            <a:br>
              <a:rPr lang="ru-RU" sz="2000" dirty="0" smtClean="0">
                <a:solidFill>
                  <a:schemeClr val="bg1"/>
                </a:solidFill>
                <a:cs typeface="Times New Roman" pitchFamily="18" charset="0"/>
              </a:rPr>
            </a:br>
            <a:r>
              <a:rPr lang="ru-RU" sz="2000" dirty="0" smtClean="0">
                <a:solidFill>
                  <a:schemeClr val="bg1"/>
                </a:solidFill>
                <a:cs typeface="Times New Roman" pitchFamily="18" charset="0"/>
              </a:rPr>
              <a:t>Начиная с 2014 года бюджет Махнёвского муниципального образования формируется по программно-целевому принципу. Реализация муниципальных программ, которые отражают приоритеты социальной политики муниципального образования, а также предусматривает комплекс мер по обеспечению безопасности наших граждан.</a:t>
            </a:r>
            <a:br>
              <a:rPr lang="ru-RU" sz="2000" dirty="0" smtClean="0">
                <a:solidFill>
                  <a:schemeClr val="bg1"/>
                </a:solidFill>
                <a:cs typeface="Times New Roman" pitchFamily="18" charset="0"/>
              </a:rPr>
            </a:br>
            <a:endParaRPr lang="ru-RU" sz="2000" dirty="0" smtClean="0">
              <a:solidFill>
                <a:schemeClr val="bg1"/>
              </a:solidFill>
              <a:cs typeface="Times New Roman" pitchFamily="18" charset="0"/>
            </a:endParaRPr>
          </a:p>
          <a:p>
            <a:pPr algn="ctr" eaLnBrk="1" hangingPunct="1">
              <a:buFont typeface="Wingdings 2" pitchFamily="18" charset="2"/>
              <a:buNone/>
            </a:pPr>
            <a:r>
              <a:rPr lang="ru-RU" sz="1800" b="1" dirty="0" smtClean="0">
                <a:solidFill>
                  <a:schemeClr val="bg1"/>
                </a:solidFill>
                <a:cs typeface="Times New Roman" pitchFamily="18" charset="0"/>
              </a:rPr>
              <a:t>С Уважением, </a:t>
            </a:r>
            <a:br>
              <a:rPr lang="ru-RU" sz="1800" b="1" dirty="0" smtClean="0">
                <a:solidFill>
                  <a:schemeClr val="bg1"/>
                </a:solidFill>
                <a:cs typeface="Times New Roman" pitchFamily="18" charset="0"/>
              </a:rPr>
            </a:br>
            <a:r>
              <a:rPr lang="ru-RU" sz="1800" b="1" dirty="0" smtClean="0">
                <a:solidFill>
                  <a:schemeClr val="bg1"/>
                </a:solidFill>
                <a:cs typeface="Times New Roman" pitchFamily="18" charset="0"/>
              </a:rPr>
              <a:t>Глава Администрации Махнёвского МО </a:t>
            </a:r>
            <a:br>
              <a:rPr lang="ru-RU" sz="1800" b="1" dirty="0" smtClean="0">
                <a:solidFill>
                  <a:schemeClr val="bg1"/>
                </a:solidFill>
                <a:cs typeface="Times New Roman" pitchFamily="18" charset="0"/>
              </a:rPr>
            </a:br>
            <a:r>
              <a:rPr lang="ru-RU" sz="1800" b="1" dirty="0" smtClean="0">
                <a:solidFill>
                  <a:schemeClr val="bg1"/>
                </a:solidFill>
                <a:cs typeface="Times New Roman" pitchFamily="18" charset="0"/>
              </a:rPr>
              <a:t>Н.Д. </a:t>
            </a:r>
            <a:r>
              <a:rPr lang="ru-RU" sz="1800" b="1" dirty="0" err="1" smtClean="0">
                <a:solidFill>
                  <a:schemeClr val="bg1"/>
                </a:solidFill>
                <a:cs typeface="Times New Roman" pitchFamily="18" charset="0"/>
              </a:rPr>
              <a:t>Бузань</a:t>
            </a:r>
            <a:endParaRPr lang="ru-RU" sz="1800" b="1" dirty="0" smtClean="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Содержимое 2"/>
          <p:cNvSpPr>
            <a:spLocks noGrp="1"/>
          </p:cNvSpPr>
          <p:nvPr>
            <p:ph idx="1"/>
          </p:nvPr>
        </p:nvSpPr>
        <p:spPr>
          <a:xfrm>
            <a:off x="457200" y="357188"/>
            <a:ext cx="8229600" cy="5951537"/>
          </a:xfrm>
        </p:spPr>
        <p:txBody>
          <a:bodyPr/>
          <a:lstStyle/>
          <a:p>
            <a:pPr algn="ctr" eaLnBrk="1" hangingPunct="1">
              <a:buFont typeface="Wingdings 2" pitchFamily="18" charset="2"/>
              <a:buNone/>
            </a:pPr>
            <a:endParaRPr lang="ru-RU" smtClean="0">
              <a:cs typeface="Times New Roman" pitchFamily="18" charset="0"/>
            </a:endParaRPr>
          </a:p>
          <a:p>
            <a:pPr algn="ctr" eaLnBrk="1" hangingPunct="1">
              <a:buFont typeface="Wingdings 2" pitchFamily="18" charset="2"/>
              <a:buNone/>
            </a:pPr>
            <a:endParaRPr lang="ru-RU" smtClean="0">
              <a:cs typeface="Times New Roman" pitchFamily="18" charset="0"/>
            </a:endParaRPr>
          </a:p>
          <a:p>
            <a:pPr algn="ctr" eaLnBrk="1" hangingPunct="1">
              <a:buFont typeface="Wingdings 2" pitchFamily="18" charset="2"/>
              <a:buNone/>
            </a:pPr>
            <a:endParaRPr lang="ru-RU" smtClean="0">
              <a:cs typeface="Times New Roman" pitchFamily="18" charset="0"/>
            </a:endParaRPr>
          </a:p>
          <a:p>
            <a:pPr algn="ctr" eaLnBrk="1" hangingPunct="1">
              <a:buFont typeface="Wingdings 2" pitchFamily="18" charset="2"/>
              <a:buNone/>
            </a:pPr>
            <a:endParaRPr lang="ru-RU" smtClean="0">
              <a:cs typeface="Times New Roman" pitchFamily="18" charset="0"/>
            </a:endParaRPr>
          </a:p>
          <a:p>
            <a:pPr algn="ctr" eaLnBrk="1" hangingPunct="1">
              <a:buFont typeface="Wingdings 2" pitchFamily="18" charset="2"/>
              <a:buNone/>
            </a:pPr>
            <a:r>
              <a:rPr lang="ru-RU" sz="3200" b="1" smtClean="0">
                <a:solidFill>
                  <a:schemeClr val="bg1"/>
                </a:solidFill>
                <a:cs typeface="Times New Roman" pitchFamily="18" charset="0"/>
              </a:rPr>
              <a:t>Подготовлено</a:t>
            </a:r>
            <a:br>
              <a:rPr lang="ru-RU" sz="3200" b="1" smtClean="0">
                <a:solidFill>
                  <a:schemeClr val="bg1"/>
                </a:solidFill>
                <a:cs typeface="Times New Roman" pitchFamily="18" charset="0"/>
              </a:rPr>
            </a:br>
            <a:r>
              <a:rPr lang="ru-RU" sz="3200" b="1" smtClean="0">
                <a:solidFill>
                  <a:schemeClr val="bg1"/>
                </a:solidFill>
                <a:cs typeface="Times New Roman" pitchFamily="18" charset="0"/>
              </a:rPr>
              <a:t>Финансовым отделом Администрации Махнёвского муниципального образования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одержимое 5"/>
          <p:cNvGraphicFramePr>
            <a:graphicFrameLocks noGrp="1"/>
          </p:cNvGraphicFramePr>
          <p:nvPr>
            <p:ph idx="1"/>
          </p:nvPr>
        </p:nvGraphicFramePr>
        <p:xfrm>
          <a:off x="457200" y="1600200"/>
          <a:ext cx="8229600" cy="47091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44" name="Picture 2" descr="gerb inet"/>
          <p:cNvPicPr>
            <a:picLocks noChangeAspect="1" noChangeArrowheads="1"/>
          </p:cNvPicPr>
          <p:nvPr/>
        </p:nvPicPr>
        <p:blipFill>
          <a:blip r:embed="rId12" cstate="print"/>
          <a:srcRect/>
          <a:stretch>
            <a:fillRect/>
          </a:stretch>
        </p:blipFill>
        <p:spPr bwMode="auto">
          <a:xfrm>
            <a:off x="8286750" y="285750"/>
            <a:ext cx="642938" cy="1071563"/>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Содержимое 2"/>
          <p:cNvSpPr>
            <a:spLocks noGrp="1"/>
          </p:cNvSpPr>
          <p:nvPr>
            <p:ph idx="1"/>
          </p:nvPr>
        </p:nvSpPr>
        <p:spPr>
          <a:xfrm>
            <a:off x="457200" y="285750"/>
            <a:ext cx="8229600" cy="6022975"/>
          </a:xfrm>
        </p:spPr>
        <p:txBody>
          <a:bodyPr/>
          <a:lstStyle/>
          <a:p>
            <a:pPr algn="ctr" eaLnBrk="1" hangingPunct="1">
              <a:buFont typeface="Wingdings 2" pitchFamily="18" charset="2"/>
              <a:buNone/>
            </a:pPr>
            <a:endParaRPr lang="ru-RU" smtClean="0">
              <a:cs typeface="Times New Roman" pitchFamily="18" charset="0"/>
            </a:endParaRPr>
          </a:p>
          <a:p>
            <a:pPr algn="ctr" eaLnBrk="1" hangingPunct="1">
              <a:buFont typeface="Wingdings 2" pitchFamily="18" charset="2"/>
              <a:buNone/>
            </a:pPr>
            <a:endParaRPr lang="ru-RU" smtClean="0">
              <a:cs typeface="Times New Roman" pitchFamily="18" charset="0"/>
            </a:endParaRPr>
          </a:p>
          <a:p>
            <a:pPr algn="ctr" eaLnBrk="1" hangingPunct="1">
              <a:buFont typeface="Wingdings 2" pitchFamily="18" charset="2"/>
              <a:buNone/>
            </a:pPr>
            <a:endParaRPr lang="ru-RU" smtClean="0">
              <a:cs typeface="Times New Roman" pitchFamily="18" charset="0"/>
            </a:endParaRPr>
          </a:p>
          <a:p>
            <a:pPr algn="ctr" eaLnBrk="1" hangingPunct="1">
              <a:buFont typeface="Wingdings 2" pitchFamily="18" charset="2"/>
              <a:buNone/>
            </a:pPr>
            <a:r>
              <a:rPr lang="ru-RU" sz="4800" b="1" smtClean="0">
                <a:solidFill>
                  <a:schemeClr val="bg1"/>
                </a:solidFill>
                <a:cs typeface="Times New Roman" pitchFamily="18" charset="0"/>
              </a:rPr>
              <a:t>Спасибо, что посетили информационный ресурс «Бюджет для граждан»!</a:t>
            </a:r>
            <a:endParaRPr lang="ru-RU" sz="4800" b="1" smtClean="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357158" y="274638"/>
          <a:ext cx="8215370" cy="2297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idx="1"/>
          </p:nvPr>
        </p:nvSpPr>
        <p:spPr>
          <a:xfrm>
            <a:off x="500063" y="2857500"/>
            <a:ext cx="8186737" cy="3451225"/>
          </a:xfrm>
        </p:spPr>
        <p:txBody>
          <a:bodyPr>
            <a:normAutofit/>
          </a:bodyPr>
          <a:lstStyle/>
          <a:p>
            <a:pPr marL="548640" indent="-411480" eaLnBrk="1" fontAlgn="auto" hangingPunct="1">
              <a:spcAft>
                <a:spcPts val="0"/>
              </a:spcAft>
              <a:buClr>
                <a:schemeClr val="accent1">
                  <a:lumMod val="50000"/>
                </a:schemeClr>
              </a:buClr>
              <a:buFont typeface="Wingdings" pitchFamily="2" charset="2"/>
              <a:buChar char="q"/>
              <a:defRPr/>
            </a:pPr>
            <a:r>
              <a:rPr lang="ru-RU" dirty="0" smtClean="0">
                <a:solidFill>
                  <a:srgbClr val="002060"/>
                </a:solidFill>
              </a:rPr>
              <a:t>Численность населения на 01.01.2014 года – </a:t>
            </a:r>
          </a:p>
          <a:p>
            <a:pPr marL="548640" indent="-411480" eaLnBrk="1" fontAlgn="auto" hangingPunct="1">
              <a:spcAft>
                <a:spcPts val="0"/>
              </a:spcAft>
              <a:buClr>
                <a:schemeClr val="accent1">
                  <a:lumMod val="50000"/>
                </a:schemeClr>
              </a:buClr>
              <a:buFont typeface="Wingdings 2"/>
              <a:buNone/>
              <a:defRPr/>
            </a:pPr>
            <a:r>
              <a:rPr lang="ru-RU" dirty="0" smtClean="0">
                <a:solidFill>
                  <a:srgbClr val="002060"/>
                </a:solidFill>
              </a:rPr>
              <a:t>6 </a:t>
            </a:r>
            <a:r>
              <a:rPr lang="en-US" dirty="0" smtClean="0">
                <a:solidFill>
                  <a:srgbClr val="002060"/>
                </a:solidFill>
              </a:rPr>
              <a:t>512</a:t>
            </a:r>
            <a:r>
              <a:rPr lang="ru-RU" dirty="0" smtClean="0">
                <a:solidFill>
                  <a:srgbClr val="002060"/>
                </a:solidFill>
              </a:rPr>
              <a:t> человек;</a:t>
            </a:r>
          </a:p>
          <a:p>
            <a:pPr marL="548640" indent="-411480" eaLnBrk="1" fontAlgn="auto" hangingPunct="1">
              <a:spcAft>
                <a:spcPts val="0"/>
              </a:spcAft>
              <a:buClr>
                <a:schemeClr val="accent1">
                  <a:lumMod val="50000"/>
                </a:schemeClr>
              </a:buClr>
              <a:buFont typeface="Wingdings" pitchFamily="2" charset="2"/>
              <a:buChar char="q"/>
              <a:defRPr/>
            </a:pPr>
            <a:r>
              <a:rPr lang="ru-RU" dirty="0" smtClean="0">
                <a:solidFill>
                  <a:srgbClr val="002060"/>
                </a:solidFill>
              </a:rPr>
              <a:t>Индекс потребительских цен –</a:t>
            </a:r>
            <a:r>
              <a:rPr lang="en-US" dirty="0" smtClean="0">
                <a:solidFill>
                  <a:srgbClr val="002060"/>
                </a:solidFill>
              </a:rPr>
              <a:t> 107</a:t>
            </a:r>
            <a:r>
              <a:rPr lang="ru-RU" dirty="0" smtClean="0">
                <a:solidFill>
                  <a:srgbClr val="002060"/>
                </a:solidFill>
              </a:rPr>
              <a:t>,</a:t>
            </a:r>
            <a:r>
              <a:rPr lang="en-US" dirty="0" smtClean="0">
                <a:solidFill>
                  <a:srgbClr val="002060"/>
                </a:solidFill>
              </a:rPr>
              <a:t>5</a:t>
            </a:r>
            <a:r>
              <a:rPr lang="ru-RU" dirty="0" smtClean="0">
                <a:solidFill>
                  <a:srgbClr val="002060"/>
                </a:solidFill>
              </a:rPr>
              <a:t>%;</a:t>
            </a:r>
          </a:p>
          <a:p>
            <a:pPr marL="548640" indent="-411480" eaLnBrk="1" fontAlgn="auto" hangingPunct="1">
              <a:spcAft>
                <a:spcPts val="0"/>
              </a:spcAft>
              <a:buClr>
                <a:schemeClr val="accent1">
                  <a:lumMod val="50000"/>
                </a:schemeClr>
              </a:buClr>
              <a:buFont typeface="Wingdings" pitchFamily="2" charset="2"/>
              <a:buChar char="q"/>
              <a:defRPr/>
            </a:pPr>
            <a:r>
              <a:rPr lang="ru-RU" dirty="0" smtClean="0">
                <a:solidFill>
                  <a:srgbClr val="002060"/>
                </a:solidFill>
              </a:rPr>
              <a:t>Прожиточный минимум –</a:t>
            </a:r>
            <a:r>
              <a:rPr lang="en-US" dirty="0" smtClean="0">
                <a:solidFill>
                  <a:srgbClr val="002060"/>
                </a:solidFill>
              </a:rPr>
              <a:t> 7</a:t>
            </a:r>
            <a:r>
              <a:rPr lang="ru-RU" dirty="0" smtClean="0">
                <a:solidFill>
                  <a:srgbClr val="002060"/>
                </a:solidFill>
              </a:rPr>
              <a:t> </a:t>
            </a:r>
            <a:r>
              <a:rPr lang="en-US" dirty="0" smtClean="0">
                <a:solidFill>
                  <a:srgbClr val="002060"/>
                </a:solidFill>
              </a:rPr>
              <a:t>681</a:t>
            </a:r>
            <a:r>
              <a:rPr lang="ru-RU" dirty="0" smtClean="0">
                <a:solidFill>
                  <a:srgbClr val="002060"/>
                </a:solidFill>
              </a:rPr>
              <a:t>,</a:t>
            </a:r>
            <a:r>
              <a:rPr lang="en-US" dirty="0" smtClean="0">
                <a:solidFill>
                  <a:srgbClr val="002060"/>
                </a:solidFill>
              </a:rPr>
              <a:t>0</a:t>
            </a:r>
            <a:r>
              <a:rPr lang="ru-RU" dirty="0" smtClean="0">
                <a:solidFill>
                  <a:srgbClr val="002060"/>
                </a:solidFill>
              </a:rPr>
              <a:t> рубль;</a:t>
            </a:r>
          </a:p>
          <a:p>
            <a:pPr marL="548640" indent="-411480" eaLnBrk="1" fontAlgn="auto" hangingPunct="1">
              <a:spcAft>
                <a:spcPts val="0"/>
              </a:spcAft>
              <a:buClr>
                <a:schemeClr val="accent1">
                  <a:lumMod val="50000"/>
                </a:schemeClr>
              </a:buClr>
              <a:buFont typeface="Wingdings" pitchFamily="2" charset="2"/>
              <a:buChar char="q"/>
              <a:defRPr/>
            </a:pPr>
            <a:r>
              <a:rPr lang="ru-RU" dirty="0" smtClean="0">
                <a:solidFill>
                  <a:srgbClr val="002060"/>
                </a:solidFill>
              </a:rPr>
              <a:t>Среднемесячная заработная плата – 17 929,7 рублей.</a:t>
            </a:r>
            <a:endParaRPr lang="ru-RU" dirty="0">
              <a:solidFill>
                <a:srgbClr val="002060"/>
              </a:solidFill>
            </a:endParaRPr>
          </a:p>
        </p:txBody>
      </p:sp>
      <p:pic>
        <p:nvPicPr>
          <p:cNvPr id="11268" name="Picture 2" descr="gerb inet"/>
          <p:cNvPicPr>
            <a:picLocks noChangeAspect="1" noChangeArrowheads="1"/>
          </p:cNvPicPr>
          <p:nvPr/>
        </p:nvPicPr>
        <p:blipFill>
          <a:blip r:embed="rId7" cstate="print"/>
          <a:srcRect/>
          <a:stretch>
            <a:fillRect/>
          </a:stretch>
        </p:blipFill>
        <p:spPr bwMode="auto">
          <a:xfrm>
            <a:off x="8286750" y="285750"/>
            <a:ext cx="642938" cy="10715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Схема 32"/>
          <p:cNvGraphicFramePr/>
          <p:nvPr/>
        </p:nvGraphicFramePr>
        <p:xfrm>
          <a:off x="357158" y="274638"/>
          <a:ext cx="8329642" cy="151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1" name="Picture 2" descr="gerb inet"/>
          <p:cNvPicPr>
            <a:picLocks noChangeAspect="1" noChangeArrowheads="1"/>
          </p:cNvPicPr>
          <p:nvPr/>
        </p:nvPicPr>
        <p:blipFill>
          <a:blip r:embed="rId7" cstate="print"/>
          <a:srcRect/>
          <a:stretch>
            <a:fillRect/>
          </a:stretch>
        </p:blipFill>
        <p:spPr bwMode="auto">
          <a:xfrm>
            <a:off x="8286750" y="285750"/>
            <a:ext cx="642938" cy="1071563"/>
          </a:xfrm>
          <a:prstGeom prst="rect">
            <a:avLst/>
          </a:prstGeom>
          <a:noFill/>
          <a:ln w="9525">
            <a:noFill/>
            <a:miter lim="800000"/>
            <a:headEnd/>
            <a:tailEnd/>
          </a:ln>
        </p:spPr>
      </p:pic>
      <p:sp>
        <p:nvSpPr>
          <p:cNvPr id="6" name="Выноска со стрелками влево/вправо 5"/>
          <p:cNvSpPr/>
          <p:nvPr/>
        </p:nvSpPr>
        <p:spPr>
          <a:xfrm rot="1863359">
            <a:off x="2957649" y="3060297"/>
            <a:ext cx="2719754" cy="1974878"/>
          </a:xfrm>
          <a:prstGeom prst="leftRightArrowCallout">
            <a:avLst/>
          </a:prstGeom>
          <a:ln/>
          <a:scene3d>
            <a:camera prst="isometricTopUp"/>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b="1" dirty="0"/>
              <a:t>БЮДЖЕТ</a:t>
            </a:r>
          </a:p>
        </p:txBody>
      </p:sp>
      <p:sp>
        <p:nvSpPr>
          <p:cNvPr id="7" name="Прямоугольник 6"/>
          <p:cNvSpPr/>
          <p:nvPr/>
        </p:nvSpPr>
        <p:spPr>
          <a:xfrm>
            <a:off x="2714612" y="2071678"/>
            <a:ext cx="428628" cy="4071966"/>
          </a:xfrm>
          <a:prstGeom prst="rect">
            <a:avLst/>
          </a:prstGeom>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vert="vert270" anchor="ctr"/>
          <a:lstStyle/>
          <a:p>
            <a:pPr algn="ctr" fontAlgn="auto">
              <a:spcBef>
                <a:spcPts val="0"/>
              </a:spcBef>
              <a:spcAft>
                <a:spcPts val="0"/>
              </a:spcAft>
              <a:defRPr/>
            </a:pPr>
            <a:r>
              <a:rPr lang="ru-RU" b="1" dirty="0"/>
              <a:t>Доходы бюджета 221 596,4 тыс.руб</a:t>
            </a:r>
            <a:r>
              <a:rPr lang="ru-RU" dirty="0"/>
              <a:t>.</a:t>
            </a:r>
          </a:p>
        </p:txBody>
      </p:sp>
      <p:sp>
        <p:nvSpPr>
          <p:cNvPr id="8" name="Прямоугольник 7"/>
          <p:cNvSpPr/>
          <p:nvPr/>
        </p:nvSpPr>
        <p:spPr>
          <a:xfrm>
            <a:off x="5429256" y="2071678"/>
            <a:ext cx="428628" cy="4143404"/>
          </a:xfrm>
          <a:prstGeom prst="rect">
            <a:avLst/>
          </a:prstGeom>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vert="vert270" anchor="ctr"/>
          <a:lstStyle/>
          <a:p>
            <a:pPr algn="ctr" fontAlgn="auto">
              <a:spcBef>
                <a:spcPts val="0"/>
              </a:spcBef>
              <a:spcAft>
                <a:spcPts val="0"/>
              </a:spcAft>
              <a:defRPr/>
            </a:pPr>
            <a:r>
              <a:rPr lang="ru-RU" b="1" dirty="0"/>
              <a:t>Расходы бюджета  221 735,7 тыс. руб</a:t>
            </a:r>
            <a:r>
              <a:rPr lang="ru-RU" dirty="0"/>
              <a:t>.</a:t>
            </a:r>
          </a:p>
        </p:txBody>
      </p:sp>
      <p:sp>
        <p:nvSpPr>
          <p:cNvPr id="9" name="Пятиугольник 8"/>
          <p:cNvSpPr/>
          <p:nvPr/>
        </p:nvSpPr>
        <p:spPr>
          <a:xfrm>
            <a:off x="642910" y="2285992"/>
            <a:ext cx="1928826" cy="1000132"/>
          </a:xfrm>
          <a:prstGeom prst="homePlate">
            <a:avLst/>
          </a:prstGeom>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1400" b="1" dirty="0"/>
              <a:t>Налоговые доходы  27 909,7 тыс. руб.</a:t>
            </a:r>
          </a:p>
        </p:txBody>
      </p:sp>
      <p:sp>
        <p:nvSpPr>
          <p:cNvPr id="11" name="Пятиугольник 10"/>
          <p:cNvSpPr/>
          <p:nvPr/>
        </p:nvSpPr>
        <p:spPr>
          <a:xfrm>
            <a:off x="642910" y="3500438"/>
            <a:ext cx="1928826" cy="1071570"/>
          </a:xfrm>
          <a:prstGeom prst="homePlate">
            <a:avLst/>
          </a:prstGeom>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1400" b="1" dirty="0"/>
              <a:t>Неналоговые доходы 4 235,2 тыс. руб.</a:t>
            </a:r>
          </a:p>
        </p:txBody>
      </p:sp>
      <p:sp>
        <p:nvSpPr>
          <p:cNvPr id="12" name="Пятиугольник 11"/>
          <p:cNvSpPr/>
          <p:nvPr/>
        </p:nvSpPr>
        <p:spPr>
          <a:xfrm>
            <a:off x="642910" y="4786322"/>
            <a:ext cx="1928826" cy="1071570"/>
          </a:xfrm>
          <a:prstGeom prst="homePlate">
            <a:avLst/>
          </a:prstGeom>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1400" b="1" dirty="0"/>
              <a:t>Безвозмездные поступления 195 749,1 тыс. руб.</a:t>
            </a:r>
          </a:p>
        </p:txBody>
      </p:sp>
      <p:sp>
        <p:nvSpPr>
          <p:cNvPr id="21" name="Прямоугольник с двумя скругленными противолежащими углами 20"/>
          <p:cNvSpPr/>
          <p:nvPr/>
        </p:nvSpPr>
        <p:spPr>
          <a:xfrm>
            <a:off x="3428992" y="2143116"/>
            <a:ext cx="1714512" cy="1000132"/>
          </a:xfrm>
          <a:prstGeom prst="round2DiagRect">
            <a:avLst/>
          </a:prstGeom>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1400" b="1" dirty="0"/>
              <a:t>Доходы в расчете на 1 человека 34 091,75 руб.</a:t>
            </a:r>
          </a:p>
        </p:txBody>
      </p:sp>
      <p:sp>
        <p:nvSpPr>
          <p:cNvPr id="22" name="Прямоугольник с двумя скругленными противолежащими углами 21"/>
          <p:cNvSpPr/>
          <p:nvPr/>
        </p:nvSpPr>
        <p:spPr>
          <a:xfrm>
            <a:off x="3500430" y="5000636"/>
            <a:ext cx="1714512" cy="1000132"/>
          </a:xfrm>
          <a:prstGeom prst="round2DiagRect">
            <a:avLst/>
          </a:prstGeom>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1400" b="1" dirty="0"/>
              <a:t>Расходы в расчете на 1 человека </a:t>
            </a:r>
            <a:r>
              <a:rPr lang="en-US" sz="1400" b="1" dirty="0"/>
              <a:t>3</a:t>
            </a:r>
            <a:r>
              <a:rPr lang="ru-RU" sz="1400" b="1" dirty="0"/>
              <a:t>4</a:t>
            </a:r>
            <a:r>
              <a:rPr lang="en-US" sz="1400" b="1" dirty="0"/>
              <a:t> 113</a:t>
            </a:r>
            <a:r>
              <a:rPr lang="ru-RU" sz="1400" b="1" dirty="0"/>
              <a:t>,</a:t>
            </a:r>
            <a:r>
              <a:rPr lang="en-US" sz="1400" b="1" dirty="0"/>
              <a:t>18</a:t>
            </a:r>
            <a:r>
              <a:rPr lang="ru-RU" sz="1400" b="1" dirty="0"/>
              <a:t>руб.</a:t>
            </a:r>
          </a:p>
        </p:txBody>
      </p:sp>
      <p:sp>
        <p:nvSpPr>
          <p:cNvPr id="26" name="Стрелка влево 25"/>
          <p:cNvSpPr/>
          <p:nvPr/>
        </p:nvSpPr>
        <p:spPr>
          <a:xfrm>
            <a:off x="6000760" y="1714488"/>
            <a:ext cx="2857520" cy="1039356"/>
          </a:xfrm>
          <a:prstGeom prst="leftArrow">
            <a:avLst/>
          </a:prstGeom>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anchor="ctr">
            <a:spAutoFit/>
          </a:bodyPr>
          <a:lstStyle/>
          <a:p>
            <a:pPr algn="ctr" fontAlgn="auto">
              <a:spcBef>
                <a:spcPts val="0"/>
              </a:spcBef>
              <a:spcAft>
                <a:spcPts val="0"/>
              </a:spcAft>
              <a:defRPr/>
            </a:pPr>
            <a:r>
              <a:rPr lang="ru-RU" sz="1400" b="1" dirty="0"/>
              <a:t>Образование  103 179,6 тыс. руб.</a:t>
            </a:r>
          </a:p>
        </p:txBody>
      </p:sp>
      <p:sp>
        <p:nvSpPr>
          <p:cNvPr id="27" name="Стрелка влево 26"/>
          <p:cNvSpPr/>
          <p:nvPr/>
        </p:nvSpPr>
        <p:spPr>
          <a:xfrm>
            <a:off x="6000760" y="2285992"/>
            <a:ext cx="2857520" cy="1039356"/>
          </a:xfrm>
          <a:prstGeom prst="leftArrow">
            <a:avLst/>
          </a:prstGeom>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anchor="ctr">
            <a:spAutoFit/>
          </a:bodyPr>
          <a:lstStyle/>
          <a:p>
            <a:pPr algn="ctr" fontAlgn="auto">
              <a:spcBef>
                <a:spcPts val="0"/>
              </a:spcBef>
              <a:spcAft>
                <a:spcPts val="0"/>
              </a:spcAft>
              <a:defRPr/>
            </a:pPr>
            <a:r>
              <a:rPr lang="ru-RU" sz="1400" b="1" dirty="0"/>
              <a:t>Жилищно-коммунальное хозяйство 17 758,5тыс. руб.</a:t>
            </a:r>
          </a:p>
        </p:txBody>
      </p:sp>
      <p:sp>
        <p:nvSpPr>
          <p:cNvPr id="28" name="Стрелка влево 27"/>
          <p:cNvSpPr/>
          <p:nvPr/>
        </p:nvSpPr>
        <p:spPr>
          <a:xfrm>
            <a:off x="6072198" y="2857496"/>
            <a:ext cx="2786082" cy="1039356"/>
          </a:xfrm>
          <a:prstGeom prst="leftArrow">
            <a:avLst/>
          </a:prstGeom>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anchor="ctr">
            <a:spAutoFit/>
          </a:bodyPr>
          <a:lstStyle/>
          <a:p>
            <a:pPr algn="ctr" fontAlgn="auto">
              <a:spcBef>
                <a:spcPts val="0"/>
              </a:spcBef>
              <a:spcAft>
                <a:spcPts val="0"/>
              </a:spcAft>
              <a:defRPr/>
            </a:pPr>
            <a:r>
              <a:rPr lang="ru-RU" sz="1400" b="1" dirty="0"/>
              <a:t>Культура и кинематография 20 882,5 тыс. руб.</a:t>
            </a:r>
          </a:p>
        </p:txBody>
      </p:sp>
      <p:sp>
        <p:nvSpPr>
          <p:cNvPr id="29" name="Стрелка влево 28"/>
          <p:cNvSpPr/>
          <p:nvPr/>
        </p:nvSpPr>
        <p:spPr>
          <a:xfrm>
            <a:off x="6072198" y="3429000"/>
            <a:ext cx="2786082" cy="1039356"/>
          </a:xfrm>
          <a:prstGeom prst="leftArrow">
            <a:avLst/>
          </a:prstGeom>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anchor="ctr">
            <a:spAutoFit/>
          </a:bodyPr>
          <a:lstStyle/>
          <a:p>
            <a:pPr algn="ctr" fontAlgn="auto">
              <a:spcBef>
                <a:spcPts val="0"/>
              </a:spcBef>
              <a:spcAft>
                <a:spcPts val="0"/>
              </a:spcAft>
              <a:defRPr/>
            </a:pPr>
            <a:r>
              <a:rPr lang="ru-RU" sz="1400" b="1" dirty="0"/>
              <a:t>Социальная политика 23 175,5 тыс. руб.</a:t>
            </a:r>
          </a:p>
        </p:txBody>
      </p:sp>
      <p:sp>
        <p:nvSpPr>
          <p:cNvPr id="30" name="Стрелка влево 29"/>
          <p:cNvSpPr/>
          <p:nvPr/>
        </p:nvSpPr>
        <p:spPr>
          <a:xfrm>
            <a:off x="6072198" y="4000504"/>
            <a:ext cx="2786082" cy="1039356"/>
          </a:xfrm>
          <a:prstGeom prst="leftArrow">
            <a:avLst/>
          </a:prstGeom>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anchor="ctr">
            <a:spAutoFit/>
          </a:bodyPr>
          <a:lstStyle/>
          <a:p>
            <a:pPr algn="ctr" fontAlgn="auto">
              <a:spcBef>
                <a:spcPts val="0"/>
              </a:spcBef>
              <a:spcAft>
                <a:spcPts val="0"/>
              </a:spcAft>
              <a:defRPr/>
            </a:pPr>
            <a:r>
              <a:rPr lang="ru-RU" sz="1400" b="1" dirty="0"/>
              <a:t>Дорожное хозяйство 3 662,6тыс. руб.</a:t>
            </a:r>
          </a:p>
        </p:txBody>
      </p:sp>
      <p:sp>
        <p:nvSpPr>
          <p:cNvPr id="31" name="Стрелка влево 30"/>
          <p:cNvSpPr/>
          <p:nvPr/>
        </p:nvSpPr>
        <p:spPr>
          <a:xfrm>
            <a:off x="6143636" y="5143512"/>
            <a:ext cx="2714644" cy="966493"/>
          </a:xfrm>
          <a:prstGeom prst="leftArrow">
            <a:avLst/>
          </a:prstGeom>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1400" b="1" dirty="0"/>
              <a:t>Транспорт 6 298,0 тыс. руб.</a:t>
            </a:r>
          </a:p>
        </p:txBody>
      </p:sp>
      <p:sp>
        <p:nvSpPr>
          <p:cNvPr id="32" name="Стрелка влево 31"/>
          <p:cNvSpPr/>
          <p:nvPr/>
        </p:nvSpPr>
        <p:spPr>
          <a:xfrm>
            <a:off x="6072198" y="4572008"/>
            <a:ext cx="2786082" cy="1039356"/>
          </a:xfrm>
          <a:prstGeom prst="leftArrow">
            <a:avLst/>
          </a:prstGeom>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anchor="ctr">
            <a:spAutoFit/>
          </a:bodyPr>
          <a:lstStyle/>
          <a:p>
            <a:pPr algn="ctr" fontAlgn="auto">
              <a:spcBef>
                <a:spcPts val="0"/>
              </a:spcBef>
              <a:spcAft>
                <a:spcPts val="0"/>
              </a:spcAft>
              <a:defRPr/>
            </a:pPr>
            <a:r>
              <a:rPr lang="ru-RU" sz="1400" b="1" dirty="0"/>
              <a:t>Физическая культура и спорт 4 043,4тыс. руб.</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Схема 20"/>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5" name="Picture 2" descr="gerb inet"/>
          <p:cNvPicPr>
            <a:picLocks noChangeAspect="1" noChangeArrowheads="1"/>
          </p:cNvPicPr>
          <p:nvPr/>
        </p:nvPicPr>
        <p:blipFill>
          <a:blip r:embed="rId7" cstate="print"/>
          <a:srcRect/>
          <a:stretch>
            <a:fillRect/>
          </a:stretch>
        </p:blipFill>
        <p:spPr bwMode="auto">
          <a:xfrm>
            <a:off x="8286750" y="285750"/>
            <a:ext cx="642938" cy="1071563"/>
          </a:xfrm>
          <a:prstGeom prst="rect">
            <a:avLst/>
          </a:prstGeom>
          <a:noFill/>
          <a:ln w="9525">
            <a:noFill/>
            <a:miter lim="800000"/>
            <a:headEnd/>
            <a:tailEnd/>
          </a:ln>
        </p:spPr>
      </p:pic>
      <p:sp>
        <p:nvSpPr>
          <p:cNvPr id="13316" name="Содержимое 5"/>
          <p:cNvSpPr>
            <a:spLocks noGrp="1"/>
          </p:cNvSpPr>
          <p:nvPr>
            <p:ph idx="1"/>
          </p:nvPr>
        </p:nvSpPr>
        <p:spPr/>
        <p:txBody>
          <a:bodyPr/>
          <a:lstStyle/>
          <a:p>
            <a:pPr eaLnBrk="1" hangingPunct="1"/>
            <a:endParaRPr lang="ru-RU" smtClean="0"/>
          </a:p>
          <a:p>
            <a:pPr eaLnBrk="1" hangingPunct="1"/>
            <a:endParaRPr lang="ru-RU" smtClean="0"/>
          </a:p>
        </p:txBody>
      </p:sp>
      <p:sp>
        <p:nvSpPr>
          <p:cNvPr id="7" name="Скругленный прямоугольник 6"/>
          <p:cNvSpPr/>
          <p:nvPr/>
        </p:nvSpPr>
        <p:spPr>
          <a:xfrm>
            <a:off x="3571875" y="2643188"/>
            <a:ext cx="2214563" cy="85725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b="1" dirty="0"/>
              <a:t>Доходы бюджета </a:t>
            </a:r>
          </a:p>
        </p:txBody>
      </p:sp>
      <p:sp>
        <p:nvSpPr>
          <p:cNvPr id="9" name="Прямоугольник 8"/>
          <p:cNvSpPr/>
          <p:nvPr/>
        </p:nvSpPr>
        <p:spPr>
          <a:xfrm>
            <a:off x="642938" y="1643063"/>
            <a:ext cx="8143875" cy="923925"/>
          </a:xfrm>
          <a:prstGeom prst="rect">
            <a:avLst/>
          </a:prstGeom>
        </p:spPr>
        <p:txBody>
          <a:bodyPr>
            <a:spAutoFit/>
          </a:bodyPr>
          <a:lstStyle/>
          <a:p>
            <a:pPr algn="ctr" fontAlgn="auto">
              <a:spcBef>
                <a:spcPts val="0"/>
              </a:spcBef>
              <a:spcAft>
                <a:spcPts val="0"/>
              </a:spcAft>
              <a:defRPr/>
            </a:pPr>
            <a:r>
              <a:rPr lang="ru-RU" b="1" dirty="0">
                <a:solidFill>
                  <a:schemeClr val="accent1">
                    <a:lumMod val="50000"/>
                  </a:schemeClr>
                </a:solidFill>
                <a:latin typeface="+mn-lt"/>
              </a:rPr>
              <a:t>Доходы бюджета муниципального образования образуются за счет налоговых и неналоговых доходов, а также за счет безвозмездных поступлений</a:t>
            </a:r>
            <a:endParaRPr lang="ru-RU" dirty="0">
              <a:solidFill>
                <a:schemeClr val="accent1">
                  <a:lumMod val="50000"/>
                </a:schemeClr>
              </a:solidFill>
              <a:latin typeface="+mn-lt"/>
            </a:endParaRPr>
          </a:p>
        </p:txBody>
      </p:sp>
      <p:sp>
        <p:nvSpPr>
          <p:cNvPr id="14" name="Выгнутая влево стрелка 13"/>
          <p:cNvSpPr/>
          <p:nvPr/>
        </p:nvSpPr>
        <p:spPr>
          <a:xfrm rot="2788492">
            <a:off x="1854993" y="2310607"/>
            <a:ext cx="1147763" cy="1809750"/>
          </a:xfrm>
          <a:prstGeom prst="curvedRightArrow">
            <a:avLst>
              <a:gd name="adj1" fmla="val 28366"/>
              <a:gd name="adj2" fmla="val 50000"/>
              <a:gd name="adj3" fmla="val 65945"/>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a:solidFill>
                <a:schemeClr val="tx1"/>
              </a:solidFill>
            </a:endParaRPr>
          </a:p>
        </p:txBody>
      </p:sp>
      <p:sp>
        <p:nvSpPr>
          <p:cNvPr id="15" name="Выгнутая вправо стрелка 14"/>
          <p:cNvSpPr/>
          <p:nvPr/>
        </p:nvSpPr>
        <p:spPr>
          <a:xfrm rot="19512859">
            <a:off x="6211888" y="2438400"/>
            <a:ext cx="1304925" cy="1652588"/>
          </a:xfrm>
          <a:prstGeom prst="curvedLeftArrow">
            <a:avLst>
              <a:gd name="adj1" fmla="val 24283"/>
              <a:gd name="adj2" fmla="val 45103"/>
              <a:gd name="adj3" fmla="val 52858"/>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a:solidFill>
                <a:schemeClr val="tx1"/>
              </a:solidFill>
            </a:endParaRPr>
          </a:p>
        </p:txBody>
      </p:sp>
      <p:sp>
        <p:nvSpPr>
          <p:cNvPr id="17" name="Стрелка вниз 16"/>
          <p:cNvSpPr/>
          <p:nvPr/>
        </p:nvSpPr>
        <p:spPr>
          <a:xfrm>
            <a:off x="4214813" y="3643313"/>
            <a:ext cx="714375" cy="428625"/>
          </a:xfrm>
          <a:prstGeom prst="downArrow">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a:p>
        </p:txBody>
      </p:sp>
      <p:sp>
        <p:nvSpPr>
          <p:cNvPr id="18" name="Скругленный прямоугольник 17"/>
          <p:cNvSpPr/>
          <p:nvPr/>
        </p:nvSpPr>
        <p:spPr>
          <a:xfrm>
            <a:off x="428596" y="4357694"/>
            <a:ext cx="2786082" cy="1714512"/>
          </a:xfrm>
          <a:prstGeom prst="roundRect">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100" b="1" dirty="0"/>
              <a:t>Налоговые доходы –</a:t>
            </a:r>
            <a:r>
              <a:rPr lang="ru-RU" sz="1100" dirty="0"/>
              <a:t>это 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специальными налоговыми режимами, региональных и местных налогов, а также пеней и штрафов по ним</a:t>
            </a:r>
          </a:p>
        </p:txBody>
      </p:sp>
      <p:sp>
        <p:nvSpPr>
          <p:cNvPr id="19" name="Скругленный прямоугольник 18"/>
          <p:cNvSpPr/>
          <p:nvPr/>
        </p:nvSpPr>
        <p:spPr>
          <a:xfrm>
            <a:off x="3357563" y="4357688"/>
            <a:ext cx="2571750" cy="17145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100" b="1" dirty="0"/>
              <a:t>Неналоговые доходы –</a:t>
            </a:r>
            <a:r>
              <a:rPr lang="ru-RU" sz="1100" dirty="0"/>
              <a:t>это доходы от использования государственной или муниципальной собственности (сдача в аренду, продажа), доходы от платных услуг, оказываемых муниципальными казенными учреждениями, штрафы и иные суммы принудительного изъятия, средства самообложения граждан,</a:t>
            </a:r>
          </a:p>
          <a:p>
            <a:pPr algn="ctr" fontAlgn="auto">
              <a:spcBef>
                <a:spcPts val="0"/>
              </a:spcBef>
              <a:spcAft>
                <a:spcPts val="0"/>
              </a:spcAft>
              <a:defRPr/>
            </a:pPr>
            <a:r>
              <a:rPr lang="ru-RU" sz="1100" dirty="0"/>
              <a:t>иные неналоговые доходы</a:t>
            </a:r>
          </a:p>
        </p:txBody>
      </p:sp>
      <p:sp>
        <p:nvSpPr>
          <p:cNvPr id="20" name="Скругленный прямоугольник 19"/>
          <p:cNvSpPr/>
          <p:nvPr/>
        </p:nvSpPr>
        <p:spPr>
          <a:xfrm>
            <a:off x="6143625" y="4357688"/>
            <a:ext cx="2571750" cy="17145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400" b="1" dirty="0"/>
              <a:t>Безвозмездные поступления - </a:t>
            </a:r>
            <a:r>
              <a:rPr lang="ru-RU" sz="1400" dirty="0"/>
              <a:t>это финансовая помощь из бюджетов других уровней (межбюджетные трансферты), от физических и юридических лиц</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nvGraphicFramePr>
        <p:xfrm>
          <a:off x="428596" y="285728"/>
          <a:ext cx="8143932" cy="1143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26" name="Содержимое 4"/>
          <p:cNvGraphicFramePr>
            <a:graphicFrameLocks noGrp="1"/>
          </p:cNvGraphicFramePr>
          <p:nvPr>
            <p:ph idx="1"/>
          </p:nvPr>
        </p:nvGraphicFramePr>
        <p:xfrm>
          <a:off x="457200" y="1600200"/>
          <a:ext cx="8229600" cy="4708525"/>
        </p:xfrm>
        <a:graphic>
          <a:graphicData uri="http://schemas.openxmlformats.org/presentationml/2006/ole">
            <mc:AlternateContent xmlns:mc="http://schemas.openxmlformats.org/markup-compatibility/2006">
              <mc:Choice xmlns:v="urn:schemas-microsoft-com:vml" Requires="v">
                <p:oleObj spid="_x0000_s1028" r:id="rId8" imgW="8230313" imgH="4706520" progId="Excel.Sheet.8">
                  <p:embed/>
                </p:oleObj>
              </mc:Choice>
              <mc:Fallback>
                <p:oleObj r:id="rId8" imgW="8230313" imgH="4706520" progId="Excel.Sheet.8">
                  <p:embed/>
                  <p:pic>
                    <p:nvPicPr>
                      <p:cNvPr id="0" name="Содержимое 4"/>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1600200"/>
                        <a:ext cx="8229600" cy="470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2" descr="gerb inet"/>
          <p:cNvPicPr>
            <a:picLocks noChangeAspect="1" noChangeArrowheads="1"/>
          </p:cNvPicPr>
          <p:nvPr/>
        </p:nvPicPr>
        <p:blipFill>
          <a:blip r:embed="rId10" cstate="print"/>
          <a:srcRect/>
          <a:stretch>
            <a:fillRect/>
          </a:stretch>
        </p:blipFill>
        <p:spPr bwMode="auto">
          <a:xfrm>
            <a:off x="8286750" y="285750"/>
            <a:ext cx="642938" cy="107156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2740</TotalTime>
  <Words>2843</Words>
  <Application>Microsoft Office PowerPoint</Application>
  <PresentationFormat>Экран (4:3)</PresentationFormat>
  <Paragraphs>240</Paragraphs>
  <Slides>50</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50</vt:i4>
      </vt:variant>
    </vt:vector>
  </HeadingPairs>
  <TitlesOfParts>
    <vt:vector size="54" baseType="lpstr">
      <vt:lpstr>Апекс</vt:lpstr>
      <vt:lpstr>Лист Microsoft Excel 97-2003</vt:lpstr>
      <vt:lpstr>Диаграмма</vt:lpstr>
      <vt:lpstr>Worksheet</vt:lpstr>
      <vt:lpstr>«Бюджет для граждан»</vt:lpstr>
      <vt:lpstr>Уважаемые жители Махнёвского муниципального образования!</vt:lpstr>
      <vt:lpstr>Предисловие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процессе принятия и исполнения бюджета большое значение приобретает сбалансированность доходов и расходов. Если доходы превышают расходы, то возникает профицит. В случае превышения расходов над доходами возникает дефицит.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subject>исполнение бюджета 2013 год</dc:subject>
  <dc:creator>Елена Николаевна</dc:creator>
  <cp:lastModifiedBy>Елена Николаевна</cp:lastModifiedBy>
  <cp:revision>267</cp:revision>
  <dcterms:created xsi:type="dcterms:W3CDTF">2014-06-18T06:20:56Z</dcterms:created>
  <dcterms:modified xsi:type="dcterms:W3CDTF">2014-08-21T11:00:21Z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