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940" r:id="rId2"/>
  </p:sldMasterIdLst>
  <p:sldIdLst>
    <p:sldId id="257" r:id="rId3"/>
    <p:sldId id="265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0439400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E3F2"/>
    <a:srgbClr val="FF0066"/>
    <a:srgbClr val="FD7A23"/>
    <a:srgbClr val="66CCFF"/>
    <a:srgbClr val="CC00CC"/>
    <a:srgbClr val="FF6600"/>
    <a:srgbClr val="0000FF"/>
    <a:srgbClr val="FF0000"/>
    <a:srgbClr val="FFCC66"/>
    <a:srgbClr val="F69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Структура</a:t>
            </a:r>
            <a:r>
              <a:rPr lang="ru-RU" sz="2800" i="1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 д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оходов</a:t>
            </a:r>
            <a:r>
              <a:rPr lang="ru-RU" sz="2800" i="1" baseline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 местного бюджета за 2021 год</a:t>
            </a:r>
            <a:endParaRPr lang="ru-RU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c:rich>
      </c:tx>
      <c:layout>
        <c:manualLayout>
          <c:xMode val="edge"/>
          <c:yMode val="edge"/>
          <c:x val="0.11175777456154327"/>
          <c:y val="4.5359092818143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3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378190353678407E-4"/>
          <c:y val="0.10734469405100086"/>
          <c:w val="0.67036780565624521"/>
          <c:h val="0.876967329944739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matte">
              <a:bevelT prst="slope"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metal">
                <a:bevelT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4A-4E32-BCF3-848E7E8A3B5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matte">
                <a:bevelT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54A-4E32-BCF3-848E7E8A3B5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metal">
                <a:bevelT prst="slop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4A-4E32-BCF3-848E7E8A3B5A}"/>
              </c:ext>
            </c:extLst>
          </c:dPt>
          <c:dLbls>
            <c:dLbl>
              <c:idx val="0"/>
              <c:layout>
                <c:manualLayout>
                  <c:x val="4.8519411893347499E-2"/>
                  <c:y val="-9.6227681745577678E-3"/>
                </c:manualLayout>
              </c:layout>
              <c:tx>
                <c:rich>
                  <a:bodyPr/>
                  <a:lstStyle/>
                  <a:p>
                    <a:fld id="{90899851-F6E7-4B18-9A0F-05617AC59056}" type="VALUE">
                      <a:rPr lang="en-US" sz="1400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4A-4E32-BCF3-848E7E8A3B5A}"/>
                </c:ext>
              </c:extLst>
            </c:dLbl>
            <c:dLbl>
              <c:idx val="1"/>
              <c:layout>
                <c:manualLayout>
                  <c:x val="-4.0913657960577998E-2"/>
                  <c:y val="-1.7674040219983003E-3"/>
                </c:manualLayout>
              </c:layout>
              <c:tx>
                <c:rich>
                  <a:bodyPr/>
                  <a:lstStyle/>
                  <a:p>
                    <a:fld id="{FAF17D97-B575-4E96-853B-F5F239BAEDEB}" type="VALUE">
                      <a:rPr lang="en-US" sz="1400" b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4A-4E32-BCF3-848E7E8A3B5A}"/>
                </c:ext>
              </c:extLst>
            </c:dLbl>
            <c:dLbl>
              <c:idx val="2"/>
              <c:layout>
                <c:manualLayout>
                  <c:x val="-0.10144381874856973"/>
                  <c:y val="-0.2063735544186754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rgbClr val="FFFF00"/>
                        </a:solidFill>
                      </a:rPr>
                      <a:t>358 628,1</a:t>
                    </a:r>
                    <a:endParaRPr lang="en-US" sz="1600" b="1" dirty="0">
                      <a:solidFill>
                        <a:srgbClr val="FFFF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4A-4E32-BCF3-848E7E8A3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1800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58906.8</c:v>
                </c:pt>
                <c:pt idx="1">
                  <c:v>2570.6999999999998</c:v>
                </c:pt>
                <c:pt idx="2">
                  <c:v>358628.1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D-451D-A158-7B34CFABE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600002643830392"/>
          <c:y val="0.24389077572779255"/>
          <c:w val="0.26195617199802407"/>
          <c:h val="0.47312563040077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>
      <a:glow rad="63500">
        <a:schemeClr val="accent4">
          <a:satMod val="175000"/>
          <a:alpha val="55000"/>
        </a:schemeClr>
      </a:glow>
      <a:softEdge rad="12700"/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Поступление налоговых платежей в бюджет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188018468494389E-3"/>
          <c:y val="9.3219880484280079E-2"/>
          <c:w val="0.97878163495986359"/>
          <c:h val="0.75901927000830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32 537,0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D2-440C-9059-79D42F974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17 538,5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D2-440C-9059-79D42F974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#,##0">
                  <c:v>32537</c:v>
                </c:pt>
                <c:pt idx="1">
                  <c:v>17538.5</c:v>
                </c:pt>
                <c:pt idx="2">
                  <c:v>3859</c:v>
                </c:pt>
                <c:pt idx="3">
                  <c:v>2112</c:v>
                </c:pt>
                <c:pt idx="4" formatCode="General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D-49F0-8905-D7BC71E746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30 487,8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D2-440C-9059-79D42F974D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17 875,7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D2-440C-9059-79D42F974D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Налоги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30487.8</c:v>
                </c:pt>
                <c:pt idx="1">
                  <c:v>17875.7</c:v>
                </c:pt>
                <c:pt idx="2">
                  <c:v>7004.5</c:v>
                </c:pt>
                <c:pt idx="3">
                  <c:v>2888.1</c:v>
                </c:pt>
                <c:pt idx="4" formatCode="General">
                  <c:v>650.70000000000005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D-49F0-8905-D7BC71E746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588608"/>
        <c:axId val="169590144"/>
      </c:barChart>
      <c:catAx>
        <c:axId val="16958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90144"/>
        <c:crosses val="autoZero"/>
        <c:auto val="1"/>
        <c:lblAlgn val="ctr"/>
        <c:lblOffset val="100"/>
        <c:noMultiLvlLbl val="0"/>
      </c:catAx>
      <c:valAx>
        <c:axId val="16959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8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Поступление неналоговых платежей в бюджет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992707721967545E-3"/>
          <c:y val="5.5195369535776292E-2"/>
          <c:w val="0.99270072922780328"/>
          <c:h val="0.9037060328262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2875.4</c:v>
                </c:pt>
                <c:pt idx="1">
                  <c:v>0.1</c:v>
                </c:pt>
                <c:pt idx="2">
                  <c:v>58.6</c:v>
                </c:pt>
                <c:pt idx="3">
                  <c:v>14109.7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2-4B0F-8477-5F73C1F946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1.03139368179091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90-4A2B-B0B0-BE9E283B6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 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#,##0.00">
                  <c:v>1880</c:v>
                </c:pt>
                <c:pt idx="1">
                  <c:v>0.3</c:v>
                </c:pt>
                <c:pt idx="2">
                  <c:v>521.29999999999995</c:v>
                </c:pt>
                <c:pt idx="3">
                  <c:v>51.9</c:v>
                </c:pt>
                <c:pt idx="4">
                  <c:v>168.8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2-4B0F-8477-5F73C1F946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3939456"/>
        <c:axId val="163940992"/>
      </c:barChart>
      <c:catAx>
        <c:axId val="1639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40992"/>
        <c:crosses val="autoZero"/>
        <c:auto val="1"/>
        <c:lblAlgn val="ctr"/>
        <c:lblOffset val="100"/>
        <c:noMultiLvlLbl val="0"/>
      </c:catAx>
      <c:valAx>
        <c:axId val="16394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93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Безвозмездные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591892254344119E-3"/>
          <c:y val="6.8937496511092961E-2"/>
          <c:w val="0.9984408107745657"/>
          <c:h val="0.80944866141053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городских округов на выравнивание бюджетной обеспеченности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Прочие межбюджетные трансферты, передаваемые бюджетам городских округов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152997</c:v>
                </c:pt>
                <c:pt idx="1">
                  <c:v>5670.5</c:v>
                </c:pt>
                <c:pt idx="2">
                  <c:v>103606.1</c:v>
                </c:pt>
                <c:pt idx="3">
                  <c:v>97325.5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9-4F03-B2EE-540CF3948C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городских округов на выравнивание бюджетной обеспеченности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Прочие межбюджетные трансферты, передаваемые бюджетам городских округов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152997</c:v>
                </c:pt>
                <c:pt idx="1">
                  <c:v>5670.5</c:v>
                </c:pt>
                <c:pt idx="2">
                  <c:v>102693.9</c:v>
                </c:pt>
                <c:pt idx="3">
                  <c:v>97146.8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9-4F03-B2EE-540CF3948C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315520"/>
        <c:axId val="164317056"/>
      </c:barChart>
      <c:catAx>
        <c:axId val="1643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17056"/>
        <c:crosses val="autoZero"/>
        <c:auto val="1"/>
        <c:lblAlgn val="ctr"/>
        <c:lblOffset val="100"/>
        <c:noMultiLvlLbl val="0"/>
      </c:catAx>
      <c:valAx>
        <c:axId val="1643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1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66905901383785E-2"/>
          <c:y val="0.10407391852162959"/>
          <c:w val="0.6727619089949527"/>
          <c:h val="0.850197396052079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prst="relaxedInset"/>
              <a:bevelB prst="relaxedInset"/>
              <a:contourClr>
                <a:srgbClr val="000000"/>
              </a:contourClr>
            </a:sp3d>
          </c:spPr>
          <c:explosion val="36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28-4A29-8C5B-74E52F599AC9}"/>
              </c:ext>
            </c:extLst>
          </c:dPt>
          <c:dPt>
            <c:idx val="1"/>
            <c:bubble3D val="0"/>
            <c:explosion val="24"/>
            <c:spPr>
              <a:solidFill>
                <a:srgbClr val="0070C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D28-4A29-8C5B-74E52F599AC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28-4A29-8C5B-74E52F599AC9}"/>
              </c:ext>
            </c:extLst>
          </c:dPt>
          <c:dPt>
            <c:idx val="3"/>
            <c:bubble3D val="0"/>
            <c:spPr>
              <a:solidFill>
                <a:srgbClr val="FF0066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D28-4A29-8C5B-74E52F599AC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33-4525-9010-E91482B0EBF7}"/>
              </c:ext>
            </c:extLst>
          </c:dPt>
          <c:dPt>
            <c:idx val="5"/>
            <c:bubble3D val="0"/>
            <c:explosion val="34"/>
            <c:spPr>
              <a:solidFill>
                <a:schemeClr val="accent5">
                  <a:lumMod val="5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28-4A29-8C5B-74E52F599AC9}"/>
              </c:ext>
            </c:extLst>
          </c:dPt>
          <c:dPt>
            <c:idx val="6"/>
            <c:bubble3D val="0"/>
            <c:spPr>
              <a:solidFill>
                <a:srgbClr val="CC00CC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D28-4A29-8C5B-74E52F599AC9}"/>
              </c:ext>
            </c:extLst>
          </c:dPt>
          <c:dPt>
            <c:idx val="7"/>
            <c:bubble3D val="0"/>
            <c:spPr>
              <a:solidFill>
                <a:srgbClr val="50E3F2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D33-4525-9010-E91482B0EBF7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D28-4A29-8C5B-74E52F599AC9}"/>
              </c:ext>
            </c:extLst>
          </c:dPt>
          <c:dPt>
            <c:idx val="9"/>
            <c:bubble3D val="0"/>
            <c:spPr>
              <a:solidFill>
                <a:srgbClr val="2B00E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28-4A29-8C5B-74E52F599AC9}"/>
              </c:ext>
            </c:extLst>
          </c:dPt>
          <c:dPt>
            <c:idx val="10"/>
            <c:bubble3D val="0"/>
            <c:spPr>
              <a:solidFill>
                <a:srgbClr val="2B9EA1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prst="relaxedInset"/>
                <a:bevelB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D28-4A29-8C5B-74E52F599AC9}"/>
              </c:ext>
            </c:extLst>
          </c:dPt>
          <c:dLbls>
            <c:dLbl>
              <c:idx val="0"/>
              <c:layout>
                <c:manualLayout>
                  <c:x val="-4.9439915075570919E-2"/>
                  <c:y val="7.979178999097192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28-4A29-8C5B-74E52F599AC9}"/>
                </c:ext>
              </c:extLst>
            </c:dLbl>
            <c:dLbl>
              <c:idx val="3"/>
              <c:layout>
                <c:manualLayout>
                  <c:x val="-3.8288123674552532E-2"/>
                  <c:y val="-6.36261479494819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28-4A29-8C5B-74E52F599AC9}"/>
                </c:ext>
              </c:extLst>
            </c:dLbl>
            <c:dLbl>
              <c:idx val="6"/>
              <c:layout>
                <c:manualLayout>
                  <c:x val="-3.634165146863335E-2"/>
                  <c:y val="-9.04443643410596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28-4A29-8C5B-74E52F599AC9}"/>
                </c:ext>
              </c:extLst>
            </c:dLbl>
            <c:dLbl>
              <c:idx val="8"/>
              <c:layout>
                <c:manualLayout>
                  <c:x val="-2.327681890499636E-2"/>
                  <c:y val="3.16307248658176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28-4A29-8C5B-74E52F599AC9}"/>
                </c:ext>
              </c:extLst>
            </c:dLbl>
            <c:dLbl>
              <c:idx val="9"/>
              <c:layout>
                <c:manualLayout>
                  <c:x val="-1.5110783676339988E-2"/>
                  <c:y val="-7.06498625932992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28-4A29-8C5B-74E52F599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48829.7</c:v>
                </c:pt>
                <c:pt idx="1">
                  <c:v>267.8</c:v>
                </c:pt>
                <c:pt idx="2">
                  <c:v>11107.5</c:v>
                </c:pt>
                <c:pt idx="3">
                  <c:v>120025.3</c:v>
                </c:pt>
                <c:pt idx="4">
                  <c:v>13034.2</c:v>
                </c:pt>
                <c:pt idx="5">
                  <c:v>74.8</c:v>
                </c:pt>
                <c:pt idx="6">
                  <c:v>153044.9</c:v>
                </c:pt>
                <c:pt idx="7">
                  <c:v>31855.3</c:v>
                </c:pt>
                <c:pt idx="8">
                  <c:v>31770.3</c:v>
                </c:pt>
                <c:pt idx="9">
                  <c:v>9212.2000000000007</c:v>
                </c:pt>
                <c:pt idx="10">
                  <c:v>612.5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8-4A29-8C5B-74E52F599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430663489344545"/>
          <c:y val="8.9010704825273554E-2"/>
          <c:w val="0.30717754920565854"/>
          <c:h val="0.86395023595591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02362282176849E-3"/>
          <c:y val="0.20094947356211423"/>
          <c:w val="0.96402740148960564"/>
          <c:h val="0.72919028007105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341463.4</c:v>
                </c:pt>
                <c:pt idx="1">
                  <c:v>433759.3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6-4C8E-9411-5D82C41882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333071.3</c:v>
                </c:pt>
                <c:pt idx="1">
                  <c:v>418585.59999999998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6-4C8E-9411-5D82C41882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699136"/>
        <c:axId val="16470502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05024"/>
        <c:crosses val="autoZero"/>
        <c:auto val="1"/>
        <c:lblAlgn val="ctr"/>
        <c:lblOffset val="100"/>
        <c:noMultiLvlLbl val="0"/>
      </c:catAx>
      <c:valAx>
        <c:axId val="16470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353257.7</c:v>
                </c:pt>
                <c:pt idx="1">
                  <c:v>439072.6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3-4D11-B24F-B73225ED1C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339672.4</c:v>
                </c:pt>
                <c:pt idx="1">
                  <c:v>419834.5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83-4D11-B24F-B73225ED1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793728"/>
        <c:axId val="164803712"/>
      </c:barChart>
      <c:catAx>
        <c:axId val="1647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03712"/>
        <c:crosses val="autoZero"/>
        <c:auto val="1"/>
        <c:lblAlgn val="ctr"/>
        <c:lblOffset val="100"/>
        <c:noMultiLvlLbl val="0"/>
      </c:catAx>
      <c:valAx>
        <c:axId val="1648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Махневское МО</c:v>
                </c:pt>
                <c:pt idx="1">
                  <c:v>Режевской ГО</c:v>
                </c:pt>
                <c:pt idx="2">
                  <c:v>Алапаевское МО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418585.59999999998</c:v>
                </c:pt>
                <c:pt idx="1">
                  <c:v>2061199.1</c:v>
                </c:pt>
                <c:pt idx="2">
                  <c:v>1662650.3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8-4373-BB39-6518925C48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Махневское МО</c:v>
                </c:pt>
                <c:pt idx="1">
                  <c:v>Режевской ГО</c:v>
                </c:pt>
                <c:pt idx="2">
                  <c:v>Алапаевское МО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433759.3</c:v>
                </c:pt>
                <c:pt idx="1">
                  <c:v>2170817.2000000002</c:v>
                </c:pt>
                <c:pt idx="2">
                  <c:v>1695040.3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18-4373-BB39-6518925C4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4842880"/>
        <c:axId val="164869248"/>
      </c:barChart>
      <c:catAx>
        <c:axId val="16484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69248"/>
        <c:crosses val="autoZero"/>
        <c:auto val="1"/>
        <c:lblAlgn val="ctr"/>
        <c:lblOffset val="100"/>
        <c:noMultiLvlLbl val="0"/>
      </c:catAx>
      <c:valAx>
        <c:axId val="16486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Махнёвское МО</c:v>
                </c:pt>
                <c:pt idx="1">
                  <c:v>Режевской ГО</c:v>
                </c:pt>
                <c:pt idx="2">
                  <c:v>Алапаевское МО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419834.5</c:v>
                </c:pt>
                <c:pt idx="1">
                  <c:v>2068844.6</c:v>
                </c:pt>
                <c:pt idx="2">
                  <c:v>1619488.3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3-4392-A478-EF693CE276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Махнёвское МО</c:v>
                </c:pt>
                <c:pt idx="1">
                  <c:v>Режевской ГО</c:v>
                </c:pt>
                <c:pt idx="2">
                  <c:v>Алапаевское МО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439072.6</c:v>
                </c:pt>
                <c:pt idx="1">
                  <c:v>2230232.1</c:v>
                </c:pt>
                <c:pt idx="2">
                  <c:v>1710595.1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3-4392-A478-EF693CE27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5014912"/>
        <c:axId val="165016704"/>
      </c:barChart>
      <c:catAx>
        <c:axId val="1650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16704"/>
        <c:crosses val="autoZero"/>
        <c:auto val="1"/>
        <c:lblAlgn val="ctr"/>
        <c:lblOffset val="100"/>
        <c:noMultiLvlLbl val="0"/>
      </c:catAx>
      <c:valAx>
        <c:axId val="16501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0.71075</cdr:x>
      <cdr:y>0.13995</cdr:y>
    </cdr:from>
    <cdr:to>
      <cdr:x>0.87431</cdr:x>
      <cdr:y>0.18473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19753" y="1057953"/>
          <a:ext cx="1707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в тысячах рублей</a:t>
          </a:r>
          <a:endParaRPr lang="ru-RU" sz="16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0.82719</cdr:x>
      <cdr:y>0.05457</cdr:y>
    </cdr:from>
    <cdr:to>
      <cdr:x>0.99076</cdr:x>
      <cdr:y>0.09935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5407" y="412534"/>
          <a:ext cx="1707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в тысячах рублей</a:t>
          </a:r>
          <a:endParaRPr lang="ru-RU" sz="16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0.78597</cdr:x>
      <cdr:y>0.03749</cdr:y>
    </cdr:from>
    <cdr:to>
      <cdr:x>0.94953</cdr:x>
      <cdr:y>0.08227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5055" y="283412"/>
          <a:ext cx="1707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в тысячах рублей</a:t>
          </a:r>
          <a:endParaRPr lang="ru-RU" sz="16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0.02238</cdr:x>
      <cdr:y>0.0873</cdr:y>
    </cdr:from>
    <cdr:to>
      <cdr:x>0.18594</cdr:x>
      <cdr:y>0.13208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634" y="659960"/>
          <a:ext cx="170751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Liberation Serif" panose="02020603050405020304" pitchFamily="18" charset="0"/>
              <a:cs typeface="Times New Roman" panose="02020603050405020304" pitchFamily="18" charset="0"/>
            </a:rPr>
            <a:t>в тысячах рублей</a:t>
          </a:r>
          <a:endParaRPr lang="ru-RU" sz="1600" dirty="0"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0.03813</cdr:x>
      <cdr:y>0.01565</cdr:y>
    </cdr:from>
    <cdr:to>
      <cdr:x>0.94599</cdr:x>
      <cdr:y>0.08254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8033" y="118335"/>
          <a:ext cx="9477487" cy="50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0.02164</cdr:x>
      <cdr:y>0.01281</cdr:y>
    </cdr:from>
    <cdr:to>
      <cdr:x>0.96247</cdr:x>
      <cdr:y>0.09107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5911" y="96818"/>
          <a:ext cx="9821732" cy="591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2800" b="1" i="1" dirty="0">
              <a:solidFill>
                <a:srgbClr val="7030A0"/>
              </a:solidFill>
              <a:latin typeface="Liberation Serif" panose="02020603050405020304" pitchFamily="18" charset="0"/>
            </a:rPr>
            <a:t>Структура расходов местного бюджета за </a:t>
          </a:r>
          <a:r>
            <a:rPr lang="ru-RU" sz="2800" b="1" i="1" dirty="0" smtClean="0">
              <a:solidFill>
                <a:srgbClr val="7030A0"/>
              </a:solidFill>
              <a:latin typeface="Liberation Serif" panose="02020603050405020304" pitchFamily="18" charset="0"/>
            </a:rPr>
            <a:t>2021 </a:t>
          </a:r>
          <a:r>
            <a:rPr lang="ru-RU" sz="2800" b="1" i="1" dirty="0">
              <a:solidFill>
                <a:srgbClr val="7030A0"/>
              </a:solidFill>
              <a:latin typeface="Liberation Serif" panose="02020603050405020304" pitchFamily="18" charset="0"/>
            </a:rPr>
            <a:t>год</a:t>
          </a:r>
        </a:p>
        <a:p xmlns:a="http://schemas.openxmlformats.org/drawingml/2006/main">
          <a:endParaRPr lang="ru-RU" sz="1100" dirty="0">
            <a:solidFill>
              <a:srgbClr val="7030A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925" y="1237197"/>
            <a:ext cx="7829550" cy="2631887"/>
          </a:xfrm>
        </p:spPr>
        <p:txBody>
          <a:bodyPr anchor="b"/>
          <a:lstStyle>
            <a:lvl1pPr algn="ctr">
              <a:defRPr sz="513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055"/>
            </a:lvl1pPr>
            <a:lvl2pPr marL="391500" indent="0" algn="ctr">
              <a:buNone/>
              <a:defRPr sz="1713"/>
            </a:lvl2pPr>
            <a:lvl3pPr marL="783001" indent="0" algn="ctr">
              <a:buNone/>
              <a:defRPr sz="1541"/>
            </a:lvl3pPr>
            <a:lvl4pPr marL="1174501" indent="0" algn="ctr">
              <a:buNone/>
              <a:defRPr sz="1370"/>
            </a:lvl4pPr>
            <a:lvl5pPr marL="1566001" indent="0" algn="ctr">
              <a:buNone/>
              <a:defRPr sz="1370"/>
            </a:lvl5pPr>
            <a:lvl6pPr marL="1957502" indent="0" algn="ctr">
              <a:buNone/>
              <a:defRPr sz="1370"/>
            </a:lvl6pPr>
            <a:lvl7pPr marL="2349002" indent="0" algn="ctr">
              <a:buNone/>
              <a:defRPr sz="1370"/>
            </a:lvl7pPr>
            <a:lvl8pPr marL="2740503" indent="0" algn="ctr">
              <a:buNone/>
              <a:defRPr sz="1370"/>
            </a:lvl8pPr>
            <a:lvl9pPr marL="3132003" indent="0" algn="ctr">
              <a:buNone/>
              <a:defRPr sz="137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4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0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0695" y="402483"/>
            <a:ext cx="2250996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7709" y="402483"/>
            <a:ext cx="6622494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186" y="2454308"/>
            <a:ext cx="6756017" cy="2811870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186" y="5266177"/>
            <a:ext cx="675601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8579800" y="2011415"/>
            <a:ext cx="1091952" cy="261052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7195617" y="3593906"/>
            <a:ext cx="4254709" cy="261054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8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49" y="1021954"/>
            <a:ext cx="7242359" cy="782495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7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51" y="2488573"/>
            <a:ext cx="3528517" cy="3329370"/>
          </a:xfrm>
        </p:spPr>
        <p:txBody>
          <a:bodyPr anchor="ctr"/>
          <a:lstStyle>
            <a:lvl1pPr algn="l">
              <a:defRPr sz="352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490" y="2488573"/>
            <a:ext cx="3519206" cy="3329370"/>
          </a:xfrm>
        </p:spPr>
        <p:txBody>
          <a:bodyPr anchor="ctr"/>
          <a:lstStyle>
            <a:lvl1pPr marL="0" indent="0" algn="l">
              <a:buNone/>
              <a:defRPr sz="2205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186" y="2743883"/>
            <a:ext cx="4152219" cy="389183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997" y="2743885"/>
            <a:ext cx="4152219" cy="38918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1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3156" y="2743882"/>
            <a:ext cx="4148248" cy="836977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9186" y="3580859"/>
            <a:ext cx="4152219" cy="305485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7997" y="2743883"/>
            <a:ext cx="4152218" cy="834050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7997" y="3577933"/>
            <a:ext cx="4152219" cy="305778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1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93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78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5" y="1595931"/>
            <a:ext cx="3096874" cy="1648609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192" y="1595932"/>
            <a:ext cx="4147504" cy="503978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89188" y="3402676"/>
            <a:ext cx="3096872" cy="3233862"/>
          </a:xfrm>
        </p:spPr>
        <p:txBody>
          <a:bodyPr/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6" y="1522727"/>
            <a:ext cx="3410260" cy="173593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1988" y="1455938"/>
            <a:ext cx="3186508" cy="4647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6" y="3401854"/>
            <a:ext cx="3410260" cy="2701884"/>
          </a:xfrm>
        </p:spPr>
        <p:txBody>
          <a:bodyPr>
            <a:normAutofit/>
          </a:bodyPr>
          <a:lstStyle>
            <a:lvl1pPr marL="0" indent="0">
              <a:buNone/>
              <a:defRPr sz="154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18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7" y="5469084"/>
            <a:ext cx="7331788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187" y="755967"/>
            <a:ext cx="7331788" cy="37798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989186" y="6093808"/>
            <a:ext cx="7331788" cy="544226"/>
          </a:xfrm>
        </p:spPr>
        <p:txBody>
          <a:bodyPr>
            <a:normAutofit/>
          </a:bodyPr>
          <a:lstStyle>
            <a:lvl1pPr marL="0" indent="0">
              <a:buNone/>
              <a:defRPr sz="1323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1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6" y="1021956"/>
            <a:ext cx="7331789" cy="1865910"/>
          </a:xfrm>
        </p:spPr>
        <p:txBody>
          <a:bodyPr/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6" y="3844900"/>
            <a:ext cx="7331789" cy="2796415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3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739150" y="718367"/>
            <a:ext cx="686816" cy="144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8070919" y="3197035"/>
            <a:ext cx="706764" cy="144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18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69" y="1021955"/>
            <a:ext cx="7033106" cy="3177069"/>
          </a:xfrm>
        </p:spPr>
        <p:txBody>
          <a:bodyPr anchor="ctr"/>
          <a:lstStyle>
            <a:lvl1pPr>
              <a:defRPr sz="3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583810" y="4199024"/>
            <a:ext cx="6446013" cy="367195"/>
          </a:xfrm>
        </p:spPr>
        <p:txBody>
          <a:bodyPr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89186" y="5512474"/>
            <a:ext cx="7242360" cy="1114020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64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6" y="2267902"/>
            <a:ext cx="7331789" cy="2309901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7" y="5539031"/>
            <a:ext cx="7331788" cy="1096683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83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6" y="1021956"/>
            <a:ext cx="7333602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6" y="2743882"/>
            <a:ext cx="264116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89186" y="3469165"/>
            <a:ext cx="2641168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076" y="2743882"/>
            <a:ext cx="2647431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1338" y="3469165"/>
            <a:ext cx="2647431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02783" y="2743882"/>
            <a:ext cx="2647431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5401" y="3469165"/>
            <a:ext cx="2644814" cy="3183889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1255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78203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97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86" y="1021956"/>
            <a:ext cx="7244172" cy="782494"/>
          </a:xfrm>
        </p:spPr>
        <p:txBody>
          <a:bodyPr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186" y="4607231"/>
            <a:ext cx="2641168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63421" y="2743882"/>
            <a:ext cx="2300623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89185" y="5332512"/>
            <a:ext cx="2641168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4368" y="4607230"/>
            <a:ext cx="2647431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056557" y="2743882"/>
            <a:ext cx="2300623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94368" y="5344252"/>
            <a:ext cx="2647431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02783" y="4607231"/>
            <a:ext cx="2647431" cy="725281"/>
          </a:xfrm>
        </p:spPr>
        <p:txBody>
          <a:bodyPr anchor="b">
            <a:noAutofit/>
          </a:bodyPr>
          <a:lstStyle>
            <a:lvl1pPr marL="0" indent="0">
              <a:buNone/>
              <a:defRPr sz="2205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974032" y="2743882"/>
            <a:ext cx="2300623" cy="15954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02783" y="5332512"/>
            <a:ext cx="2647431" cy="1308802"/>
          </a:xfrm>
        </p:spPr>
        <p:txBody>
          <a:bodyPr anchor="t"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756105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78203" y="2743883"/>
            <a:ext cx="0" cy="390917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77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00986" y="7041488"/>
            <a:ext cx="1130934" cy="252054"/>
          </a:xfrm>
        </p:spPr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53" y="7041488"/>
            <a:ext cx="4406599" cy="25205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43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13" y="0"/>
            <a:ext cx="10412480" cy="7562759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73641" y="443313"/>
            <a:ext cx="5263728" cy="6673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601355" y="1880785"/>
            <a:ext cx="6609472" cy="3798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0439400" cy="7559675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9710" y="1595931"/>
            <a:ext cx="1271264" cy="5039784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9526" y="1595931"/>
            <a:ext cx="5042669" cy="50397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841" y="7016783"/>
            <a:ext cx="4406599" cy="25205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6420" y="325988"/>
            <a:ext cx="903410" cy="846233"/>
          </a:xfrm>
          <a:prstGeom prst="rect">
            <a:avLst/>
          </a:prstGeom>
        </p:spPr>
        <p:txBody>
          <a:bodyPr/>
          <a:lstStyle>
            <a:lvl1pPr algn="ctr">
              <a:defRPr sz="3086"/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2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71" y="1884670"/>
            <a:ext cx="9003983" cy="3144614"/>
          </a:xfrm>
        </p:spPr>
        <p:txBody>
          <a:bodyPr anchor="b"/>
          <a:lstStyle>
            <a:lvl1pPr>
              <a:defRPr sz="513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2271" y="5059034"/>
            <a:ext cx="9003983" cy="1653678"/>
          </a:xfrm>
        </p:spPr>
        <p:txBody>
          <a:bodyPr/>
          <a:lstStyle>
            <a:lvl1pPr marL="0" indent="0">
              <a:buNone/>
              <a:defRPr sz="2055">
                <a:solidFill>
                  <a:schemeClr val="tx1">
                    <a:tint val="75000"/>
                  </a:schemeClr>
                </a:solidFill>
              </a:defRPr>
            </a:lvl1pPr>
            <a:lvl2pPr marL="391500" indent="0">
              <a:buNone/>
              <a:defRPr sz="1713">
                <a:solidFill>
                  <a:schemeClr val="tx1">
                    <a:tint val="75000"/>
                  </a:schemeClr>
                </a:solidFill>
              </a:defRPr>
            </a:lvl2pPr>
            <a:lvl3pPr marL="783001" indent="0">
              <a:buNone/>
              <a:defRPr sz="1541">
                <a:solidFill>
                  <a:schemeClr val="tx1">
                    <a:tint val="75000"/>
                  </a:schemeClr>
                </a:solidFill>
              </a:defRPr>
            </a:lvl3pPr>
            <a:lvl4pPr marL="11745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4pPr>
            <a:lvl5pPr marL="1566001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5pPr>
            <a:lvl6pPr marL="19575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6pPr>
            <a:lvl7pPr marL="2349002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7pPr>
            <a:lvl8pPr marL="27405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8pPr>
            <a:lvl9pPr marL="3132003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7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8" y="402483"/>
            <a:ext cx="9003983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069" y="1853171"/>
            <a:ext cx="4416355" cy="908210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69" y="2761381"/>
            <a:ext cx="44163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946" y="1853171"/>
            <a:ext cx="4438105" cy="908210"/>
          </a:xfrm>
        </p:spPr>
        <p:txBody>
          <a:bodyPr anchor="b"/>
          <a:lstStyle>
            <a:lvl1pPr marL="0" indent="0">
              <a:buNone/>
              <a:defRPr sz="2055" b="1"/>
            </a:lvl1pPr>
            <a:lvl2pPr marL="391500" indent="0">
              <a:buNone/>
              <a:defRPr sz="1713" b="1"/>
            </a:lvl2pPr>
            <a:lvl3pPr marL="783001" indent="0">
              <a:buNone/>
              <a:defRPr sz="1541" b="1"/>
            </a:lvl3pPr>
            <a:lvl4pPr marL="1174501" indent="0">
              <a:buNone/>
              <a:defRPr sz="1370" b="1"/>
            </a:lvl4pPr>
            <a:lvl5pPr marL="1566001" indent="0">
              <a:buNone/>
              <a:defRPr sz="1370" b="1"/>
            </a:lvl5pPr>
            <a:lvl6pPr marL="1957502" indent="0">
              <a:buNone/>
              <a:defRPr sz="1370" b="1"/>
            </a:lvl6pPr>
            <a:lvl7pPr marL="2349002" indent="0">
              <a:buNone/>
              <a:defRPr sz="1370" b="1"/>
            </a:lvl7pPr>
            <a:lvl8pPr marL="2740503" indent="0">
              <a:buNone/>
              <a:defRPr sz="1370" b="1"/>
            </a:lvl8pPr>
            <a:lvl9pPr marL="3132003" indent="0">
              <a:buNone/>
              <a:defRPr sz="13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4946" y="2761381"/>
            <a:ext cx="44381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8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1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3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8105" y="1088454"/>
            <a:ext cx="5284946" cy="5372269"/>
          </a:xfrm>
        </p:spPr>
        <p:txBody>
          <a:bodyPr/>
          <a:lstStyle>
            <a:lvl1pPr>
              <a:defRPr sz="2740"/>
            </a:lvl1pPr>
            <a:lvl2pPr>
              <a:defRPr sz="2398"/>
            </a:lvl2pPr>
            <a:lvl3pPr>
              <a:defRPr sz="2055"/>
            </a:lvl3pPr>
            <a:lvl4pPr>
              <a:defRPr sz="1713"/>
            </a:lvl4pPr>
            <a:lvl5pPr>
              <a:defRPr sz="1713"/>
            </a:lvl5pPr>
            <a:lvl6pPr>
              <a:defRPr sz="1713"/>
            </a:lvl6pPr>
            <a:lvl7pPr>
              <a:defRPr sz="1713"/>
            </a:lvl7pPr>
            <a:lvl8pPr>
              <a:defRPr sz="1713"/>
            </a:lvl8pPr>
            <a:lvl9pPr>
              <a:defRPr sz="171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0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27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38105" y="1088454"/>
            <a:ext cx="5284946" cy="5372269"/>
          </a:xfrm>
        </p:spPr>
        <p:txBody>
          <a:bodyPr/>
          <a:lstStyle>
            <a:lvl1pPr marL="0" indent="0">
              <a:buNone/>
              <a:defRPr sz="2740"/>
            </a:lvl1pPr>
            <a:lvl2pPr marL="391500" indent="0">
              <a:buNone/>
              <a:defRPr sz="2398"/>
            </a:lvl2pPr>
            <a:lvl3pPr marL="783001" indent="0">
              <a:buNone/>
              <a:defRPr sz="2055"/>
            </a:lvl3pPr>
            <a:lvl4pPr marL="1174501" indent="0">
              <a:buNone/>
              <a:defRPr sz="1713"/>
            </a:lvl4pPr>
            <a:lvl5pPr marL="1566001" indent="0">
              <a:buNone/>
              <a:defRPr sz="1713"/>
            </a:lvl5pPr>
            <a:lvl6pPr marL="1957502" indent="0">
              <a:buNone/>
              <a:defRPr sz="1713"/>
            </a:lvl6pPr>
            <a:lvl7pPr marL="2349002" indent="0">
              <a:buNone/>
              <a:defRPr sz="1713"/>
            </a:lvl7pPr>
            <a:lvl8pPr marL="2740503" indent="0">
              <a:buNone/>
              <a:defRPr sz="1713"/>
            </a:lvl8pPr>
            <a:lvl9pPr marL="3132003" indent="0">
              <a:buNone/>
              <a:defRPr sz="171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370"/>
            </a:lvl1pPr>
            <a:lvl2pPr marL="391500" indent="0">
              <a:buNone/>
              <a:defRPr sz="1199"/>
            </a:lvl2pPr>
            <a:lvl3pPr marL="783001" indent="0">
              <a:buNone/>
              <a:defRPr sz="1028"/>
            </a:lvl3pPr>
            <a:lvl4pPr marL="1174501" indent="0">
              <a:buNone/>
              <a:defRPr sz="856"/>
            </a:lvl4pPr>
            <a:lvl5pPr marL="1566001" indent="0">
              <a:buNone/>
              <a:defRPr sz="856"/>
            </a:lvl5pPr>
            <a:lvl6pPr marL="1957502" indent="0">
              <a:buNone/>
              <a:defRPr sz="856"/>
            </a:lvl6pPr>
            <a:lvl7pPr marL="2349002" indent="0">
              <a:buNone/>
              <a:defRPr sz="856"/>
            </a:lvl7pPr>
            <a:lvl8pPr marL="2740503" indent="0">
              <a:buNone/>
              <a:defRPr sz="856"/>
            </a:lvl8pPr>
            <a:lvl9pPr marL="3132003" indent="0">
              <a:buNone/>
              <a:defRPr sz="85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09" y="402483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7709" y="7006699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8051" y="7006699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826" y="7006699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783001" rtl="0" eaLnBrk="1" latinLnBrk="0" hangingPunct="1">
        <a:lnSpc>
          <a:spcPct val="90000"/>
        </a:lnSpc>
        <a:spcBef>
          <a:spcPct val="0"/>
        </a:spcBef>
        <a:buNone/>
        <a:defRPr sz="37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750" indent="-195750" algn="l" defTabSz="783001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587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5" kern="1200">
          <a:solidFill>
            <a:schemeClr val="tx1"/>
          </a:solidFill>
          <a:latin typeface="+mn-lt"/>
          <a:ea typeface="+mn-ea"/>
          <a:cs typeface="+mn-cs"/>
        </a:defRPr>
      </a:lvl2pPr>
      <a:lvl3pPr marL="9787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3" kern="1200">
          <a:solidFill>
            <a:schemeClr val="tx1"/>
          </a:solidFill>
          <a:latin typeface="+mn-lt"/>
          <a:ea typeface="+mn-ea"/>
          <a:cs typeface="+mn-cs"/>
        </a:defRPr>
      </a:lvl3pPr>
      <a:lvl4pPr marL="1370251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761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21532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544752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9362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327753" indent="-195750" algn="l" defTabSz="783001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1pPr>
      <a:lvl2pPr marL="391500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2pPr>
      <a:lvl3pPr marL="783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3pPr>
      <a:lvl4pPr marL="11745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4pPr>
      <a:lvl5pPr marL="1566001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5pPr>
      <a:lvl6pPr marL="19575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6pPr>
      <a:lvl7pPr marL="2349002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7pPr>
      <a:lvl8pPr marL="27405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8pPr>
      <a:lvl9pPr marL="3132003" algn="l" defTabSz="783001" rtl="0" eaLnBrk="1" latinLnBrk="0" hangingPunct="1">
        <a:defRPr sz="15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813" y="0"/>
            <a:ext cx="10441213" cy="7562759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9186" y="1021955"/>
            <a:ext cx="7244172" cy="782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836" y="2743882"/>
            <a:ext cx="7244172" cy="389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7490" y="7016783"/>
            <a:ext cx="1130934" cy="252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 b="1" i="0">
                <a:solidFill>
                  <a:schemeClr val="accent1"/>
                </a:solidFill>
              </a:defRPr>
            </a:lvl1pPr>
          </a:lstStyle>
          <a:p>
            <a:fld id="{A8D8F970-630C-4266-8344-628AF86A54E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4546" y="7016782"/>
            <a:ext cx="4406599" cy="252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2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8842944" y="0"/>
            <a:ext cx="782955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766420" y="325988"/>
            <a:ext cx="903410" cy="846233"/>
          </a:xfrm>
          <a:prstGeom prst="rect">
            <a:avLst/>
          </a:prstGeom>
        </p:spPr>
        <p:txBody>
          <a:bodyPr anchor="b"/>
          <a:lstStyle>
            <a:lvl1pPr algn="ctr">
              <a:defRPr sz="3086">
                <a:solidFill>
                  <a:schemeClr val="bg1"/>
                </a:solidFill>
              </a:defRPr>
            </a:lvl1pPr>
          </a:lstStyle>
          <a:p>
            <a:fld id="{B2B75FF0-1E0C-4F05-BD26-D82187A09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957" indent="-31246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834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60723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6310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0023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8374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0096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74053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48" y="87485"/>
            <a:ext cx="6811516" cy="5990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34887"/>
            <a:ext cx="95635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«Отчёт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Махнёвского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год»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0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77596269"/>
              </p:ext>
            </p:extLst>
          </p:nvPr>
        </p:nvGraphicFramePr>
        <p:xfrm>
          <a:off x="0" y="0"/>
          <a:ext cx="10439400" cy="755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01723" y="361722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6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0439400" cy="755967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1691759"/>
              </p:ext>
            </p:extLst>
          </p:nvPr>
        </p:nvGraphicFramePr>
        <p:xfrm>
          <a:off x="2" y="0"/>
          <a:ext cx="10439398" cy="755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03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55271998"/>
              </p:ext>
            </p:extLst>
          </p:nvPr>
        </p:nvGraphicFramePr>
        <p:xfrm>
          <a:off x="0" y="0"/>
          <a:ext cx="10439400" cy="755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1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18994157"/>
              </p:ext>
            </p:extLst>
          </p:nvPr>
        </p:nvGraphicFramePr>
        <p:xfrm>
          <a:off x="-86061" y="-1"/>
          <a:ext cx="10439399" cy="755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3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593" y="391363"/>
            <a:ext cx="9090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Состояние муниципального долга</a:t>
            </a:r>
            <a:endParaRPr lang="ru-RU" sz="2800" b="1" i="1" dirty="0">
              <a:solidFill>
                <a:srgbClr val="7030A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05873"/>
              </p:ext>
            </p:extLst>
          </p:nvPr>
        </p:nvGraphicFramePr>
        <p:xfrm>
          <a:off x="523987" y="1829165"/>
          <a:ext cx="9391425" cy="4084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8285">
                  <a:extLst>
                    <a:ext uri="{9D8B030D-6E8A-4147-A177-3AD203B41FA5}">
                      <a16:colId xmlns:a16="http://schemas.microsoft.com/office/drawing/2014/main" val="2654556159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292299828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2206526805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3133047381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1064584554"/>
                    </a:ext>
                  </a:extLst>
                </a:gridCol>
              </a:tblGrid>
              <a:tr h="159984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вида муниципального внутреннего заимствования Махнёвского муниципального образования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Сумма непогашенных заимствований, предусмотренная решением, в тысячах рублей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Сумма, подлежащая погашению в 2019 году, в тысячах рублей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Исполнено за 2019 год  в </a:t>
                      </a:r>
                      <a:r>
                        <a:rPr lang="ru-RU" sz="1600" b="1" kern="1200" dirty="0" err="1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тыс.руб</a:t>
                      </a:r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C000"/>
                          </a:solidFill>
                          <a:effectLst/>
                          <a:latin typeface="Liberation Serif" panose="02020603050405020304" pitchFamily="18" charset="0"/>
                        </a:rPr>
                        <a:t>исполнения к году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550984"/>
                  </a:ext>
                </a:extLst>
              </a:tr>
              <a:tr h="35036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Бюджетные кредиты, полученные от других бюджетов бюджетной системы Российской Федерации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en-US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 </a:t>
                      </a:r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20934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323"/>
              </p:ext>
            </p:extLst>
          </p:nvPr>
        </p:nvGraphicFramePr>
        <p:xfrm>
          <a:off x="523987" y="5913485"/>
          <a:ext cx="9391425" cy="3969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8285">
                  <a:extLst>
                    <a:ext uri="{9D8B030D-6E8A-4147-A177-3AD203B41FA5}">
                      <a16:colId xmlns:a16="http://schemas.microsoft.com/office/drawing/2014/main" val="2081469532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4238689197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1718693561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283383971"/>
                    </a:ext>
                  </a:extLst>
                </a:gridCol>
                <a:gridCol w="1878285">
                  <a:extLst>
                    <a:ext uri="{9D8B030D-6E8A-4147-A177-3AD203B41FA5}">
                      <a16:colId xmlns:a16="http://schemas.microsoft.com/office/drawing/2014/main" val="1670489130"/>
                    </a:ext>
                  </a:extLst>
                </a:gridCol>
              </a:tblGrid>
              <a:tr h="3969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</a:rPr>
                        <a:t>0,0 </a:t>
                      </a:r>
                      <a:endParaRPr lang="ru-RU" sz="1600" b="1" dirty="0" smtClean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4589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07893" y="1432187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600" dirty="0">
              <a:solidFill>
                <a:srgbClr val="7030A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10064"/>
              </p:ext>
            </p:extLst>
          </p:nvPr>
        </p:nvGraphicFramePr>
        <p:xfrm>
          <a:off x="938155" y="831212"/>
          <a:ext cx="8563087" cy="160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326">
                  <a:extLst>
                    <a:ext uri="{9D8B030D-6E8A-4147-A177-3AD203B41FA5}">
                      <a16:colId xmlns:a16="http://schemas.microsoft.com/office/drawing/2014/main" val="1563458131"/>
                    </a:ext>
                  </a:extLst>
                </a:gridCol>
                <a:gridCol w="2057883">
                  <a:extLst>
                    <a:ext uri="{9D8B030D-6E8A-4147-A177-3AD203B41FA5}">
                      <a16:colId xmlns:a16="http://schemas.microsoft.com/office/drawing/2014/main" val="3327309208"/>
                    </a:ext>
                  </a:extLst>
                </a:gridCol>
                <a:gridCol w="2130014">
                  <a:extLst>
                    <a:ext uri="{9D8B030D-6E8A-4147-A177-3AD203B41FA5}">
                      <a16:colId xmlns:a16="http://schemas.microsoft.com/office/drawing/2014/main" val="2675553267"/>
                    </a:ext>
                  </a:extLst>
                </a:gridCol>
                <a:gridCol w="2269864">
                  <a:extLst>
                    <a:ext uri="{9D8B030D-6E8A-4147-A177-3AD203B41FA5}">
                      <a16:colId xmlns:a16="http://schemas.microsoft.com/office/drawing/2014/main" val="2956974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C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FFC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54"/>
                  </a:ext>
                </a:extLst>
              </a:tr>
              <a:tr h="5115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341 463,4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333 071,3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8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433 759,3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418 585,6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4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502" y="61647"/>
            <a:ext cx="93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исполнения доходной части бюджета</a:t>
            </a:r>
            <a:endParaRPr lang="ru-RU" sz="2800" b="1" i="1" dirty="0">
              <a:solidFill>
                <a:srgbClr val="7030A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2698272"/>
              </p:ext>
            </p:extLst>
          </p:nvPr>
        </p:nvGraphicFramePr>
        <p:xfrm>
          <a:off x="710004" y="2440074"/>
          <a:ext cx="9100969" cy="487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6929" y="382752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6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0439400" cy="755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500" y="21697"/>
            <a:ext cx="934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</a:t>
            </a:r>
            <a:endParaRPr lang="ru-RU" sz="2800" b="1" i="1" dirty="0">
              <a:solidFill>
                <a:srgbClr val="7030A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91226"/>
              </p:ext>
            </p:extLst>
          </p:nvPr>
        </p:nvGraphicFramePr>
        <p:xfrm>
          <a:off x="1210903" y="685001"/>
          <a:ext cx="801758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397">
                  <a:extLst>
                    <a:ext uri="{9D8B030D-6E8A-4147-A177-3AD203B41FA5}">
                      <a16:colId xmlns:a16="http://schemas.microsoft.com/office/drawing/2014/main" val="1563458131"/>
                    </a:ext>
                  </a:extLst>
                </a:gridCol>
                <a:gridCol w="2004397">
                  <a:extLst>
                    <a:ext uri="{9D8B030D-6E8A-4147-A177-3AD203B41FA5}">
                      <a16:colId xmlns:a16="http://schemas.microsoft.com/office/drawing/2014/main" val="3327309208"/>
                    </a:ext>
                  </a:extLst>
                </a:gridCol>
                <a:gridCol w="2004397">
                  <a:extLst>
                    <a:ext uri="{9D8B030D-6E8A-4147-A177-3AD203B41FA5}">
                      <a16:colId xmlns:a16="http://schemas.microsoft.com/office/drawing/2014/main" val="2675553267"/>
                    </a:ext>
                  </a:extLst>
                </a:gridCol>
                <a:gridCol w="2004397">
                  <a:extLst>
                    <a:ext uri="{9D8B030D-6E8A-4147-A177-3AD203B41FA5}">
                      <a16:colId xmlns:a16="http://schemas.microsoft.com/office/drawing/2014/main" val="4018196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353 257,7</a:t>
                      </a:r>
                      <a:endParaRPr lang="ru-RU" sz="2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339 672,4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8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439 072,6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419 834,5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4003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51870676"/>
              </p:ext>
            </p:extLst>
          </p:nvPr>
        </p:nvGraphicFramePr>
        <p:xfrm>
          <a:off x="903643" y="2267834"/>
          <a:ext cx="8595360" cy="520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67226" y="345264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6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2295" y="700322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Liberation Serif" panose="02020603050405020304" pitchFamily="18" charset="0"/>
              </a:rPr>
              <a:t>2020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5496" y="7013982"/>
            <a:ext cx="57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Liberation Serif" panose="02020603050405020304" pitchFamily="18" charset="0"/>
              </a:rPr>
              <a:t>2021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54" y="127202"/>
            <a:ext cx="1018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Liberation Serif" pitchFamily="18" charset="0"/>
                <a:cs typeface="Times New Roman" panose="02020603050405020304" pitchFamily="18" charset="0"/>
              </a:rPr>
              <a:t>Сведения об исполнении </a:t>
            </a:r>
            <a:r>
              <a:rPr lang="ru-RU" b="1" i="1" dirty="0" smtClean="0">
                <a:solidFill>
                  <a:srgbClr val="7030A0"/>
                </a:solidFill>
                <a:latin typeface="Liberation Serif" pitchFamily="18" charset="0"/>
                <a:cs typeface="Times New Roman" panose="02020603050405020304" pitchFamily="18" charset="0"/>
              </a:rPr>
              <a:t>доходной части бюджета Махнёвского муниципального образования</a:t>
            </a:r>
            <a:endParaRPr lang="ru-RU" b="1" i="1" dirty="0">
              <a:solidFill>
                <a:srgbClr val="7030A0"/>
              </a:solidFill>
              <a:latin typeface="Liberation Serif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Liberation Serif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smtClean="0">
                <a:solidFill>
                  <a:srgbClr val="7030A0"/>
                </a:solidFill>
                <a:latin typeface="Liberation Serif" pitchFamily="18" charset="0"/>
                <a:cs typeface="Times New Roman" panose="02020603050405020304" pitchFamily="18" charset="0"/>
              </a:rPr>
              <a:t>2021  </a:t>
            </a:r>
            <a:r>
              <a:rPr lang="ru-RU" b="1" i="1" dirty="0">
                <a:solidFill>
                  <a:srgbClr val="7030A0"/>
                </a:solidFill>
                <a:latin typeface="Liberation Serif" pitchFamily="18" charset="0"/>
                <a:cs typeface="Times New Roman" panose="02020603050405020304" pitchFamily="18" charset="0"/>
              </a:rPr>
              <a:t>годы в сравнении с другими </a:t>
            </a:r>
            <a:r>
              <a:rPr lang="ru-RU" b="1" i="1" dirty="0" smtClean="0">
                <a:solidFill>
                  <a:srgbClr val="7030A0"/>
                </a:solidFill>
                <a:latin typeface="Liberation Serif" pitchFamily="18" charset="0"/>
                <a:cs typeface="Times New Roman" panose="02020603050405020304" pitchFamily="18" charset="0"/>
              </a:rPr>
              <a:t>городскими округами</a:t>
            </a:r>
            <a:endParaRPr lang="ru-RU" b="1" i="1" dirty="0">
              <a:solidFill>
                <a:srgbClr val="7030A0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51849891"/>
              </p:ext>
            </p:extLst>
          </p:nvPr>
        </p:nvGraphicFramePr>
        <p:xfrm>
          <a:off x="0" y="978946"/>
          <a:ext cx="10439400" cy="647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87784" y="652179"/>
            <a:ext cx="150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4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54" y="127202"/>
            <a:ext cx="1018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 бюджета Махнёвского муниципального образования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 сравнении с другими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городскими округами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46510018"/>
              </p:ext>
            </p:extLst>
          </p:nvPr>
        </p:nvGraphicFramePr>
        <p:xfrm>
          <a:off x="0" y="1065007"/>
          <a:ext cx="10439400" cy="627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87784" y="652179"/>
            <a:ext cx="150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Liberation Serif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4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68592"/>
              </p:ext>
            </p:extLst>
          </p:nvPr>
        </p:nvGraphicFramePr>
        <p:xfrm>
          <a:off x="177502" y="836924"/>
          <a:ext cx="10058398" cy="602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2958">
                  <a:extLst>
                    <a:ext uri="{9D8B030D-6E8A-4147-A177-3AD203B41FA5}">
                      <a16:colId xmlns:a16="http://schemas.microsoft.com/office/drawing/2014/main" val="1996867329"/>
                    </a:ext>
                  </a:extLst>
                </a:gridCol>
                <a:gridCol w="1424672">
                  <a:extLst>
                    <a:ext uri="{9D8B030D-6E8A-4147-A177-3AD203B41FA5}">
                      <a16:colId xmlns:a16="http://schemas.microsoft.com/office/drawing/2014/main" val="992201963"/>
                    </a:ext>
                  </a:extLst>
                </a:gridCol>
                <a:gridCol w="1253283">
                  <a:extLst>
                    <a:ext uri="{9D8B030D-6E8A-4147-A177-3AD203B41FA5}">
                      <a16:colId xmlns:a16="http://schemas.microsoft.com/office/drawing/2014/main" val="1763645632"/>
                    </a:ext>
                  </a:extLst>
                </a:gridCol>
                <a:gridCol w="1617485">
                  <a:extLst>
                    <a:ext uri="{9D8B030D-6E8A-4147-A177-3AD203B41FA5}">
                      <a16:colId xmlns:a16="http://schemas.microsoft.com/office/drawing/2014/main" val="2176307582"/>
                    </a:ext>
                  </a:extLst>
                </a:gridCol>
              </a:tblGrid>
              <a:tr h="749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Наименование раздела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Liberation Serif" panose="02020603050405020304" pitchFamily="18" charset="0"/>
                        </a:rPr>
                        <a:t>исполнения</a:t>
                      </a:r>
                      <a:endParaRPr lang="ru-RU" sz="2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13489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2 562,7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48 829,7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92,9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4477329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305,6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267,8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87,6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2674235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11 526,9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11 107,5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96,4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2145917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127 270,0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120 0254,3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94,3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659345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13 872,7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13 034,2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94,0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915871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80,5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74,8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92,9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5892900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156 563,6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153 044,9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97,8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112580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33 627,0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31 855,3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94,7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363017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33 438,4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31 770,3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95,0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2477412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9 212,2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9 212,2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8665058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613,0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612,5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99,9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213065"/>
                  </a:ext>
                </a:extLst>
              </a:tr>
              <a:tr h="423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расходов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3254" marR="53254" marT="26630" marB="26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439 072,6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419 834,5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95,6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6145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9699" y="156852"/>
            <a:ext cx="9854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7030A0"/>
                </a:solidFill>
                <a:latin typeface="Liberation Serif" panose="02020603050405020304" pitchFamily="18" charset="0"/>
              </a:rPr>
              <a:t>Исполнение расходной части бюджета по разделам</a:t>
            </a:r>
          </a:p>
        </p:txBody>
      </p:sp>
    </p:spTree>
    <p:extLst>
      <p:ext uri="{BB962C8B-B14F-4D97-AF65-F5344CB8AC3E}">
        <p14:creationId xmlns:p14="http://schemas.microsoft.com/office/powerpoint/2010/main" val="39818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  <a:solidFill>
            <a:srgbClr val="50E3F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5761" y="272410"/>
            <a:ext cx="9595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жители Махнёвского муниципального образования!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579" y="4786082"/>
            <a:ext cx="9402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 pitchFamily="18" charset="0"/>
              </a:rPr>
              <a:t>Уже сегодня информация о всех стадиях бюджетного процесса, о плановых показателях бюджета </a:t>
            </a:r>
            <a:r>
              <a:rPr lang="ru-RU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 pitchFamily="18" charset="0"/>
              </a:rPr>
              <a:t>Махнёвского муниципального образования и </a:t>
            </a:r>
            <a:r>
              <a:rPr lang="ru-RU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Times New Roman" pitchFamily="18" charset="0"/>
              </a:rPr>
              <a:t>его исполнении доступна для всех заинтересованных пользователей и размещается на официальном сайте Махнёвского муниципального образования в сети Интернет.</a:t>
            </a:r>
            <a:r>
              <a:rPr lang="ru-RU" dirty="0">
                <a:latin typeface="Liberation Serif" panose="02020603050405020304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>
                <a:latin typeface="Liberation Serif" panose="02020603050405020304" pitchFamily="18" charset="0"/>
                <a:ea typeface="Times New Roman"/>
                <a:cs typeface="Times New Roman" pitchFamily="18" charset="0"/>
              </a:rPr>
            </a:br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579" y="1561551"/>
            <a:ext cx="9251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Представляем Вашему вниманию электронный документ об исполнении бюджета </a:t>
            </a:r>
            <a:r>
              <a:rPr lang="ru-RU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Махнёвского муниципального образования за 2021 </a:t>
            </a: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год. В данном документе отражены основные параметры исполнения бюджета по доходам и расходам, объемы бюджетных ассигнований по разделам бюджетной классификации, достигнутые показатели, характеризующие результаты использования  средств местного бюджета. </a:t>
            </a:r>
            <a:endParaRPr lang="ru-RU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Махнёвского муниципального образования </a:t>
            </a:r>
            <a:r>
              <a:rPr lang="ru-RU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заинтересована </a:t>
            </a: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в участии и обсуждении как можно большего числа жителей </a:t>
            </a:r>
            <a:r>
              <a:rPr lang="ru-RU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Махнёвского </a:t>
            </a: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бюджетном процессе. Для нас важно мнение каждого гражданина о формировании и использовании бюджетных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6119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1790" y="-53787"/>
            <a:ext cx="9595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7030A0"/>
                </a:solidFill>
                <a:latin typeface="Liberation Serif" panose="02020603050405020304" pitchFamily="18" charset="0"/>
              </a:rPr>
              <a:t>Исполнение расходной части бюджета в </a:t>
            </a:r>
            <a:r>
              <a:rPr lang="ru-RU" altLang="ru-RU" sz="2800" b="1" i="1" dirty="0" smtClean="0">
                <a:solidFill>
                  <a:srgbClr val="7030A0"/>
                </a:solidFill>
                <a:latin typeface="Liberation Serif" panose="02020603050405020304" pitchFamily="18" charset="0"/>
              </a:rPr>
              <a:t>2021 году в </a:t>
            </a:r>
            <a:r>
              <a:rPr lang="ru-RU" altLang="ru-RU" sz="2800" b="1" i="1" dirty="0">
                <a:solidFill>
                  <a:srgbClr val="7030A0"/>
                </a:solidFill>
                <a:latin typeface="Liberation Serif" panose="02020603050405020304" pitchFamily="18" charset="0"/>
              </a:rPr>
              <a:t>разрезе муниципальных программ </a:t>
            </a:r>
            <a:endParaRPr lang="ru-RU" sz="2800" b="1" i="1" dirty="0">
              <a:solidFill>
                <a:srgbClr val="7030A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35304"/>
              </p:ext>
            </p:extLst>
          </p:nvPr>
        </p:nvGraphicFramePr>
        <p:xfrm>
          <a:off x="292698" y="932594"/>
          <a:ext cx="9854004" cy="64716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28945">
                  <a:extLst>
                    <a:ext uri="{9D8B030D-6E8A-4147-A177-3AD203B41FA5}">
                      <a16:colId xmlns:a16="http://schemas.microsoft.com/office/drawing/2014/main" val="3800262469"/>
                    </a:ext>
                  </a:extLst>
                </a:gridCol>
                <a:gridCol w="1281912">
                  <a:extLst>
                    <a:ext uri="{9D8B030D-6E8A-4147-A177-3AD203B41FA5}">
                      <a16:colId xmlns:a16="http://schemas.microsoft.com/office/drawing/2014/main" val="187915953"/>
                    </a:ext>
                  </a:extLst>
                </a:gridCol>
                <a:gridCol w="1426824">
                  <a:extLst>
                    <a:ext uri="{9D8B030D-6E8A-4147-A177-3AD203B41FA5}">
                      <a16:colId xmlns:a16="http://schemas.microsoft.com/office/drawing/2014/main" val="2654328826"/>
                    </a:ext>
                  </a:extLst>
                </a:gridCol>
                <a:gridCol w="1616323">
                  <a:extLst>
                    <a:ext uri="{9D8B030D-6E8A-4147-A177-3AD203B41FA5}">
                      <a16:colId xmlns:a16="http://schemas.microsoft.com/office/drawing/2014/main" val="1725766064"/>
                    </a:ext>
                  </a:extLst>
                </a:gridCol>
              </a:tblGrid>
              <a:tr h="551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Наименование</a:t>
                      </a:r>
                      <a:r>
                        <a:rPr lang="ru-RU" sz="1800" baseline="0" dirty="0" smtClean="0"/>
                        <a:t> муниципальной программы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</a:t>
                      </a:r>
                    </a:p>
                    <a:p>
                      <a:pPr algn="ctr"/>
                      <a:r>
                        <a:rPr lang="ru-RU" sz="1800" dirty="0" smtClean="0"/>
                        <a:t>тыс. руб.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</a:p>
                    <a:p>
                      <a:pPr algn="ctr"/>
                      <a:r>
                        <a:rPr lang="ru-RU" sz="1800" dirty="0" smtClean="0"/>
                        <a:t>тыс. руб.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</a:t>
                      </a:r>
                    </a:p>
                    <a:p>
                      <a:pPr algn="ctr"/>
                      <a:r>
                        <a:rPr lang="ru-RU" sz="1800" dirty="0" smtClean="0"/>
                        <a:t>исполнения</a:t>
                      </a:r>
                      <a:endParaRPr lang="ru-RU" sz="18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223927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Муниципальная программа «Повышение эффективности управления муниципальной собственностью Махнёвского муниципального образования на 2019-2025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359,2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151,7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42,2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8119290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«Общегосударственные вопросы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2020-2025 </a:t>
                      </a:r>
                      <a:r>
                        <a:rPr lang="ru-RU" sz="1000" u="none" strike="noStrike" dirty="0">
                          <a:effectLst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34 529,4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32 467,3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94,0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9877742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"Обеспечение мероприятий по гражданской обороне и предупреждение, ликвидация чрезвычайных ситуаций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2020-2026 </a:t>
                      </a:r>
                      <a:r>
                        <a:rPr lang="ru-RU" sz="1000" u="none" strike="noStrike" dirty="0">
                          <a:effectLst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261,0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261,0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8990993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"Обеспечение пожарной безопасности Махнёвского муниципального образования  на  </a:t>
                      </a:r>
                      <a:r>
                        <a:rPr lang="ru-RU" sz="1000" u="none" strike="noStrike" dirty="0" smtClean="0">
                          <a:effectLst/>
                        </a:rPr>
                        <a:t>2020-2026годы</a:t>
                      </a:r>
                      <a:r>
                        <a:rPr lang="ru-RU" sz="1000" u="none" strike="noStrike" dirty="0">
                          <a:effectLst/>
                        </a:rPr>
                        <a:t>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6 206,1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6 093,7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75592"/>
                  </a:ext>
                </a:extLst>
              </a:tr>
              <a:tr h="5950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«Развитие физической культуры и  спорта, патриотическое воспитание граждан в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на 2014-2024 годы»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9 257,2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9 257,2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7356129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 Комплексные меры профилактики алкоголизма, наркомании и ВИЧ - инфекции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2014-2024 </a:t>
                      </a:r>
                      <a:r>
                        <a:rPr lang="ru-RU" sz="1000" u="none" strike="noStrike" dirty="0">
                          <a:effectLst/>
                        </a:rPr>
                        <a:t>годы"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1750375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"Профилактика правонарушений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2016-2024 </a:t>
                      </a:r>
                      <a:r>
                        <a:rPr lang="ru-RU" sz="1000" u="none" strike="noStrike" dirty="0">
                          <a:effectLst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20,8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24,0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864046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по формированию законопослушного поведения учащихся в общеобразовательных организациях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2017-2024 </a:t>
                      </a:r>
                      <a:r>
                        <a:rPr lang="ru-RU" sz="1000" u="none" strike="noStrike" dirty="0">
                          <a:effectLst/>
                        </a:rPr>
                        <a:t>годы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4705337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 «Развитие транспорта, дорожного хозяйства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2014-2023 </a:t>
                      </a:r>
                      <a:r>
                        <a:rPr lang="ru-RU" sz="1000" u="none" strike="noStrike" dirty="0">
                          <a:effectLst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126 499,1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119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Liberation Serif" panose="02020603050405020304" pitchFamily="18" charset="0"/>
                        </a:rPr>
                        <a:t> 479,2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80,77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1911705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«Развитие информационного общества на территории 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2020-2025 </a:t>
                      </a:r>
                      <a:r>
                        <a:rPr lang="ru-RU" sz="1000" u="none" strike="noStrike" dirty="0">
                          <a:effectLst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5,9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5,9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841452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«Поддержка малого и среднего предпринимательства и развитие торговли в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2020-2025 </a:t>
                      </a:r>
                      <a:r>
                        <a:rPr lang="ru-RU" sz="1000" u="none" strike="noStrike" dirty="0">
                          <a:effectLst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66,5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66,5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377471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"О регулировании градостроительной деятельности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2010-2025 </a:t>
                      </a:r>
                      <a:r>
                        <a:rPr lang="ru-RU" sz="1000" u="none" strike="noStrike" dirty="0">
                          <a:effectLst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844561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«Развитие жилищно-коммунального хозяйства и благоустройства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2014-2023 </a:t>
                      </a:r>
                      <a:r>
                        <a:rPr lang="ru-RU" sz="1000" u="none" strike="noStrike" dirty="0">
                          <a:effectLst/>
                        </a:rPr>
                        <a:t>годы»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11 943,3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11 104,9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93,0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919587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"Формирование современной городской среды  на 2018-2024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041475"/>
                  </a:ext>
                </a:extLst>
              </a:tr>
              <a:tr h="4486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"Инженерное обустройство земельных участков под жилищное строительство в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на 2019 – 2025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876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8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72618"/>
              </p:ext>
            </p:extLst>
          </p:nvPr>
        </p:nvGraphicFramePr>
        <p:xfrm>
          <a:off x="292698" y="330425"/>
          <a:ext cx="9854004" cy="68869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28945">
                  <a:extLst>
                    <a:ext uri="{9D8B030D-6E8A-4147-A177-3AD203B41FA5}">
                      <a16:colId xmlns:a16="http://schemas.microsoft.com/office/drawing/2014/main" val="3800262469"/>
                    </a:ext>
                  </a:extLst>
                </a:gridCol>
                <a:gridCol w="1281912">
                  <a:extLst>
                    <a:ext uri="{9D8B030D-6E8A-4147-A177-3AD203B41FA5}">
                      <a16:colId xmlns:a16="http://schemas.microsoft.com/office/drawing/2014/main" val="187915953"/>
                    </a:ext>
                  </a:extLst>
                </a:gridCol>
                <a:gridCol w="1426824">
                  <a:extLst>
                    <a:ext uri="{9D8B030D-6E8A-4147-A177-3AD203B41FA5}">
                      <a16:colId xmlns:a16="http://schemas.microsoft.com/office/drawing/2014/main" val="2654328826"/>
                    </a:ext>
                  </a:extLst>
                </a:gridCol>
                <a:gridCol w="1616323">
                  <a:extLst>
                    <a:ext uri="{9D8B030D-6E8A-4147-A177-3AD203B41FA5}">
                      <a16:colId xmlns:a16="http://schemas.microsoft.com/office/drawing/2014/main" val="1725766064"/>
                    </a:ext>
                  </a:extLst>
                </a:gridCol>
              </a:tblGrid>
              <a:tr h="306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Муниципальная программа «Экология и природные ресурсы Махнёвского муниципального образования на 2014 - </a:t>
                      </a:r>
                      <a:r>
                        <a:rPr lang="ru-RU" sz="1000" b="0" u="none" strike="noStrike" dirty="0" smtClean="0">
                          <a:effectLst/>
                        </a:rPr>
                        <a:t>2023 </a:t>
                      </a:r>
                      <a:r>
                        <a:rPr lang="ru-RU" sz="1000" b="0" u="none" strike="noStrike" dirty="0" smtClean="0">
                          <a:effectLst/>
                        </a:rPr>
                        <a:t>годы»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80,5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74,8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92,9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3223927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Муниципальная программа «Развитие системы образования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2020-2026 </a:t>
                      </a:r>
                      <a:r>
                        <a:rPr lang="ru-RU" sz="1000" u="none" strike="noStrike" dirty="0" smtClean="0">
                          <a:effectLst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156 095,9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153 117,0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98,1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8119290"/>
                  </a:ext>
                </a:extLst>
              </a:tr>
              <a:tr h="604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"Содействие созданию новых мест в общеобразовательных организациях Махнёвского муниципального образования в соответствии c прогнозируемой потребностью и современными условиями обучения на 2016-2025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9877742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«Развитие культуры на территории Махнёвского муниципального образования на 2014-2024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33 627,1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31 855,2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94,7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8990993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"Социальная поддержка населения Махнёвского МО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2014-2023 </a:t>
                      </a:r>
                      <a:r>
                        <a:rPr lang="ru-RU" sz="1000" u="none" strike="noStrike" dirty="0">
                          <a:effectLst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27 436,5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26 677,0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97,2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75592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"О дополнительных мерах социальной поддержки населения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2014-2023 </a:t>
                      </a:r>
                      <a:r>
                        <a:rPr lang="ru-RU" sz="1000" u="none" strike="noStrike" dirty="0">
                          <a:effectLst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8,5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8,5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7356129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 </a:t>
                      </a:r>
                      <a:r>
                        <a:rPr lang="ru-RU" sz="1000" u="none" strike="noStrike" dirty="0" smtClean="0">
                          <a:effectLst/>
                        </a:rPr>
                        <a:t>«Комплексное </a:t>
                      </a:r>
                      <a:r>
                        <a:rPr lang="ru-RU" sz="1000" u="none" strike="noStrike" dirty="0">
                          <a:effectLst/>
                        </a:rPr>
                        <a:t>развитие сельских территорий Махнёвского муниципального образования до </a:t>
                      </a:r>
                      <a:r>
                        <a:rPr lang="ru-RU" sz="1000" u="none" strike="noStrike" dirty="0" smtClean="0">
                          <a:effectLst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</a:rPr>
                        <a:t>года»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1750375"/>
                  </a:ext>
                </a:extLst>
              </a:tr>
              <a:tr h="45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"Обеспечение эпизоотического и ветеринарно-санитарного благополучия на территории Махнёвского муниципального образования до </a:t>
                      </a:r>
                      <a:r>
                        <a:rPr lang="ru-RU" sz="1000" u="none" strike="noStrike" dirty="0" smtClean="0">
                          <a:effectLst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</a:rPr>
                        <a:t>года"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134,8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127,5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98,3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4864046"/>
                  </a:ext>
                </a:extLst>
              </a:tr>
              <a:tr h="45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</a:t>
                      </a:r>
                      <a:r>
                        <a:rPr lang="ru-RU" sz="1000" u="none" strike="noStrike" dirty="0" smtClean="0">
                          <a:effectLst/>
                        </a:rPr>
                        <a:t>«Развитие добровольчества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волонтерства</a:t>
                      </a:r>
                      <a:r>
                        <a:rPr lang="ru-RU" sz="1000" u="none" strike="noStrike" dirty="0" smtClean="0">
                          <a:effectLst/>
                        </a:rPr>
                        <a:t>) в 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Махнёвском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Муниципальном образовании на 2020 – 2026 годы</a:t>
                      </a:r>
                      <a:r>
                        <a:rPr lang="ru-RU" sz="1000" u="none" strike="noStrike" dirty="0" smtClean="0">
                          <a:effectLst/>
                        </a:rPr>
                        <a:t>» </a:t>
                      </a:r>
                      <a:r>
                        <a:rPr lang="ru-RU" sz="1000" u="none" strike="noStrike" dirty="0">
                          <a:effectLst/>
                        </a:rPr>
                        <a:t/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15,0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14,9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99,3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1911705"/>
                  </a:ext>
                </a:extLst>
              </a:tr>
              <a:tr h="45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"Внесение в Единый государственный реестр недвижимости сведений о границах населенных пунктов и территориальных зон Махнёвского муниципального образования на 2017-2024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0841452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"Профилактика терроризма и </a:t>
                      </a:r>
                      <a:r>
                        <a:rPr lang="ru-RU" sz="1000" u="none" strike="noStrike" dirty="0" err="1">
                          <a:effectLst/>
                        </a:rPr>
                        <a:t>экстримизма</a:t>
                      </a:r>
                      <a:r>
                        <a:rPr lang="ru-RU" sz="1000" u="none" strike="noStrike" dirty="0">
                          <a:effectLst/>
                        </a:rPr>
                        <a:t> на территории Махнёвского муниципального образования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2017-2024 </a:t>
                      </a:r>
                      <a:r>
                        <a:rPr lang="ru-RU" sz="1000" u="none" strike="noStrike" dirty="0">
                          <a:effectLst/>
                        </a:rPr>
                        <a:t>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33,4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12,4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37,1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6377471"/>
                  </a:ext>
                </a:extLst>
              </a:tr>
              <a:tr h="45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«Переселение граждан из аварийного жилищного фонда и жилых помещений, признанных непригодными для проживания  на территории Махнёвского муниципального образования на 2018 -2024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700,0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700,0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844561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"Обеспечение жильем молодых семей на территории Махнёвского муниципального образования на 2018-2024 годы"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Liberation Serif" panose="02020603050405020304" pitchFamily="18" charset="0"/>
                        </a:rPr>
                        <a:t> 511,4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1 598,2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63,6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6919587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</a:rPr>
                        <a:t>Муниципальноая</a:t>
                      </a:r>
                      <a:r>
                        <a:rPr lang="ru-RU" sz="1000" u="none" strike="noStrike" dirty="0">
                          <a:effectLst/>
                        </a:rPr>
                        <a:t> программа  «Профилактика туберкулёза в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2017-2023 </a:t>
                      </a:r>
                      <a:r>
                        <a:rPr lang="ru-RU" sz="1000" u="none" strike="noStrike" dirty="0">
                          <a:effectLst/>
                        </a:rPr>
                        <a:t>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5,0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3041475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«Защита прав потребителей в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на 2018-2024 годы» 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1603686"/>
                  </a:ext>
                </a:extLst>
              </a:tr>
              <a:tr h="45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«Формирование законопослушного поведения участников дорожного движения в </a:t>
                      </a:r>
                      <a:r>
                        <a:rPr lang="ru-RU" sz="1000" u="none" strike="noStrike" dirty="0" err="1">
                          <a:effectLst/>
                        </a:rPr>
                        <a:t>Махнёвском</a:t>
                      </a:r>
                      <a:r>
                        <a:rPr lang="ru-RU" sz="1000" u="none" strike="noStrike" dirty="0">
                          <a:effectLst/>
                        </a:rPr>
                        <a:t> муниципальном образовании на </a:t>
                      </a:r>
                      <a:r>
                        <a:rPr lang="ru-RU" sz="1000" u="none" strike="noStrike" dirty="0" smtClean="0">
                          <a:effectLst/>
                        </a:rPr>
                        <a:t>2018-2024 </a:t>
                      </a:r>
                      <a:r>
                        <a:rPr lang="ru-RU" sz="1000" u="none" strike="noStrike" dirty="0">
                          <a:effectLst/>
                        </a:rPr>
                        <a:t>годы»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9,5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6019820"/>
                  </a:ext>
                </a:extLst>
              </a:tr>
              <a:tr h="361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Муниципальная программа «Энергосбережение и повышение энергетической эффективности Махнёвского МО на 2018-2024 годы»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1 229,4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1 229,4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000" b="1" i="0" u="none" strike="noStrike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3356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4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89024" y="220532"/>
            <a:ext cx="9461351" cy="13716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000" b="1" i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b="1" i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является Финансовый отдел Администрации Махнёвского муниципального образования.</a:t>
            </a:r>
            <a:endParaRPr lang="ru-RU" sz="2000" b="1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990883"/>
              </p:ext>
            </p:extLst>
          </p:nvPr>
        </p:nvGraphicFramePr>
        <p:xfrm>
          <a:off x="489024" y="2094520"/>
          <a:ext cx="9461350" cy="502735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73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631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Контактная информация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4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Исполняющий обязанности начальника Финансового отдела</a:t>
                      </a:r>
                      <a:endParaRPr lang="ru-RU" sz="2000" b="1" i="1" dirty="0" smtClean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Козуб Светлана Александровна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3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Адрес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/>
                        <a:t>п.г.т</a:t>
                      </a:r>
                      <a:r>
                        <a:rPr lang="ru-RU" sz="2000" kern="1200" dirty="0" smtClean="0"/>
                        <a:t>. Махнёво, ул. Победы,</a:t>
                      </a:r>
                      <a:r>
                        <a:rPr lang="ru-RU" sz="2000" kern="1200" baseline="0" dirty="0" smtClean="0"/>
                        <a:t> д.34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Телефон, факс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(34346)</a:t>
                      </a:r>
                      <a:r>
                        <a:rPr lang="ru-RU" sz="2000" kern="1200" dirty="0" smtClean="0"/>
                        <a:t>76</a:t>
                      </a:r>
                      <a:r>
                        <a:rPr lang="en-US" sz="2000" kern="1200" dirty="0" smtClean="0"/>
                        <a:t>-3-</a:t>
                      </a:r>
                      <a:r>
                        <a:rPr lang="ru-RU" sz="2000" kern="1200" dirty="0" smtClean="0"/>
                        <a:t>72, 76-4-68</a:t>
                      </a:r>
                      <a:endParaRPr lang="ru-RU" sz="2000" b="1" i="1" kern="1200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3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Адрес электронной почты 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/>
                        <a:t>FOAdmmahnevo@yandex.ru</a:t>
                      </a:r>
                      <a:endParaRPr lang="ru-RU" sz="2000" kern="1200" dirty="0" smtClean="0"/>
                    </a:p>
                    <a:p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62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Режим работы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 8-00 до 17-00 – </a:t>
                      </a:r>
                      <a:r>
                        <a:rPr lang="ru-RU" sz="2000" dirty="0" err="1" smtClean="0"/>
                        <a:t>пн,вт,ср,чт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С 8-00 до 16-00 – </a:t>
                      </a:r>
                      <a:r>
                        <a:rPr lang="ru-RU" sz="2000" dirty="0" err="1" smtClean="0"/>
                        <a:t>пт</a:t>
                      </a:r>
                      <a:endParaRPr lang="ru-RU" sz="2000" dirty="0" smtClean="0"/>
                    </a:p>
                    <a:p>
                      <a:r>
                        <a:rPr lang="ru-RU" sz="2000" dirty="0" smtClean="0"/>
                        <a:t>Обед с 12-00 до 12-48</a:t>
                      </a:r>
                    </a:p>
                    <a:p>
                      <a:r>
                        <a:rPr lang="ru-RU" sz="2000" dirty="0" smtClean="0"/>
                        <a:t>Выходные дни – </a:t>
                      </a:r>
                      <a:r>
                        <a:rPr lang="ru-RU" sz="2000" dirty="0" err="1" smtClean="0"/>
                        <a:t>сб</a:t>
                      </a:r>
                      <a:r>
                        <a:rPr lang="ru-RU" sz="2000" dirty="0" smtClean="0"/>
                        <a:t>, </a:t>
                      </a:r>
                      <a:r>
                        <a:rPr lang="ru-RU" sz="2000" dirty="0" err="1" smtClean="0"/>
                        <a:t>вс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7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24" y="2287793"/>
            <a:ext cx="10273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9400" cy="755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1674" y="535685"/>
            <a:ext cx="777777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определения и термины</a:t>
            </a:r>
            <a:endParaRPr lang="ru-RU" sz="29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710" y="1564422"/>
            <a:ext cx="98432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финансов свидетельствует, что бюджет не был присущ государству на всех стадиях его развития. Долгое время государство вообще не имело бюджета. Во всех европейских государствах, в том числе и России, собирались доходы и проводились расходы, т.е. на юридических нормах существовала система доходов и расходов. Полностью бюджет сформировался тогда, когда государство в свою финансовую деятельность ввело плановое начало — стало составлять систему доходов и расходов на определённый период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(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Bydjet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переводе с английского означало мешок. Когда палата общин в Англии 14-15 вв. утверждала субсидию королям, то перед окончанием заседания канцлер казначейства (министр финансов) открыл портфель, в котором хранилась бумага с соответствующим законопроектом. Это действие условно называлось открытием бюджета. С конца 17 в. бюджетом стал называться документ, который содержал, утверждаемый парламентом, план доходов и расходов государства. Этот документ также называли «росписью денежных доходов и расходов государства», «сметой доходов и расходов государства», «государственной росписью».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9" y="535685"/>
            <a:ext cx="8767482" cy="6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" y="0"/>
            <a:ext cx="10439400" cy="75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5" y="122237"/>
            <a:ext cx="4701092" cy="598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322" y="122237"/>
            <a:ext cx="405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608" y="842999"/>
            <a:ext cx="9875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5468" y="2316257"/>
            <a:ext cx="4550485" cy="1254388"/>
          </a:xfrm>
          <a:prstGeom prst="rect">
            <a:avLst/>
          </a:prstGeom>
          <a:solidFill>
            <a:srgbClr val="F695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16852" y="2649960"/>
            <a:ext cx="12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46381" y="2316257"/>
            <a:ext cx="0" cy="1245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31383" y="2368841"/>
            <a:ext cx="3390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•Налог на доходы физических лиц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налоговые доходы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53300" y="3587997"/>
            <a:ext cx="5502536" cy="179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94822" y="4059218"/>
            <a:ext cx="142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561732" y="3551244"/>
            <a:ext cx="5380" cy="1812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594242" y="3608933"/>
            <a:ext cx="44134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земельных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•Доходы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окружающую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•Доходы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муниципального имущества и земельных участков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66856" y="5397751"/>
            <a:ext cx="4550400" cy="125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32705" y="5731762"/>
            <a:ext cx="155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597942" y="5397750"/>
            <a:ext cx="0" cy="12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08701" y="5547097"/>
            <a:ext cx="3894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•Дотации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8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9400" cy="75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189" y="111477"/>
            <a:ext cx="4702434" cy="59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482" y="100721"/>
            <a:ext cx="356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5469" y="724659"/>
            <a:ext cx="8261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направляемые на финансовое обеспечение задач и функций государства (органов местного самоуправления).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981" y="2775474"/>
            <a:ext cx="1963943" cy="2764711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1981" y="2311074"/>
            <a:ext cx="1963943" cy="46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Ведомства: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175" y="2764710"/>
            <a:ext cx="21300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Администрация;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Финансовый отдел;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Дума;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ТИК;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Контрольное управление;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85478" y="1551176"/>
            <a:ext cx="211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97170" y="2313205"/>
            <a:ext cx="2782868" cy="462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Подразделы: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7170" y="2775474"/>
            <a:ext cx="2782868" cy="46365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897170" y="2842349"/>
            <a:ext cx="2841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Общегосударственные вопросы;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Национальная оборона;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Национальная безопасность и правоохранительная деятельность;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Национальная экономика;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ЖКХ;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Охрана окружающей среды;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Образование;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Культура, кинематография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Социальная политика;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Средства массовой информации;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Обслуживание муниципального долга;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1178" y="2313205"/>
            <a:ext cx="2175799" cy="649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1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9400" cy="7559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55" y="-96821"/>
            <a:ext cx="5002306" cy="1322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6979" y="208922"/>
            <a:ext cx="70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бюджета.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Дефицит, профицит.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304" y="945844"/>
            <a:ext cx="1019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БЮДЖЕТ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объем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бюджетом расходов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суммарному объему доходов бюджета и поступлений из источников финансирования его дефицита.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40" y="2095220"/>
            <a:ext cx="544736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439400" cy="7559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8711" y="256358"/>
            <a:ext cx="458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превышение расходов бюджета над его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5" y="902689"/>
            <a:ext cx="4433310" cy="39597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31530" y="2655789"/>
            <a:ext cx="447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превышение доходов бюджета над его расходами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45" y="3385088"/>
            <a:ext cx="443647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5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94733"/>
              </p:ext>
            </p:extLst>
          </p:nvPr>
        </p:nvGraphicFramePr>
        <p:xfrm>
          <a:off x="742240" y="2320583"/>
          <a:ext cx="8954920" cy="46451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8730">
                  <a:extLst>
                    <a:ext uri="{9D8B030D-6E8A-4147-A177-3AD203B41FA5}">
                      <a16:colId xmlns:a16="http://schemas.microsoft.com/office/drawing/2014/main" val="1672482025"/>
                    </a:ext>
                  </a:extLst>
                </a:gridCol>
                <a:gridCol w="2238730">
                  <a:extLst>
                    <a:ext uri="{9D8B030D-6E8A-4147-A177-3AD203B41FA5}">
                      <a16:colId xmlns:a16="http://schemas.microsoft.com/office/drawing/2014/main" val="3512393106"/>
                    </a:ext>
                  </a:extLst>
                </a:gridCol>
                <a:gridCol w="2238730">
                  <a:extLst>
                    <a:ext uri="{9D8B030D-6E8A-4147-A177-3AD203B41FA5}">
                      <a16:colId xmlns:a16="http://schemas.microsoft.com/office/drawing/2014/main" val="205678978"/>
                    </a:ext>
                  </a:extLst>
                </a:gridCol>
                <a:gridCol w="2238730">
                  <a:extLst>
                    <a:ext uri="{9D8B030D-6E8A-4147-A177-3AD203B41FA5}">
                      <a16:colId xmlns:a16="http://schemas.microsoft.com/office/drawing/2014/main" val="3694869605"/>
                    </a:ext>
                  </a:extLst>
                </a:gridCol>
              </a:tblGrid>
              <a:tr h="11114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2B00E4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47035"/>
                  </a:ext>
                </a:extLst>
              </a:tr>
              <a:tr h="11114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 smtClean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433 759,3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418 585,6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510931"/>
                  </a:ext>
                </a:extLst>
              </a:tr>
              <a:tr h="10826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439 072,6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419 834,5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50356"/>
                  </a:ext>
                </a:extLst>
              </a:tr>
              <a:tr h="11114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dirty="0" smtClean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313,3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1 248,9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Liberation Serif" panose="02020603050405020304" pitchFamily="18" charset="0"/>
                        </a:rPr>
                        <a:t>23,5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692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240" y="322729"/>
            <a:ext cx="8954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Исполнение бюджета Махнёвского муниципального образования за 2021 год</a:t>
            </a:r>
            <a:endParaRPr lang="ru-RU" sz="3600" b="1" i="1" dirty="0">
              <a:solidFill>
                <a:srgbClr val="7030A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028" y="2012806"/>
            <a:ext cx="1509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тысячах рублей</a:t>
            </a:r>
            <a:endParaRPr lang="ru-RU" sz="1400" dirty="0">
              <a:solidFill>
                <a:srgbClr val="7030A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8929688"/>
              </p:ext>
            </p:extLst>
          </p:nvPr>
        </p:nvGraphicFramePr>
        <p:xfrm>
          <a:off x="0" y="0"/>
          <a:ext cx="10439400" cy="7559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33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1692</Words>
  <Application>Microsoft Office PowerPoint</Application>
  <PresentationFormat>Произвольный</PresentationFormat>
  <Paragraphs>373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Liberation Serif</vt:lpstr>
      <vt:lpstr>Segoe UI Black</vt:lpstr>
      <vt:lpstr>Times New Roman</vt:lpstr>
      <vt:lpstr>Wingdings</vt:lpstr>
      <vt:lpstr>Wingdings 3</vt:lpstr>
      <vt:lpstr>Тема Office</vt:lpstr>
      <vt:lpstr>Совет директоров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Разработчиком презентации «Бюджет для граждан»  является Финансовый отдел Администрации Махнёвского муниципального образования.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BUH-NEW1</dc:creator>
  <cp:lastModifiedBy>BUH-NEW1</cp:lastModifiedBy>
  <cp:revision>56</cp:revision>
  <cp:lastPrinted>2020-08-21T09:41:24Z</cp:lastPrinted>
  <dcterms:created xsi:type="dcterms:W3CDTF">2020-08-20T11:40:33Z</dcterms:created>
  <dcterms:modified xsi:type="dcterms:W3CDTF">2022-06-30T05:32:12Z</dcterms:modified>
</cp:coreProperties>
</file>