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7.xml" ContentType="application/vnd.openxmlformats-officedocument.drawingml.chart+xml"/>
  <Override PartName="/ppt/charts/style9.xml" ContentType="application/vnd.ms-office.chartstyle+xml"/>
  <Override PartName="/ppt/charts/style7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charts/style1.xml" ContentType="application/vnd.ms-office.chartstyle+xml"/>
  <Override PartName="/ppt/charts/colors9.xml" ContentType="application/vnd.ms-office.chartcolor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style8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sldIdLst>
    <p:sldId id="256" r:id="rId2"/>
    <p:sldId id="293" r:id="rId3"/>
    <p:sldId id="288" r:id="rId4"/>
    <p:sldId id="292" r:id="rId5"/>
    <p:sldId id="289" r:id="rId6"/>
    <p:sldId id="259" r:id="rId7"/>
    <p:sldId id="257" r:id="rId8"/>
    <p:sldId id="260" r:id="rId9"/>
    <p:sldId id="261" r:id="rId10"/>
    <p:sldId id="262" r:id="rId11"/>
    <p:sldId id="258" r:id="rId12"/>
    <p:sldId id="263" r:id="rId13"/>
    <p:sldId id="264" r:id="rId14"/>
    <p:sldId id="265" r:id="rId15"/>
    <p:sldId id="266" r:id="rId16"/>
    <p:sldId id="267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286" r:id="rId25"/>
  </p:sldIdLst>
  <p:sldSz cx="10439400" cy="755967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  <a:srgbClr val="33CC33"/>
    <a:srgbClr val="20D7E0"/>
    <a:srgbClr val="009900"/>
    <a:srgbClr val="2B00E4"/>
    <a:srgbClr val="FF6201"/>
    <a:srgbClr val="A04E20"/>
    <a:srgbClr val="2B9EA1"/>
    <a:srgbClr val="33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80" autoAdjust="0"/>
    <p:restoredTop sz="94660" autoAdjust="0"/>
  </p:normalViewPr>
  <p:slideViewPr>
    <p:cSldViewPr snapToGrid="0">
      <p:cViewPr varScale="1">
        <p:scale>
          <a:sx n="89" d="100"/>
          <a:sy n="89" d="100"/>
        </p:scale>
        <p:origin x="-108" y="-336"/>
      </p:cViewPr>
      <p:guideLst>
        <p:guide orient="horz" pos="2381"/>
        <p:guide pos="3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4.xlsx"/><Relationship Id="rId4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5.xlsx"/><Relationship Id="rId4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anose="02020603050405020304" pitchFamily="18" charset="0"/>
              </a:rPr>
              <a:t>Структура</a:t>
            </a:r>
            <a:r>
              <a:rPr lang="ru-RU" sz="2800" i="1" baseline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anose="02020603050405020304" pitchFamily="18" charset="0"/>
              </a:rPr>
              <a:t> д</a:t>
            </a:r>
            <a:r>
              <a:rPr lang="ru-RU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anose="02020603050405020304" pitchFamily="18" charset="0"/>
              </a:rPr>
              <a:t>оходов</a:t>
            </a:r>
            <a:r>
              <a:rPr lang="ru-RU" sz="2800" i="1" baseline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anose="02020603050405020304" pitchFamily="18" charset="0"/>
              </a:rPr>
              <a:t> местного бюджета за 2019 год</a:t>
            </a:r>
            <a:endParaRPr lang="ru-RU" sz="28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</a:endParaRPr>
          </a:p>
        </c:rich>
      </c:tx>
      <c:layout>
        <c:manualLayout>
          <c:xMode val="edge"/>
          <c:yMode val="edge"/>
          <c:x val="0.11175777456154327"/>
          <c:y val="4.5359092818143668E-2"/>
        </c:manualLayout>
      </c:layout>
      <c:spPr>
        <a:noFill/>
        <a:ln>
          <a:noFill/>
        </a:ln>
        <a:effectLst/>
      </c:spPr>
    </c:title>
    <c:view3D>
      <c:rotX val="30"/>
      <c:rotY val="146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0378190353678526E-4"/>
          <c:y val="0.1073446940510009"/>
          <c:w val="0.67036780565624521"/>
          <c:h val="0.876967329944739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</c:v>
                </c:pt>
              </c:strCache>
            </c:strRef>
          </c:tx>
          <c:spPr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 prstMaterial="matte">
              <a:contourClr>
                <a:srgbClr val="000000"/>
              </a:contourClr>
            </a:sp3d>
          </c:spPr>
          <c:explosion val="20"/>
          <c:dPt>
            <c:idx val="0"/>
            <c:spPr>
              <a:solidFill>
                <a:srgbClr val="FF6600"/>
              </a:solidFill>
              <a:ln w="25400">
                <a:noFill/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 prstMaterial="matte"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54A-4E32-BCF3-848E7E8A3B5A}"/>
              </c:ext>
            </c:extLst>
          </c:dPt>
          <c:dPt>
            <c:idx val="1"/>
            <c:spPr>
              <a:solidFill>
                <a:srgbClr val="7030A0"/>
              </a:solidFill>
              <a:ln w="25400">
                <a:noFill/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 prstMaterial="matte"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54A-4E32-BCF3-848E7E8A3B5A}"/>
              </c:ext>
            </c:extLst>
          </c:dPt>
          <c:dPt>
            <c:idx val="2"/>
            <c:spPr>
              <a:solidFill>
                <a:srgbClr val="009900"/>
              </a:solidFill>
              <a:ln w="25400">
                <a:noFill/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 prstMaterial="matte"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54A-4E32-BCF3-848E7E8A3B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1800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50793.2</c:v>
                </c:pt>
                <c:pt idx="1">
                  <c:v>4435.3</c:v>
                </c:pt>
                <c:pt idx="2">
                  <c:v>316380.7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8D-451D-A158-7B34CFABE79F}"/>
            </c:ext>
          </c:extLst>
        </c:ser>
        <c:dLbls/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67600002643830392"/>
          <c:y val="0.24389077572779255"/>
          <c:w val="0.26195617199802407"/>
          <c:h val="0.4731256304007777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i="1" dirty="0">
                <a:solidFill>
                  <a:srgbClr val="0000FF"/>
                </a:solidFill>
                <a:latin typeface="Liberation Serif" panose="02020603050405020304" pitchFamily="18" charset="0"/>
              </a:rPr>
              <a:t>Поступление налоговых платежей в бюджет</a:t>
            </a: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8.8188018468494389E-3"/>
          <c:y val="9.3219880484280135E-2"/>
          <c:w val="0.98364781500852583"/>
          <c:h val="0.7590192700083009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Налоги на доходы физических лиц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 formatCode="#,##0">
                  <c:v>29452</c:v>
                </c:pt>
                <c:pt idx="1">
                  <c:v>14559.3</c:v>
                </c:pt>
                <c:pt idx="2">
                  <c:v>2249</c:v>
                </c:pt>
                <c:pt idx="3">
                  <c:v>2153</c:v>
                </c:pt>
                <c:pt idx="4" formatCode="General">
                  <c:v>598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ABD-49F0-8905-D7BC71E746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Налоги на доходы физических лиц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Лист1!$C$2:$C$6</c:f>
              <c:numCache>
                <c:formatCode>#,##0.00</c:formatCode>
                <c:ptCount val="5"/>
                <c:pt idx="0">
                  <c:v>29660.799999999996</c:v>
                </c:pt>
                <c:pt idx="1">
                  <c:v>16268.1</c:v>
                </c:pt>
                <c:pt idx="2">
                  <c:v>1616.4</c:v>
                </c:pt>
                <c:pt idx="3">
                  <c:v>2418.6999999999998</c:v>
                </c:pt>
                <c:pt idx="4" formatCode="General">
                  <c:v>829.2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ABD-49F0-8905-D7BC71E746A7}"/>
            </c:ext>
          </c:extLst>
        </c:ser>
        <c:dLbls>
          <c:showVal val="1"/>
        </c:dLbls>
        <c:gapWidth val="65"/>
        <c:axId val="169588608"/>
        <c:axId val="169590144"/>
      </c:barChart>
      <c:catAx>
        <c:axId val="1695886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69590144"/>
        <c:crosses val="autoZero"/>
        <c:auto val="1"/>
        <c:lblAlgn val="ctr"/>
        <c:lblOffset val="100"/>
      </c:catAx>
      <c:valAx>
        <c:axId val="16959014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tickLblPos val="none"/>
        <c:crossAx val="169588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41028114642603958"/>
          <c:y val="9.3718711452542514E-2"/>
          <c:w val="0.13929172174646062"/>
          <c:h val="3.4378726598696376E-2"/>
        </c:manualLayout>
      </c:layout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1" u="none" strike="noStrike" kern="1200" baseline="0">
                <a:solidFill>
                  <a:srgbClr val="0000FF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r>
              <a:rPr lang="ru-RU" sz="2800" i="1">
                <a:solidFill>
                  <a:srgbClr val="0000FF"/>
                </a:solidFill>
                <a:latin typeface="Liberation Serif" panose="02020603050405020304" pitchFamily="18" charset="0"/>
              </a:rPr>
              <a:t>Поступление неналоговых платежей в бюджет</a:t>
            </a: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7.2992707721967545E-3"/>
          <c:y val="5.5195369535776292E-2"/>
          <c:w val="0.99270072922780328"/>
          <c:h val="0.903706032826283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Платежи при пользовании природными ресурсами</c:v>
                </c:pt>
                <c:pt idx="2">
                  <c:v>Доходы от оказания платных услуг и компенсации затрат государства</c:v>
                </c:pt>
                <c:pt idx="3">
                  <c:v>Доходы от продажи материальных и нематериальных активов </c:v>
                </c:pt>
                <c:pt idx="4">
                  <c:v>Штрафы, санкции, возмещение ущерба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#,##0">
                  <c:v>1760</c:v>
                </c:pt>
                <c:pt idx="1">
                  <c:v>80</c:v>
                </c:pt>
                <c:pt idx="2">
                  <c:v>3704.2</c:v>
                </c:pt>
                <c:pt idx="3">
                  <c:v>4600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932-4B0F-8477-5F73C1F946E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Платежи при пользовании природными ресурсами</c:v>
                </c:pt>
                <c:pt idx="2">
                  <c:v>Доходы от оказания платных услуг и компенсации затрат государства</c:v>
                </c:pt>
                <c:pt idx="3">
                  <c:v>Доходы от продажи материальных и нематериальных активов </c:v>
                </c:pt>
                <c:pt idx="4">
                  <c:v>Штрафы, санкции, возмещение ущерба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 formatCode="#,##0.00">
                  <c:v>1864.4</c:v>
                </c:pt>
                <c:pt idx="1">
                  <c:v>-3.5</c:v>
                </c:pt>
                <c:pt idx="2">
                  <c:v>2021.2</c:v>
                </c:pt>
                <c:pt idx="3">
                  <c:v>415.3</c:v>
                </c:pt>
                <c:pt idx="4">
                  <c:v>137.9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932-4B0F-8477-5F73C1F946E1}"/>
            </c:ext>
          </c:extLst>
        </c:ser>
        <c:dLbls>
          <c:showVal val="1"/>
        </c:dLbls>
        <c:gapWidth val="65"/>
        <c:axId val="163939456"/>
        <c:axId val="163940992"/>
      </c:barChart>
      <c:catAx>
        <c:axId val="1639394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63940992"/>
        <c:crosses val="autoZero"/>
        <c:auto val="1"/>
        <c:lblAlgn val="ctr"/>
        <c:lblOffset val="100"/>
      </c:catAx>
      <c:valAx>
        <c:axId val="16394099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tickLblPos val="none"/>
        <c:crossAx val="163939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90645448076084"/>
          <c:y val="7.3558992094103604E-2"/>
          <c:w val="0.13929173508934761"/>
          <c:h val="3.4378731146343086E-2"/>
        </c:manualLayout>
      </c:layout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Liberation Serif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1" u="none" strike="noStrike" kern="1200" baseline="0">
                <a:solidFill>
                  <a:srgbClr val="0000FF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r>
              <a:rPr lang="ru-RU" sz="2800" i="1">
                <a:solidFill>
                  <a:srgbClr val="0000FF"/>
                </a:solidFill>
                <a:latin typeface="Liberation Serif" panose="02020603050405020304" pitchFamily="18" charset="0"/>
              </a:rPr>
              <a:t>Безвозмездные поступления</a:t>
            </a: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1.5591892254344119E-3"/>
          <c:y val="6.8937496511092961E-2"/>
          <c:w val="0.9984408107745657"/>
          <c:h val="0.8094486614105317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 бюджетам городских округов на выравнивание бюджетной обеспеченности</c:v>
                </c:pt>
                <c:pt idx="1">
                  <c:v>Субсидии бюджетам бюджетной системы Российской Федерации (межбюджетные субсидии)</c:v>
                </c:pt>
                <c:pt idx="2">
                  <c:v>Субвенции бюджетам бюджетной системы Российской Федерации</c:v>
                </c:pt>
                <c:pt idx="3">
                  <c:v>Прочие межбюджетные трансферты, передаваемые бюджетам городских округов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130388</c:v>
                </c:pt>
                <c:pt idx="1">
                  <c:v>88696.1</c:v>
                </c:pt>
                <c:pt idx="2">
                  <c:v>94285.8</c:v>
                </c:pt>
                <c:pt idx="3">
                  <c:v>9986.6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E9-4F03-B2EE-540CF3948C4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 бюджетам городских округов на выравнивание бюджетной обеспеченности</c:v>
                </c:pt>
                <c:pt idx="1">
                  <c:v>Субсидии бюджетам бюджетной системы Российской Федерации (межбюджетные субсидии)</c:v>
                </c:pt>
                <c:pt idx="2">
                  <c:v>Субвенции бюджетам бюджетной системы Российской Федерации</c:v>
                </c:pt>
                <c:pt idx="3">
                  <c:v>Прочие межбюджетные трансферты, передаваемые бюджетам городских округов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130388</c:v>
                </c:pt>
                <c:pt idx="1">
                  <c:v>84495</c:v>
                </c:pt>
                <c:pt idx="2">
                  <c:v>91511.1</c:v>
                </c:pt>
                <c:pt idx="3">
                  <c:v>9986.6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7E9-4F03-B2EE-540CF3948C4A}"/>
            </c:ext>
          </c:extLst>
        </c:ser>
        <c:dLbls>
          <c:showVal val="1"/>
        </c:dLbls>
        <c:gapWidth val="65"/>
        <c:axId val="164315520"/>
        <c:axId val="164317056"/>
      </c:barChart>
      <c:catAx>
        <c:axId val="1643155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64317056"/>
        <c:crosses val="autoZero"/>
        <c:auto val="1"/>
        <c:lblAlgn val="ctr"/>
        <c:lblOffset val="100"/>
      </c:catAx>
      <c:valAx>
        <c:axId val="16431705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.00" sourceLinked="1"/>
        <c:majorTickMark val="none"/>
        <c:tickLblPos val="none"/>
        <c:crossAx val="164315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290160354043338"/>
          <c:y val="6.8519092225405573E-2"/>
          <c:w val="0.15298024790696788"/>
          <c:h val="3.4378731146343086E-2"/>
        </c:manualLayout>
      </c:layout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Liberation Serif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142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7466905901383785E-2"/>
          <c:y val="0.10407391852162959"/>
          <c:w val="0.6727619089949527"/>
          <c:h val="0.850197396052079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angle"/>
              <a:contourClr>
                <a:srgbClr val="000000"/>
              </a:contourClr>
            </a:sp3d>
          </c:spPr>
          <c:explosion val="36"/>
          <c:dPt>
            <c:idx val="0"/>
            <c:spPr>
              <a:solidFill>
                <a:srgbClr val="FF0000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D28-4A29-8C5B-74E52F599AC9}"/>
              </c:ext>
            </c:extLst>
          </c:dPt>
          <c:dPt>
            <c:idx val="1"/>
            <c:explosion val="24"/>
            <c:spPr>
              <a:solidFill>
                <a:srgbClr val="0070C0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D28-4A29-8C5B-74E52F599AC9}"/>
              </c:ext>
            </c:extLst>
          </c:dPt>
          <c:dPt>
            <c:idx val="2"/>
            <c:spPr>
              <a:solidFill>
                <a:srgbClr val="7030A0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D28-4A29-8C5B-74E52F599AC9}"/>
              </c:ext>
            </c:extLst>
          </c:dPt>
          <c:dPt>
            <c:idx val="3"/>
            <c:spPr>
              <a:solidFill>
                <a:srgbClr val="FFFF00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1D28-4A29-8C5B-74E52F599AC9}"/>
              </c:ext>
            </c:extLst>
          </c:dPt>
          <c:dPt>
            <c:idx val="4"/>
            <c:spPr>
              <a:solidFill>
                <a:schemeClr val="accent4">
                  <a:lumMod val="60000"/>
                </a:schemeClr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D33-4525-9010-E91482B0EBF7}"/>
              </c:ext>
            </c:extLst>
          </c:dPt>
          <c:dPt>
            <c:idx val="5"/>
            <c:explosion val="34"/>
            <c:spPr>
              <a:solidFill>
                <a:srgbClr val="33CCFF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D28-4A29-8C5B-74E52F599AC9}"/>
              </c:ext>
            </c:extLst>
          </c:dPt>
          <c:dPt>
            <c:idx val="6"/>
            <c:spPr>
              <a:solidFill>
                <a:srgbClr val="33CC33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1D28-4A29-8C5B-74E52F599AC9}"/>
              </c:ext>
            </c:extLst>
          </c:dPt>
          <c:dPt>
            <c:idx val="7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D33-4525-9010-E91482B0EBF7}"/>
              </c:ext>
            </c:extLst>
          </c:dPt>
          <c:dPt>
            <c:idx val="8"/>
            <c:spPr>
              <a:solidFill>
                <a:schemeClr val="accent6">
                  <a:lumMod val="80000"/>
                  <a:lumOff val="20000"/>
                </a:schemeClr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1D28-4A29-8C5B-74E52F599AC9}"/>
              </c:ext>
            </c:extLst>
          </c:dPt>
          <c:dPt>
            <c:idx val="9"/>
            <c:spPr>
              <a:solidFill>
                <a:srgbClr val="2B00E4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D28-4A29-8C5B-74E52F599AC9}"/>
              </c:ext>
            </c:extLst>
          </c:dPt>
          <c:dPt>
            <c:idx val="10"/>
            <c:spPr>
              <a:solidFill>
                <a:srgbClr val="2B9EA1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1D28-4A29-8C5B-74E52F599AC9}"/>
              </c:ext>
            </c:extLst>
          </c:dPt>
          <c:dPt>
            <c:idx val="11"/>
            <c:explosion val="22"/>
            <c:spPr>
              <a:solidFill>
                <a:srgbClr val="C00000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D28-4A29-8C5B-74E52F599AC9}"/>
              </c:ext>
            </c:extLst>
          </c:dPt>
          <c:dLbls>
            <c:dLbl>
              <c:idx val="0"/>
              <c:layout>
                <c:manualLayout>
                  <c:x val="-4.9439915075570919E-2"/>
                  <c:y val="7.9791789990971921E-4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28-4A29-8C5B-74E52F599AC9}"/>
                </c:ext>
              </c:extLst>
            </c:dLbl>
            <c:dLbl>
              <c:idx val="3"/>
              <c:layout>
                <c:manualLayout>
                  <c:x val="-3.8288123674552532E-2"/>
                  <c:y val="-6.3626147949481973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D28-4A29-8C5B-74E52F599AC9}"/>
                </c:ext>
              </c:extLst>
            </c:dLbl>
            <c:dLbl>
              <c:idx val="8"/>
              <c:layout>
                <c:manualLayout>
                  <c:x val="-2.327681890499636E-2"/>
                  <c:y val="3.1630724865817646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D28-4A29-8C5B-74E52F599AC9}"/>
                </c:ext>
              </c:extLst>
            </c:dLbl>
            <c:dLbl>
              <c:idx val="9"/>
              <c:layout>
                <c:manualLayout>
                  <c:x val="-1.5110783676339988E-2"/>
                  <c:y val="-7.0649862593299279E-3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28-4A29-8C5B-74E52F599A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57815.8</c:v>
                </c:pt>
                <c:pt idx="1">
                  <c:v>246.3</c:v>
                </c:pt>
                <c:pt idx="2">
                  <c:v>10110.799999999994</c:v>
                </c:pt>
                <c:pt idx="3">
                  <c:v>23196.5</c:v>
                </c:pt>
                <c:pt idx="4">
                  <c:v>41091.4</c:v>
                </c:pt>
                <c:pt idx="5">
                  <c:v>229.9</c:v>
                </c:pt>
                <c:pt idx="6">
                  <c:v>159055.5</c:v>
                </c:pt>
                <c:pt idx="7">
                  <c:v>29995.7</c:v>
                </c:pt>
                <c:pt idx="8">
                  <c:v>28668.5</c:v>
                </c:pt>
                <c:pt idx="9">
                  <c:v>10113</c:v>
                </c:pt>
                <c:pt idx="10">
                  <c:v>503</c:v>
                </c:pt>
                <c:pt idx="11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D28-4A29-8C5B-74E52F599AC9}"/>
            </c:ext>
          </c:extLst>
        </c:ser>
        <c:dLbls/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8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9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1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1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68430663489344545"/>
          <c:y val="8.9010704825273554E-2"/>
          <c:w val="0.30717754920565854"/>
          <c:h val="0.8639502359559108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3.2702362282176849E-3"/>
          <c:y val="0.20094947356211423"/>
          <c:w val="0.96402740148960564"/>
          <c:h val="0.7291902800710579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297338.2</c:v>
                </c:pt>
                <c:pt idx="1">
                  <c:v>382512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216-4C8E-9411-5D82C418821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287332.40000000002</c:v>
                </c:pt>
                <c:pt idx="1">
                  <c:v>368337.9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216-4C8E-9411-5D82C4188219}"/>
            </c:ext>
          </c:extLst>
        </c:ser>
        <c:dLbls>
          <c:showVal val="1"/>
        </c:dLbls>
        <c:gapWidth val="65"/>
        <c:axId val="164699136"/>
        <c:axId val="164705024"/>
      </c:barChart>
      <c:catAx>
        <c:axId val="1646991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64705024"/>
        <c:crosses val="autoZero"/>
        <c:auto val="1"/>
        <c:lblAlgn val="ctr"/>
        <c:lblOffset val="100"/>
      </c:catAx>
      <c:valAx>
        <c:axId val="16470502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.00" sourceLinked="1"/>
        <c:majorTickMark val="none"/>
        <c:tickLblPos val="none"/>
        <c:crossAx val="164699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612896495813736"/>
          <c:y val="0.93304672197439087"/>
          <c:w val="0.15154924147859847"/>
          <c:h val="5.096280683552773E-2"/>
        </c:manualLayout>
      </c:layout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Liberation Serif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299394.2</c:v>
                </c:pt>
                <c:pt idx="1">
                  <c:v>383600.9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F83-4D11-B24F-B73225ED1C8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286687.59999999998</c:v>
                </c:pt>
                <c:pt idx="1">
                  <c:v>361046.5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F83-4D11-B24F-B73225ED1C87}"/>
            </c:ext>
          </c:extLst>
        </c:ser>
        <c:dLbls>
          <c:showVal val="1"/>
        </c:dLbls>
        <c:gapWidth val="65"/>
        <c:axId val="164793728"/>
        <c:axId val="164803712"/>
      </c:barChart>
      <c:catAx>
        <c:axId val="164793728"/>
        <c:scaling>
          <c:orientation val="minMax"/>
        </c:scaling>
        <c:delete val="1"/>
        <c:axPos val="b"/>
        <c:numFmt formatCode="General" sourceLinked="1"/>
        <c:tickLblPos val="none"/>
        <c:crossAx val="164803712"/>
        <c:crosses val="autoZero"/>
        <c:auto val="1"/>
        <c:lblAlgn val="ctr"/>
        <c:lblOffset val="100"/>
      </c:catAx>
      <c:valAx>
        <c:axId val="16480371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.00" sourceLinked="1"/>
        <c:tickLblPos val="none"/>
        <c:crossAx val="164793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Liberation Serif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Лист1!$A$2:$A$4</c:f>
              <c:strCache>
                <c:ptCount val="3"/>
                <c:pt idx="0">
                  <c:v>Махневское МО</c:v>
                </c:pt>
                <c:pt idx="1">
                  <c:v>Режевской ГО</c:v>
                </c:pt>
                <c:pt idx="2">
                  <c:v>Ирбитское МО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368337.9</c:v>
                </c:pt>
                <c:pt idx="1">
                  <c:v>1868453.6</c:v>
                </c:pt>
                <c:pt idx="2">
                  <c:v>1605444.4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F18-4373-BB39-6518925C481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Лист1!$A$2:$A$4</c:f>
              <c:strCache>
                <c:ptCount val="3"/>
                <c:pt idx="0">
                  <c:v>Махневское МО</c:v>
                </c:pt>
                <c:pt idx="1">
                  <c:v>Режевской ГО</c:v>
                </c:pt>
                <c:pt idx="2">
                  <c:v>Ирбитское МО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382512</c:v>
                </c:pt>
                <c:pt idx="1">
                  <c:v>1902157.3</c:v>
                </c:pt>
                <c:pt idx="2">
                  <c:v>1687166.1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F18-4373-BB39-6518925C481B}"/>
            </c:ext>
          </c:extLst>
        </c:ser>
        <c:dLbls/>
        <c:gapWidth val="182"/>
        <c:axId val="164842880"/>
        <c:axId val="164869248"/>
      </c:barChart>
      <c:catAx>
        <c:axId val="164842880"/>
        <c:scaling>
          <c:orientation val="minMax"/>
        </c:scaling>
        <c:axPos val="l"/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iberation Serif" pitchFamily="18" charset="0"/>
                <a:ea typeface="+mn-ea"/>
                <a:cs typeface="+mn-cs"/>
              </a:defRPr>
            </a:pPr>
            <a:endParaRPr lang="ru-RU"/>
          </a:p>
        </c:txPr>
        <c:crossAx val="164869248"/>
        <c:crosses val="autoZero"/>
        <c:auto val="1"/>
        <c:lblAlgn val="ctr"/>
        <c:lblOffset val="100"/>
      </c:catAx>
      <c:valAx>
        <c:axId val="164869248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842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Лист1!$A$2:$A$4</c:f>
              <c:strCache>
                <c:ptCount val="3"/>
                <c:pt idx="0">
                  <c:v>Махнёвское МО</c:v>
                </c:pt>
                <c:pt idx="1">
                  <c:v>Режевской ГО</c:v>
                </c:pt>
                <c:pt idx="2">
                  <c:v>Ирбитское МО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361046.5</c:v>
                </c:pt>
                <c:pt idx="1">
                  <c:v>1926781.9</c:v>
                </c:pt>
                <c:pt idx="2">
                  <c:v>1638633.7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B3-4392-A478-EF693CE276F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Лист1!$A$2:$A$4</c:f>
              <c:strCache>
                <c:ptCount val="3"/>
                <c:pt idx="0">
                  <c:v>Махнёвское МО</c:v>
                </c:pt>
                <c:pt idx="1">
                  <c:v>Режевской ГО</c:v>
                </c:pt>
                <c:pt idx="2">
                  <c:v>Ирбитское МО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383600.9</c:v>
                </c:pt>
                <c:pt idx="1">
                  <c:v>1995010.8</c:v>
                </c:pt>
                <c:pt idx="2">
                  <c:v>1699519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DB3-4392-A478-EF693CE276F3}"/>
            </c:ext>
          </c:extLst>
        </c:ser>
        <c:dLbls/>
        <c:gapWidth val="182"/>
        <c:axId val="165014912"/>
        <c:axId val="165016704"/>
      </c:barChart>
      <c:catAx>
        <c:axId val="16501491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65016704"/>
        <c:crosses val="autoZero"/>
        <c:auto val="1"/>
        <c:lblAlgn val="ctr"/>
        <c:lblOffset val="100"/>
      </c:catAx>
      <c:valAx>
        <c:axId val="16501670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65014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>
          <a:latin typeface="Liberation Serif" pitchFamily="18" charset="0"/>
        </a:defRPr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0.71075</cdr:x>
      <cdr:y>0.13995</cdr:y>
    </cdr:from>
    <cdr:to>
      <cdr:x>0.87431</cdr:x>
      <cdr:y>0.18473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19753" y="1057953"/>
          <a:ext cx="1707519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>
              <a:latin typeface="Liberation Serif" panose="02020603050405020304" pitchFamily="18" charset="0"/>
              <a:cs typeface="Times New Roman" panose="02020603050405020304" pitchFamily="18" charset="0"/>
            </a:rPr>
            <a:t>в тысячах рублей</a:t>
          </a:r>
          <a:endParaRPr lang="ru-RU" sz="1600" dirty="0">
            <a:latin typeface="Liberation Serif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0.82719</cdr:x>
      <cdr:y>0.05457</cdr:y>
    </cdr:from>
    <cdr:to>
      <cdr:x>0.99076</cdr:x>
      <cdr:y>0.09935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35407" y="412534"/>
          <a:ext cx="1707519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>
              <a:latin typeface="Liberation Serif" panose="02020603050405020304" pitchFamily="18" charset="0"/>
              <a:cs typeface="Times New Roman" panose="02020603050405020304" pitchFamily="18" charset="0"/>
            </a:rPr>
            <a:t>в тысячах рублей</a:t>
          </a:r>
          <a:endParaRPr lang="ru-RU" sz="1600" dirty="0">
            <a:latin typeface="Liberation Serif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0.78597</cdr:x>
      <cdr:y>0.03749</cdr:y>
    </cdr:from>
    <cdr:to>
      <cdr:x>0.94953</cdr:x>
      <cdr:y>0.08227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205055" y="283412"/>
          <a:ext cx="1707519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>
              <a:latin typeface="Liberation Serif" panose="02020603050405020304" pitchFamily="18" charset="0"/>
              <a:cs typeface="Times New Roman" panose="02020603050405020304" pitchFamily="18" charset="0"/>
            </a:rPr>
            <a:t>в тысячах рублей</a:t>
          </a:r>
          <a:endParaRPr lang="ru-RU" sz="1600" dirty="0">
            <a:latin typeface="Liberation Serif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0.02238</cdr:x>
      <cdr:y>0.0873</cdr:y>
    </cdr:from>
    <cdr:to>
      <cdr:x>0.18594</cdr:x>
      <cdr:y>0.13208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3634" y="659960"/>
          <a:ext cx="1707519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>
              <a:latin typeface="Liberation Serif" panose="02020603050405020304" pitchFamily="18" charset="0"/>
              <a:cs typeface="Times New Roman" panose="02020603050405020304" pitchFamily="18" charset="0"/>
            </a:rPr>
            <a:t>в тысячах рублей</a:t>
          </a:r>
          <a:endParaRPr lang="ru-RU" sz="1600" dirty="0">
            <a:latin typeface="Liberation Serif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0.03813</cdr:x>
      <cdr:y>0.01565</cdr:y>
    </cdr:from>
    <cdr:to>
      <cdr:x>0.94599</cdr:x>
      <cdr:y>0.08254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8033" y="118335"/>
          <a:ext cx="9477487" cy="505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0.02164</cdr:x>
      <cdr:y>0.01281</cdr:y>
    </cdr:from>
    <cdr:to>
      <cdr:x>0.96247</cdr:x>
      <cdr:y>0.09107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25911" y="96818"/>
          <a:ext cx="9821732" cy="5916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/>
          <a:r>
            <a:rPr lang="ru-RU" sz="2800" b="1" i="1" dirty="0">
              <a:solidFill>
                <a:srgbClr val="0000FF"/>
              </a:solidFill>
              <a:latin typeface="Liberation Serif" panose="02020603050405020304" pitchFamily="18" charset="0"/>
            </a:rPr>
            <a:t>Структура расходов местного бюджета за 2019 год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0439400" cy="50397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5437" y="1"/>
            <a:ext cx="10433965" cy="5039784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477" y="5467632"/>
            <a:ext cx="6655118" cy="1612731"/>
          </a:xfrm>
        </p:spPr>
        <p:txBody>
          <a:bodyPr anchor="ctr">
            <a:normAutofit/>
          </a:bodyPr>
          <a:lstStyle>
            <a:lvl1pPr algn="r">
              <a:defRPr sz="4850" spc="22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72826" y="5467632"/>
            <a:ext cx="2740343" cy="1612731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764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503972" indent="0" algn="ctr">
              <a:buNone/>
              <a:defRPr sz="1764"/>
            </a:lvl2pPr>
            <a:lvl3pPr marL="1007943" indent="0" algn="ctr">
              <a:buNone/>
              <a:defRPr sz="176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4E4035D-3EB8-4FF1-A23B-1A1FA05E3461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7722-9C3C-4352-AC6D-DBF480DB404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181234" y="5802702"/>
            <a:ext cx="0" cy="1007957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0707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035D-3EB8-4FF1-A23B-1A1FA05E3461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7722-9C3C-4352-AC6D-DBF480DB40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8809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7" y="839964"/>
            <a:ext cx="2250996" cy="5963744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8203" y="839964"/>
            <a:ext cx="6492002" cy="59637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035D-3EB8-4FF1-A23B-1A1FA05E3461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7722-9C3C-4352-AC6D-DBF480DB404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8612505" y="177827"/>
            <a:ext cx="0" cy="78295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6250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035D-3EB8-4FF1-A23B-1A1FA05E3461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7722-9C3C-4352-AC6D-DBF480DB40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05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0439400" cy="503978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5437" y="1"/>
            <a:ext cx="10433965" cy="5039784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477" y="5467632"/>
            <a:ext cx="6655118" cy="1612731"/>
          </a:xfrm>
        </p:spPr>
        <p:txBody>
          <a:bodyPr anchor="ctr">
            <a:normAutofit/>
          </a:bodyPr>
          <a:lstStyle>
            <a:lvl1pPr algn="r">
              <a:defRPr sz="4850" b="0" spc="22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72826" y="5467632"/>
            <a:ext cx="2740343" cy="1612731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64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5039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035D-3EB8-4FF1-A23B-1A1FA05E3461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7722-9C3C-4352-AC6D-DBF480DB404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181234" y="5802702"/>
            <a:ext cx="0" cy="1007957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4803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909" y="645092"/>
            <a:ext cx="8322812" cy="165304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6910" y="2519892"/>
            <a:ext cx="4071366" cy="443500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8355" y="2519892"/>
            <a:ext cx="4071366" cy="443500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035D-3EB8-4FF1-A23B-1A1FA05E3461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7722-9C3C-4352-AC6D-DBF480DB40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0265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76909" y="645092"/>
            <a:ext cx="8322812" cy="165304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6910" y="2402645"/>
            <a:ext cx="4071366" cy="907161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25" b="0" cap="none" baseline="0">
                <a:solidFill>
                  <a:schemeClr val="accent1"/>
                </a:solidFill>
                <a:latin typeface="+mn-lt"/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6910" y="3271437"/>
            <a:ext cx="4071366" cy="368346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8355" y="2402645"/>
            <a:ext cx="4071366" cy="907161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425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marL="0" lvl="0" indent="0" algn="l" defTabSz="1007943" rtl="0" eaLnBrk="1" latinLnBrk="0" hangingPunct="1">
              <a:lnSpc>
                <a:spcPct val="90000"/>
              </a:lnSpc>
              <a:spcBef>
                <a:spcPts val="1984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8355" y="3271437"/>
            <a:ext cx="4071366" cy="368346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035D-3EB8-4FF1-A23B-1A1FA05E3461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7722-9C3C-4352-AC6D-DBF480DB40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681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035D-3EB8-4FF1-A23B-1A1FA05E3461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7722-9C3C-4352-AC6D-DBF480DB40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504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035D-3EB8-4FF1-A23B-1A1FA05E3461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7722-9C3C-4352-AC6D-DBF480DB40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6429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76910" y="519751"/>
            <a:ext cx="3758184" cy="1915118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96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469" y="907161"/>
            <a:ext cx="4862151" cy="5715114"/>
          </a:xfrm>
        </p:spPr>
        <p:txBody>
          <a:bodyPr>
            <a:normAutofit/>
          </a:bodyPr>
          <a:lstStyle>
            <a:lvl1pPr>
              <a:defRPr sz="2205"/>
            </a:lvl1pPr>
            <a:lvl2pPr>
              <a:defRPr sz="1764"/>
            </a:lvl2pPr>
            <a:lvl3pPr>
              <a:defRPr sz="132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6910" y="2488483"/>
            <a:ext cx="3758184" cy="4147232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61"/>
              </a:spcBef>
              <a:buNone/>
              <a:defRPr sz="1764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035D-3EB8-4FF1-A23B-1A1FA05E3461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7722-9C3C-4352-AC6D-DBF480DB40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386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477" y="5467633"/>
            <a:ext cx="6655118" cy="1612731"/>
          </a:xfrm>
        </p:spPr>
        <p:txBody>
          <a:bodyPr anchor="ctr">
            <a:normAutofit/>
          </a:bodyPr>
          <a:lstStyle>
            <a:lvl1pPr algn="r">
              <a:defRPr sz="4850" spc="22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0436790" cy="5039783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646"/>
            </a:lvl1pPr>
            <a:lvl2pPr marL="377979" indent="0">
              <a:buNone/>
              <a:defRPr sz="2315"/>
            </a:lvl2pPr>
            <a:lvl3pPr marL="755957" indent="0">
              <a:buNone/>
              <a:defRPr sz="1984"/>
            </a:lvl3pPr>
            <a:lvl4pPr marL="1133936" indent="0">
              <a:buNone/>
              <a:defRPr sz="1653"/>
            </a:lvl4pPr>
            <a:lvl5pPr marL="1511915" indent="0">
              <a:buNone/>
              <a:defRPr sz="1653"/>
            </a:lvl5pPr>
            <a:lvl6pPr marL="1889893" indent="0">
              <a:buNone/>
              <a:defRPr sz="1653"/>
            </a:lvl6pPr>
            <a:lvl7pPr marL="2267872" indent="0">
              <a:buNone/>
              <a:defRPr sz="1653"/>
            </a:lvl7pPr>
            <a:lvl8pPr marL="2645851" indent="0">
              <a:buNone/>
              <a:defRPr sz="1653"/>
            </a:lvl8pPr>
            <a:lvl9pPr marL="3023829" indent="0">
              <a:buNone/>
              <a:defRPr sz="1653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72826" y="5467633"/>
            <a:ext cx="2740343" cy="1612731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64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77979" indent="0">
              <a:buNone/>
              <a:defRPr sz="1157"/>
            </a:lvl2pPr>
            <a:lvl3pPr marL="755957" indent="0">
              <a:buNone/>
              <a:defRPr sz="992"/>
            </a:lvl3pPr>
            <a:lvl4pPr marL="1133936" indent="0">
              <a:buNone/>
              <a:defRPr sz="827"/>
            </a:lvl4pPr>
            <a:lvl5pPr marL="1511915" indent="0">
              <a:buNone/>
              <a:defRPr sz="827"/>
            </a:lvl5pPr>
            <a:lvl6pPr marL="1889893" indent="0">
              <a:buNone/>
              <a:defRPr sz="827"/>
            </a:lvl6pPr>
            <a:lvl7pPr marL="2267872" indent="0">
              <a:buNone/>
              <a:defRPr sz="827"/>
            </a:lvl7pPr>
            <a:lvl8pPr marL="2645851" indent="0">
              <a:buNone/>
              <a:defRPr sz="827"/>
            </a:lvl8pPr>
            <a:lvl9pPr marL="3023829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035D-3EB8-4FF1-A23B-1A1FA05E3461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7722-9C3C-4352-AC6D-DBF480DB404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181234" y="5802702"/>
            <a:ext cx="0" cy="100795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05661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6909" y="645092"/>
            <a:ext cx="8322812" cy="1653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6910" y="2519892"/>
            <a:ext cx="8322813" cy="4435009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6911" y="7132753"/>
            <a:ext cx="1844485" cy="3023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2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4E4035D-3EB8-4FF1-A23B-1A1FA05E3461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46762" y="7132753"/>
            <a:ext cx="5053124" cy="3023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2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79467" y="7132753"/>
            <a:ext cx="833702" cy="3023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2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E417722-9C3C-4352-AC6D-DBF480DB404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52463" y="910869"/>
            <a:ext cx="0" cy="100795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7853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80000"/>
        </a:lnSpc>
        <a:spcBef>
          <a:spcPct val="0"/>
        </a:spcBef>
        <a:buNone/>
        <a:defRPr sz="4850" kern="1200" cap="all" spc="11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100794" indent="-100794" algn="l" defTabSz="1007943" rtl="0" eaLnBrk="1" latinLnBrk="0" hangingPunct="1">
        <a:lnSpc>
          <a:spcPct val="90000"/>
        </a:lnSpc>
        <a:spcBef>
          <a:spcPts val="1323"/>
        </a:spcBef>
        <a:spcAft>
          <a:spcPts val="22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5" kern="1200">
          <a:solidFill>
            <a:schemeClr val="tx1"/>
          </a:solidFill>
          <a:latin typeface="+mn-lt"/>
          <a:ea typeface="+mn-ea"/>
          <a:cs typeface="+mn-cs"/>
        </a:defRPr>
      </a:lvl1pPr>
      <a:lvl2pPr marL="292304" indent="-151191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493892" indent="-151191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655163" indent="-151191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856752" indent="-151191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007943" indent="-151191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1169214" indent="-151191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1340564" indent="-151191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1501835" indent="-151191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711388"/>
            <a:ext cx="10439399" cy="38482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19425" y="0"/>
            <a:ext cx="5619973" cy="371138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5599077" cy="37113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1365" y="4055633"/>
            <a:ext cx="999385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00FF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Отчёт </a:t>
            </a:r>
          </a:p>
          <a:p>
            <a:pPr algn="ctr"/>
            <a:r>
              <a:rPr lang="ru-RU" sz="4000" b="1" i="1" dirty="0" smtClean="0">
                <a:solidFill>
                  <a:srgbClr val="0000FF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об исполнении бюджета </a:t>
            </a:r>
          </a:p>
          <a:p>
            <a:pPr algn="ctr"/>
            <a:r>
              <a:rPr lang="ru-RU" sz="4000" b="1" i="1" dirty="0" smtClean="0">
                <a:solidFill>
                  <a:srgbClr val="0000FF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Махнёвского муниципального образования </a:t>
            </a:r>
          </a:p>
          <a:p>
            <a:pPr algn="ctr"/>
            <a:r>
              <a:rPr lang="ru-RU" sz="4000" b="1" i="1" dirty="0" smtClean="0">
                <a:solidFill>
                  <a:srgbClr val="0000FF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за 2019 год</a:t>
            </a:r>
            <a:endParaRPr lang="ru-RU" sz="4000" b="1" i="1" dirty="0">
              <a:solidFill>
                <a:srgbClr val="0000FF"/>
              </a:solidFill>
              <a:latin typeface="Liberation Serif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303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1809945368"/>
              </p:ext>
            </p:extLst>
          </p:nvPr>
        </p:nvGraphicFramePr>
        <p:xfrm>
          <a:off x="0" y="1"/>
          <a:ext cx="10439400" cy="7559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91264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3852543782"/>
              </p:ext>
            </p:extLst>
          </p:nvPr>
        </p:nvGraphicFramePr>
        <p:xfrm>
          <a:off x="-86061" y="-1"/>
          <a:ext cx="10439399" cy="7559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75044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4593" y="391363"/>
            <a:ext cx="9090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Состояние муниципального долга</a:t>
            </a:r>
            <a:endParaRPr lang="ru-RU" sz="2800" b="1" i="1" dirty="0">
              <a:solidFill>
                <a:srgbClr val="0000FF"/>
              </a:solidFill>
              <a:latin typeface="Liberation Serif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1622953"/>
              </p:ext>
            </p:extLst>
          </p:nvPr>
        </p:nvGraphicFramePr>
        <p:xfrm>
          <a:off x="523987" y="1829165"/>
          <a:ext cx="9391425" cy="4084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8285">
                  <a:extLst>
                    <a:ext uri="{9D8B030D-6E8A-4147-A177-3AD203B41FA5}">
                      <a16:colId xmlns:a16="http://schemas.microsoft.com/office/drawing/2014/main" xmlns="" val="2654556159"/>
                    </a:ext>
                  </a:extLst>
                </a:gridCol>
                <a:gridCol w="1878285">
                  <a:extLst>
                    <a:ext uri="{9D8B030D-6E8A-4147-A177-3AD203B41FA5}">
                      <a16:colId xmlns:a16="http://schemas.microsoft.com/office/drawing/2014/main" xmlns="" val="292299828"/>
                    </a:ext>
                  </a:extLst>
                </a:gridCol>
                <a:gridCol w="1878285">
                  <a:extLst>
                    <a:ext uri="{9D8B030D-6E8A-4147-A177-3AD203B41FA5}">
                      <a16:colId xmlns:a16="http://schemas.microsoft.com/office/drawing/2014/main" xmlns="" val="2206526805"/>
                    </a:ext>
                  </a:extLst>
                </a:gridCol>
                <a:gridCol w="1878285">
                  <a:extLst>
                    <a:ext uri="{9D8B030D-6E8A-4147-A177-3AD203B41FA5}">
                      <a16:colId xmlns:a16="http://schemas.microsoft.com/office/drawing/2014/main" xmlns="" val="3133047381"/>
                    </a:ext>
                  </a:extLst>
                </a:gridCol>
                <a:gridCol w="1878285">
                  <a:extLst>
                    <a:ext uri="{9D8B030D-6E8A-4147-A177-3AD203B41FA5}">
                      <a16:colId xmlns:a16="http://schemas.microsoft.com/office/drawing/2014/main" xmlns="" val="1064584554"/>
                    </a:ext>
                  </a:extLst>
                </a:gridCol>
              </a:tblGrid>
              <a:tr h="1599842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effectLst/>
                          <a:latin typeface="Liberation Serif" panose="02020603050405020304" pitchFamily="18" charset="0"/>
                        </a:rPr>
                        <a:t>Наименование вида муниципального внутреннего заимствования Махнёвского муниципального образования</a:t>
                      </a:r>
                      <a:endParaRPr lang="ru-RU" sz="1600" b="1" dirty="0">
                        <a:solidFill>
                          <a:srgbClr val="FFFF00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effectLst/>
                          <a:latin typeface="Liberation Serif" panose="02020603050405020304" pitchFamily="18" charset="0"/>
                        </a:rPr>
                        <a:t>Сумма непогашенных заимствований, предусмотренная решением, в тысячах рублей</a:t>
                      </a:r>
                      <a:endParaRPr lang="ru-RU" sz="1600" b="1" dirty="0">
                        <a:solidFill>
                          <a:srgbClr val="FFFF00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effectLst/>
                          <a:latin typeface="Liberation Serif" panose="02020603050405020304" pitchFamily="18" charset="0"/>
                        </a:rPr>
                        <a:t>Сумма, подлежащая погашению в 2019 году, в тысячах рублей</a:t>
                      </a:r>
                      <a:endParaRPr lang="ru-RU" sz="1600" b="1" dirty="0">
                        <a:solidFill>
                          <a:srgbClr val="FFFF00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effectLst/>
                          <a:latin typeface="Liberation Serif" panose="02020603050405020304" pitchFamily="18" charset="0"/>
                        </a:rPr>
                        <a:t>Исполнено за 2019 год  в </a:t>
                      </a:r>
                      <a:r>
                        <a:rPr lang="ru-RU" sz="1600" b="1" kern="1200" dirty="0" err="1" smtClean="0">
                          <a:effectLst/>
                          <a:latin typeface="Liberation Serif" panose="02020603050405020304" pitchFamily="18" charset="0"/>
                        </a:rPr>
                        <a:t>тыс.руб</a:t>
                      </a:r>
                      <a:r>
                        <a:rPr lang="ru-RU" sz="1600" b="1" kern="1200" dirty="0" smtClean="0">
                          <a:effectLst/>
                          <a:latin typeface="Liberation Serif" panose="02020603050405020304" pitchFamily="18" charset="0"/>
                        </a:rPr>
                        <a:t>.</a:t>
                      </a:r>
                      <a:endParaRPr lang="ru-RU" sz="1600" b="1" dirty="0">
                        <a:solidFill>
                          <a:srgbClr val="FFFF00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effectLst/>
                          <a:latin typeface="Liberation Serif" panose="02020603050405020304" pitchFamily="18" charset="0"/>
                        </a:rPr>
                        <a:t>% 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effectLst/>
                          <a:latin typeface="Liberation Serif" panose="02020603050405020304" pitchFamily="18" charset="0"/>
                        </a:rPr>
                        <a:t>исполнения к году</a:t>
                      </a:r>
                      <a:endParaRPr lang="ru-RU" sz="1600" b="1" dirty="0">
                        <a:solidFill>
                          <a:srgbClr val="FFFF00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1550984"/>
                  </a:ext>
                </a:extLst>
              </a:tr>
              <a:tr h="350361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effectLst/>
                          <a:latin typeface="Liberation Serif" panose="02020603050405020304" pitchFamily="18" charset="0"/>
                        </a:rPr>
                        <a:t>Бюджетные кредиты, полученные от других бюджетов бюджетной системы Российской Федерации</a:t>
                      </a:r>
                      <a:endParaRPr lang="ru-RU" sz="1600" b="1" dirty="0">
                        <a:solidFill>
                          <a:srgbClr val="2B00E4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 smtClean="0">
                        <a:latin typeface="Liberation Serif" panose="02020603050405020304" pitchFamily="18" charset="0"/>
                      </a:endParaRPr>
                    </a:p>
                    <a:p>
                      <a:pPr algn="ctr"/>
                      <a:endParaRPr lang="en-US" sz="1600" b="1" dirty="0" smtClean="0">
                        <a:latin typeface="Liberation Serif" panose="02020603050405020304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latin typeface="Liberation Serif" panose="02020603050405020304" pitchFamily="18" charset="0"/>
                        </a:rPr>
                        <a:t> 240,7</a:t>
                      </a:r>
                      <a:endParaRPr lang="ru-RU" sz="1600" b="1" dirty="0">
                        <a:solidFill>
                          <a:srgbClr val="2B00E4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atin typeface="Liberation Serif" panose="02020603050405020304" pitchFamily="18" charset="0"/>
                      </a:endParaRPr>
                    </a:p>
                    <a:p>
                      <a:pPr algn="ctr"/>
                      <a:endParaRPr lang="ru-RU" sz="1600" b="1" dirty="0" smtClean="0">
                        <a:latin typeface="Liberation Serif" panose="02020603050405020304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latin typeface="Liberation Serif" panose="02020603050405020304" pitchFamily="18" charset="0"/>
                        </a:rPr>
                        <a:t>120,3 </a:t>
                      </a:r>
                      <a:endParaRPr lang="ru-RU" sz="1600" b="1" dirty="0" smtClean="0">
                        <a:solidFill>
                          <a:srgbClr val="2B00E4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atin typeface="Liberation Serif" panose="02020603050405020304" pitchFamily="18" charset="0"/>
                      </a:endParaRPr>
                    </a:p>
                    <a:p>
                      <a:pPr algn="ctr"/>
                      <a:endParaRPr lang="ru-RU" sz="1600" b="1" dirty="0" smtClean="0">
                        <a:latin typeface="Liberation Serif" panose="02020603050405020304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latin typeface="Liberation Serif" panose="02020603050405020304" pitchFamily="18" charset="0"/>
                        </a:rPr>
                        <a:t>120,3</a:t>
                      </a:r>
                      <a:endParaRPr lang="ru-RU" sz="1600" b="1" dirty="0">
                        <a:solidFill>
                          <a:srgbClr val="2B00E4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atin typeface="Liberation Serif" panose="02020603050405020304" pitchFamily="18" charset="0"/>
                      </a:endParaRPr>
                    </a:p>
                    <a:p>
                      <a:pPr algn="ctr"/>
                      <a:endParaRPr lang="ru-RU" sz="1600" b="1" dirty="0" smtClean="0">
                        <a:latin typeface="Liberation Serif" panose="02020603050405020304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latin typeface="Liberation Serif" panose="02020603050405020304" pitchFamily="18" charset="0"/>
                        </a:rPr>
                        <a:t>100</a:t>
                      </a:r>
                      <a:endParaRPr lang="ru-RU" sz="1600" b="1" dirty="0">
                        <a:solidFill>
                          <a:srgbClr val="2B00E4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2209347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48012524"/>
              </p:ext>
            </p:extLst>
          </p:nvPr>
        </p:nvGraphicFramePr>
        <p:xfrm>
          <a:off x="523987" y="5913485"/>
          <a:ext cx="9391425" cy="3969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8285">
                  <a:extLst>
                    <a:ext uri="{9D8B030D-6E8A-4147-A177-3AD203B41FA5}">
                      <a16:colId xmlns:a16="http://schemas.microsoft.com/office/drawing/2014/main" xmlns="" val="2081469532"/>
                    </a:ext>
                  </a:extLst>
                </a:gridCol>
                <a:gridCol w="1878285">
                  <a:extLst>
                    <a:ext uri="{9D8B030D-6E8A-4147-A177-3AD203B41FA5}">
                      <a16:colId xmlns:a16="http://schemas.microsoft.com/office/drawing/2014/main" xmlns="" val="4238689197"/>
                    </a:ext>
                  </a:extLst>
                </a:gridCol>
                <a:gridCol w="1878285">
                  <a:extLst>
                    <a:ext uri="{9D8B030D-6E8A-4147-A177-3AD203B41FA5}">
                      <a16:colId xmlns:a16="http://schemas.microsoft.com/office/drawing/2014/main" xmlns="" val="1718693561"/>
                    </a:ext>
                  </a:extLst>
                </a:gridCol>
                <a:gridCol w="1878285">
                  <a:extLst>
                    <a:ext uri="{9D8B030D-6E8A-4147-A177-3AD203B41FA5}">
                      <a16:colId xmlns:a16="http://schemas.microsoft.com/office/drawing/2014/main" xmlns="" val="283383971"/>
                    </a:ext>
                  </a:extLst>
                </a:gridCol>
                <a:gridCol w="1878285">
                  <a:extLst>
                    <a:ext uri="{9D8B030D-6E8A-4147-A177-3AD203B41FA5}">
                      <a16:colId xmlns:a16="http://schemas.microsoft.com/office/drawing/2014/main" xmlns="" val="1670489130"/>
                    </a:ext>
                  </a:extLst>
                </a:gridCol>
              </a:tblGrid>
              <a:tr h="39697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anose="02020603050405020304" pitchFamily="18" charset="0"/>
                        </a:rPr>
                        <a:t>Всего:</a:t>
                      </a:r>
                      <a:endParaRPr lang="ru-RU" sz="1600" b="1" dirty="0">
                        <a:solidFill>
                          <a:srgbClr val="FFFF00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anose="02020603050405020304" pitchFamily="18" charset="0"/>
                        </a:rPr>
                        <a:t> 240,7</a:t>
                      </a:r>
                      <a:endParaRPr lang="ru-RU" sz="1600" dirty="0">
                        <a:solidFill>
                          <a:srgbClr val="FFFF00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anose="02020603050405020304" pitchFamily="18" charset="0"/>
                        </a:rPr>
                        <a:t>120,3 </a:t>
                      </a:r>
                      <a:endParaRPr lang="ru-RU" sz="1600" dirty="0" smtClean="0">
                        <a:solidFill>
                          <a:srgbClr val="FFFF00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anose="02020603050405020304" pitchFamily="18" charset="0"/>
                        </a:rPr>
                        <a:t>120,3</a:t>
                      </a:r>
                      <a:endParaRPr lang="ru-RU" sz="1600" dirty="0">
                        <a:solidFill>
                          <a:srgbClr val="FFFF00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anose="02020603050405020304" pitchFamily="18" charset="0"/>
                        </a:rPr>
                        <a:t>100</a:t>
                      </a:r>
                      <a:endParaRPr lang="ru-RU" sz="1600" dirty="0">
                        <a:solidFill>
                          <a:srgbClr val="FFFF00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584589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07893" y="1432187"/>
            <a:ext cx="1707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0000FF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в тысячах рублей</a:t>
            </a:r>
            <a:endParaRPr lang="ru-RU" sz="1600" dirty="0">
              <a:solidFill>
                <a:srgbClr val="0000FF"/>
              </a:solidFill>
              <a:latin typeface="Liberation Serif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305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08158675"/>
              </p:ext>
            </p:extLst>
          </p:nvPr>
        </p:nvGraphicFramePr>
        <p:xfrm>
          <a:off x="938155" y="831212"/>
          <a:ext cx="8563087" cy="1608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5326">
                  <a:extLst>
                    <a:ext uri="{9D8B030D-6E8A-4147-A177-3AD203B41FA5}">
                      <a16:colId xmlns:a16="http://schemas.microsoft.com/office/drawing/2014/main" xmlns="" val="1563458131"/>
                    </a:ext>
                  </a:extLst>
                </a:gridCol>
                <a:gridCol w="2057883">
                  <a:extLst>
                    <a:ext uri="{9D8B030D-6E8A-4147-A177-3AD203B41FA5}">
                      <a16:colId xmlns:a16="http://schemas.microsoft.com/office/drawing/2014/main" xmlns="" val="3327309208"/>
                    </a:ext>
                  </a:extLst>
                </a:gridCol>
                <a:gridCol w="2130014">
                  <a:extLst>
                    <a:ext uri="{9D8B030D-6E8A-4147-A177-3AD203B41FA5}">
                      <a16:colId xmlns:a16="http://schemas.microsoft.com/office/drawing/2014/main" xmlns="" val="2675553267"/>
                    </a:ext>
                  </a:extLst>
                </a:gridCol>
                <a:gridCol w="2269864">
                  <a:extLst>
                    <a:ext uri="{9D8B030D-6E8A-4147-A177-3AD203B41FA5}">
                      <a16:colId xmlns:a16="http://schemas.microsoft.com/office/drawing/2014/main" xmlns="" val="2956974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2000" dirty="0"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  <a:p>
                      <a:pPr algn="ctr"/>
                      <a:endParaRPr lang="ru-RU" sz="2000" b="1" dirty="0">
                        <a:solidFill>
                          <a:schemeClr val="bg1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1654"/>
                  </a:ext>
                </a:extLst>
              </a:tr>
              <a:tr h="51158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2B00E4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2000" b="1" dirty="0">
                        <a:solidFill>
                          <a:srgbClr val="2B00E4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2B00E4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297 338,2</a:t>
                      </a:r>
                      <a:endParaRPr lang="ru-RU" sz="2000" b="1" dirty="0">
                        <a:solidFill>
                          <a:srgbClr val="2B00E4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2B00E4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287 332,4</a:t>
                      </a:r>
                      <a:endParaRPr lang="ru-RU" sz="2000" b="1" dirty="0">
                        <a:solidFill>
                          <a:srgbClr val="2B00E4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2B00E4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96,6</a:t>
                      </a:r>
                      <a:endParaRPr lang="ru-RU" sz="2000" b="1" dirty="0" smtClean="0">
                        <a:solidFill>
                          <a:srgbClr val="2B00E4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5284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2B00E4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2000" b="1" dirty="0">
                        <a:solidFill>
                          <a:srgbClr val="2B00E4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2B00E4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382 512,0</a:t>
                      </a:r>
                      <a:endParaRPr lang="ru-RU" sz="2000" b="1" dirty="0" smtClean="0">
                        <a:solidFill>
                          <a:srgbClr val="2B00E4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2B00E4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368 337,9</a:t>
                      </a:r>
                      <a:endParaRPr lang="ru-RU" sz="2000" b="1" dirty="0">
                        <a:solidFill>
                          <a:srgbClr val="2B00E4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2B00E4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  <a:endParaRPr lang="ru-RU" sz="2000" b="1" dirty="0" smtClean="0">
                        <a:solidFill>
                          <a:srgbClr val="2B00E4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684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5502" y="61647"/>
            <a:ext cx="93483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2B00E4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Динамика исполнения доходной части бюджета</a:t>
            </a:r>
            <a:endParaRPr lang="ru-RU" sz="2800" b="1" i="1" dirty="0">
              <a:solidFill>
                <a:srgbClr val="2B00E4"/>
              </a:solidFill>
              <a:latin typeface="Liberation Serif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254477751"/>
              </p:ext>
            </p:extLst>
          </p:nvPr>
        </p:nvGraphicFramePr>
        <p:xfrm>
          <a:off x="710005" y="2549980"/>
          <a:ext cx="9068696" cy="4765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736929" y="382752"/>
            <a:ext cx="1707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Liberation Serif" panose="02020603050405020304" pitchFamily="18" charset="0"/>
                <a:cs typeface="Times New Roman" panose="02020603050405020304" pitchFamily="18" charset="0"/>
              </a:rPr>
              <a:t>в тысячах рублей</a:t>
            </a:r>
            <a:endParaRPr lang="ru-RU" sz="1600" dirty="0">
              <a:latin typeface="Liberation Serif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318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" y="-1"/>
            <a:ext cx="10439400" cy="75596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5500" y="21697"/>
            <a:ext cx="93483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2B00E4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Динамика исполнения расходной части бюджета</a:t>
            </a:r>
            <a:endParaRPr lang="ru-RU" sz="2800" b="1" i="1" dirty="0">
              <a:solidFill>
                <a:srgbClr val="2B00E4"/>
              </a:solidFill>
              <a:latin typeface="Liberation Serif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5226073"/>
              </p:ext>
            </p:extLst>
          </p:nvPr>
        </p:nvGraphicFramePr>
        <p:xfrm>
          <a:off x="1210903" y="685001"/>
          <a:ext cx="8017588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4397">
                  <a:extLst>
                    <a:ext uri="{9D8B030D-6E8A-4147-A177-3AD203B41FA5}">
                      <a16:colId xmlns:a16="http://schemas.microsoft.com/office/drawing/2014/main" xmlns="" val="1563458131"/>
                    </a:ext>
                  </a:extLst>
                </a:gridCol>
                <a:gridCol w="2004397">
                  <a:extLst>
                    <a:ext uri="{9D8B030D-6E8A-4147-A177-3AD203B41FA5}">
                      <a16:colId xmlns:a16="http://schemas.microsoft.com/office/drawing/2014/main" xmlns="" val="3327309208"/>
                    </a:ext>
                  </a:extLst>
                </a:gridCol>
                <a:gridCol w="2004397">
                  <a:extLst>
                    <a:ext uri="{9D8B030D-6E8A-4147-A177-3AD203B41FA5}">
                      <a16:colId xmlns:a16="http://schemas.microsoft.com/office/drawing/2014/main" xmlns="" val="2675553267"/>
                    </a:ext>
                  </a:extLst>
                </a:gridCol>
                <a:gridCol w="2004397">
                  <a:extLst>
                    <a:ext uri="{9D8B030D-6E8A-4147-A177-3AD203B41FA5}">
                      <a16:colId xmlns:a16="http://schemas.microsoft.com/office/drawing/2014/main" xmlns="" val="40181966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2000" dirty="0">
                        <a:solidFill>
                          <a:schemeClr val="bg1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2000" dirty="0">
                        <a:solidFill>
                          <a:schemeClr val="bg1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2000" dirty="0">
                        <a:solidFill>
                          <a:schemeClr val="bg1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  <a:p>
                      <a:pPr algn="ctr"/>
                      <a:endParaRPr lang="ru-RU" sz="2000" dirty="0">
                        <a:solidFill>
                          <a:schemeClr val="bg1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1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00FF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2B00E4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299 394,2</a:t>
                      </a:r>
                      <a:endParaRPr lang="ru-RU" sz="2000" b="1" dirty="0">
                        <a:solidFill>
                          <a:srgbClr val="2B00E4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2B00E4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286 687,6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2B00E4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5284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2B00E4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2000" b="1" dirty="0">
                        <a:solidFill>
                          <a:srgbClr val="2B00E4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2B00E4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383 600,9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2B00E4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361 046,5</a:t>
                      </a:r>
                      <a:endParaRPr lang="ru-RU" sz="2000" b="1" dirty="0">
                        <a:solidFill>
                          <a:srgbClr val="2B00E4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2B00E4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94,1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684003"/>
                  </a:ext>
                </a:extLst>
              </a:tr>
            </a:tbl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336759960"/>
              </p:ext>
            </p:extLst>
          </p:nvPr>
        </p:nvGraphicFramePr>
        <p:xfrm>
          <a:off x="903643" y="2267834"/>
          <a:ext cx="8595360" cy="5202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667226" y="345264"/>
            <a:ext cx="1707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Liberation Serif" panose="02020603050405020304" pitchFamily="18" charset="0"/>
                <a:cs typeface="Times New Roman" panose="02020603050405020304" pitchFamily="18" charset="0"/>
              </a:rPr>
              <a:t>в тысячах рублей</a:t>
            </a:r>
            <a:endParaRPr lang="ru-RU" sz="1600" dirty="0">
              <a:latin typeface="Liberation Serif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72295" y="7003224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iberation Serif" panose="02020603050405020304" pitchFamily="18" charset="0"/>
              </a:rPr>
              <a:t>2018</a:t>
            </a:r>
            <a:endParaRPr lang="ru-RU" sz="1200" dirty="0">
              <a:latin typeface="Liberation Serif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35496" y="701398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iberation Serif" panose="02020603050405020304" pitchFamily="18" charset="0"/>
              </a:rPr>
              <a:t>2019</a:t>
            </a:r>
            <a:endParaRPr lang="ru-RU" sz="1200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201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5954" y="127202"/>
            <a:ext cx="101874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0070C0"/>
                </a:solidFill>
                <a:latin typeface="Liberation Serif" pitchFamily="18" charset="0"/>
                <a:cs typeface="Times New Roman" panose="02020603050405020304" pitchFamily="18" charset="0"/>
              </a:rPr>
              <a:t>Сведения об исполнении </a:t>
            </a:r>
            <a:r>
              <a:rPr lang="ru-RU" b="1" i="1" dirty="0" smtClean="0">
                <a:solidFill>
                  <a:srgbClr val="0070C0"/>
                </a:solidFill>
                <a:latin typeface="Liberation Serif" pitchFamily="18" charset="0"/>
                <a:cs typeface="Times New Roman" panose="02020603050405020304" pitchFamily="18" charset="0"/>
              </a:rPr>
              <a:t>доходной части бюджета Махнёвского муниципального образования</a:t>
            </a:r>
            <a:endParaRPr lang="ru-RU" b="1" i="1" dirty="0">
              <a:solidFill>
                <a:srgbClr val="0070C0"/>
              </a:solidFill>
              <a:latin typeface="Liberation Serif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>
                <a:solidFill>
                  <a:srgbClr val="0070C0"/>
                </a:solidFill>
                <a:latin typeface="Liberation Serif" pitchFamily="18" charset="0"/>
                <a:cs typeface="Times New Roman" panose="02020603050405020304" pitchFamily="18" charset="0"/>
              </a:rPr>
              <a:t>за </a:t>
            </a:r>
            <a:r>
              <a:rPr lang="ru-RU" b="1" i="1" dirty="0" smtClean="0">
                <a:solidFill>
                  <a:srgbClr val="0070C0"/>
                </a:solidFill>
                <a:latin typeface="Liberation Serif" pitchFamily="18" charset="0"/>
                <a:cs typeface="Times New Roman" panose="02020603050405020304" pitchFamily="18" charset="0"/>
              </a:rPr>
              <a:t>2019  </a:t>
            </a:r>
            <a:r>
              <a:rPr lang="ru-RU" b="1" i="1" dirty="0">
                <a:solidFill>
                  <a:srgbClr val="0070C0"/>
                </a:solidFill>
                <a:latin typeface="Liberation Serif" pitchFamily="18" charset="0"/>
                <a:cs typeface="Times New Roman" panose="02020603050405020304" pitchFamily="18" charset="0"/>
              </a:rPr>
              <a:t>годы в сравнении с другими </a:t>
            </a:r>
            <a:r>
              <a:rPr lang="ru-RU" b="1" i="1" dirty="0" smtClean="0">
                <a:solidFill>
                  <a:srgbClr val="0070C0"/>
                </a:solidFill>
                <a:latin typeface="Liberation Serif" pitchFamily="18" charset="0"/>
                <a:cs typeface="Times New Roman" panose="02020603050405020304" pitchFamily="18" charset="0"/>
              </a:rPr>
              <a:t>городскими округами</a:t>
            </a:r>
            <a:endParaRPr lang="ru-RU" b="1" i="1" dirty="0">
              <a:solidFill>
                <a:srgbClr val="0070C0"/>
              </a:solidFill>
              <a:latin typeface="Liberation Serif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910651863"/>
              </p:ext>
            </p:extLst>
          </p:nvPr>
        </p:nvGraphicFramePr>
        <p:xfrm>
          <a:off x="0" y="978946"/>
          <a:ext cx="10439400" cy="6476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487784" y="652179"/>
            <a:ext cx="1509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Liberation Serif" pitchFamily="18" charset="0"/>
                <a:cs typeface="Times New Roman" panose="02020603050405020304" pitchFamily="18" charset="0"/>
              </a:rPr>
              <a:t>в тысячах рублей</a:t>
            </a:r>
            <a:endParaRPr lang="ru-RU" sz="1400" dirty="0">
              <a:latin typeface="Liberation Serif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996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5954" y="127202"/>
            <a:ext cx="101874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исполнении </a:t>
            </a: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расходной части бюджета Махнёвского муниципального образования</a:t>
            </a:r>
            <a:endParaRPr lang="ru-RU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 </a:t>
            </a: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 в сравнении с другими </a:t>
            </a: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городскими округами</a:t>
            </a:r>
            <a:endParaRPr lang="ru-RU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2547524798"/>
              </p:ext>
            </p:extLst>
          </p:nvPr>
        </p:nvGraphicFramePr>
        <p:xfrm>
          <a:off x="0" y="1459971"/>
          <a:ext cx="10439400" cy="5876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487784" y="652179"/>
            <a:ext cx="1509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Liberation Serif" pitchFamily="18" charset="0"/>
                <a:cs typeface="Times New Roman" panose="02020603050405020304" pitchFamily="18" charset="0"/>
              </a:rPr>
              <a:t>в тысячах рублей</a:t>
            </a:r>
            <a:endParaRPr lang="ru-RU" sz="1400" dirty="0">
              <a:latin typeface="Liberation Serif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030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80688743"/>
              </p:ext>
            </p:extLst>
          </p:nvPr>
        </p:nvGraphicFramePr>
        <p:xfrm>
          <a:off x="212014" y="983697"/>
          <a:ext cx="9986235" cy="6488380"/>
        </p:xfrm>
        <a:graphic>
          <a:graphicData uri="http://schemas.openxmlformats.org/drawingml/2006/table">
            <a:tbl>
              <a:tblPr/>
              <a:tblGrid>
                <a:gridCol w="7889129">
                  <a:extLst>
                    <a:ext uri="{9D8B030D-6E8A-4147-A177-3AD203B41FA5}">
                      <a16:colId xmlns:a16="http://schemas.microsoft.com/office/drawing/2014/main" xmlns="" val="3073309418"/>
                    </a:ext>
                  </a:extLst>
                </a:gridCol>
                <a:gridCol w="1178374">
                  <a:extLst>
                    <a:ext uri="{9D8B030D-6E8A-4147-A177-3AD203B41FA5}">
                      <a16:colId xmlns:a16="http://schemas.microsoft.com/office/drawing/2014/main" xmlns="" val="1061369635"/>
                    </a:ext>
                  </a:extLst>
                </a:gridCol>
                <a:gridCol w="918732">
                  <a:extLst>
                    <a:ext uri="{9D8B030D-6E8A-4147-A177-3AD203B41FA5}">
                      <a16:colId xmlns:a16="http://schemas.microsoft.com/office/drawing/2014/main" xmlns="" val="3462181238"/>
                    </a:ext>
                  </a:extLst>
                </a:gridCol>
              </a:tblGrid>
              <a:tr h="3072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Показатели</a:t>
                      </a: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2019 год 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Liberation Serif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факт        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Liberation Serif" panose="02020603050405020304" pitchFamily="18" charset="0"/>
                      </a:endParaRP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9712145"/>
                  </a:ext>
                </a:extLst>
              </a:tr>
              <a:tr h="150616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I.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Финансы</a:t>
                      </a:r>
                    </a:p>
                  </a:txBody>
                  <a:tcPr marL="4999" marR="4999" marT="49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6539662"/>
                  </a:ext>
                </a:extLst>
              </a:tr>
              <a:tr h="14487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 Доходы, всего (стр. 1.12 + стр. 1.13)</a:t>
                      </a:r>
                    </a:p>
                  </a:txBody>
                  <a:tcPr marL="4999" marR="4999" marT="49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 руб.</a:t>
                      </a: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371,7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38157767"/>
                  </a:ext>
                </a:extLst>
              </a:tr>
              <a:tr h="15061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1.1.Прибыль прибыльных организаций</a:t>
                      </a:r>
                    </a:p>
                  </a:txBody>
                  <a:tcPr marL="44995" marR="4999" marT="49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 руб.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6781285"/>
                  </a:ext>
                </a:extLst>
              </a:tr>
              <a:tr h="1506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1.1.1. сальдо прибылей и убытков (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справочно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)</a:t>
                      </a:r>
                    </a:p>
                  </a:txBody>
                  <a:tcPr marL="8998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 руб.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13,8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48563665"/>
                  </a:ext>
                </a:extLst>
              </a:tr>
              <a:tr h="1506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1.2. Амортизационные отчисления</a:t>
                      </a:r>
                    </a:p>
                  </a:txBody>
                  <a:tcPr marL="44995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 руб.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3863290"/>
                  </a:ext>
                </a:extLst>
              </a:tr>
              <a:tr h="1506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1.3. Налог на доходы физических лиц</a:t>
                      </a:r>
                    </a:p>
                  </a:txBody>
                  <a:tcPr marL="44995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 руб.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29,7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9167517"/>
                  </a:ext>
                </a:extLst>
              </a:tr>
              <a:tr h="1506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1.4. Единый налог на вмененный доход</a:t>
                      </a:r>
                    </a:p>
                  </a:txBody>
                  <a:tcPr marL="44995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 руб.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0,6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54039272"/>
                  </a:ext>
                </a:extLst>
              </a:tr>
              <a:tr h="1506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1.4.1 налоговая база (сумма исчисленного вмененного дохода)</a:t>
                      </a:r>
                    </a:p>
                  </a:txBody>
                  <a:tcPr marL="44995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 руб.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44876305"/>
                  </a:ext>
                </a:extLst>
              </a:tr>
              <a:tr h="1506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1.5. Налог с патентной системы налогообложения </a:t>
                      </a:r>
                    </a:p>
                  </a:txBody>
                  <a:tcPr marL="44995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 руб.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0,04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01384448"/>
                  </a:ext>
                </a:extLst>
              </a:tr>
              <a:tr h="1506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1.6. Земельный налог</a:t>
                      </a:r>
                    </a:p>
                  </a:txBody>
                  <a:tcPr marL="44995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 руб.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1,8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36669255"/>
                  </a:ext>
                </a:extLst>
              </a:tr>
              <a:tr h="15061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1.7. Единый сельскохозяйственный налог </a:t>
                      </a:r>
                    </a:p>
                  </a:txBody>
                  <a:tcPr marL="44995" marR="4999" marT="49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 руб.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0,04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93713832"/>
                  </a:ext>
                </a:extLst>
              </a:tr>
              <a:tr h="15061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1.7.1. налоговая база </a:t>
                      </a:r>
                    </a:p>
                  </a:txBody>
                  <a:tcPr marL="44995" marR="4999" marT="49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 руб.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13185337"/>
                  </a:ext>
                </a:extLst>
              </a:tr>
              <a:tr h="15061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1.8. Налог на имущество физических лиц</a:t>
                      </a:r>
                    </a:p>
                  </a:txBody>
                  <a:tcPr marL="44995" marR="4999" marT="49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 руб.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0,6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36346762"/>
                  </a:ext>
                </a:extLst>
              </a:tr>
              <a:tr h="18647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1.9. Прочие налоги и сборы</a:t>
                      </a:r>
                    </a:p>
                  </a:txBody>
                  <a:tcPr marL="44995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 руб.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1,8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88404105"/>
                  </a:ext>
                </a:extLst>
              </a:tr>
              <a:tr h="1506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1.10. Неналоговые доходы</a:t>
                      </a:r>
                    </a:p>
                  </a:txBody>
                  <a:tcPr marL="44995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 руб.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4,4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90585151"/>
                  </a:ext>
                </a:extLst>
              </a:tr>
              <a:tr h="18647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1.11. Прочие доходы</a:t>
                      </a:r>
                    </a:p>
                  </a:txBody>
                  <a:tcPr marL="44995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 руб.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16,3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38210060"/>
                  </a:ext>
                </a:extLst>
              </a:tr>
              <a:tr h="1506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1.12. Итого доходов (сумма строк 1.3,1.4, 1.5, 1.6, 1.7, 1.8, 1.9, 1.10,1.11)</a:t>
                      </a:r>
                    </a:p>
                  </a:txBody>
                  <a:tcPr marL="44995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 руб.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55,2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34743060"/>
                  </a:ext>
                </a:extLst>
              </a:tr>
              <a:tr h="1506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1.13. Средства, получаемые  от вышестоящих уровней власти </a:t>
                      </a:r>
                    </a:p>
                  </a:txBody>
                  <a:tcPr marL="44995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 руб.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316,4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83924008"/>
                  </a:ext>
                </a:extLst>
              </a:tr>
              <a:tr h="1506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2. Финансирование муниципальных программ (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справочно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)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 руб.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356,8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70880201"/>
                  </a:ext>
                </a:extLst>
              </a:tr>
              <a:tr h="324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3. Недополученные доходы муниципальных образований от предоставления налоговых преференций, предусмотренных решениями органов местного самоуправления (справочно): 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 руб.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4,12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50122968"/>
                  </a:ext>
                </a:extLst>
              </a:tr>
              <a:tr h="1506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  3.1. Земельный налог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 руб.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3,08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32153567"/>
                  </a:ext>
                </a:extLst>
              </a:tr>
              <a:tr h="1506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  3.2. Налог на имущество физических лиц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 руб.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1,04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76741966"/>
                  </a:ext>
                </a:extLst>
              </a:tr>
              <a:tr h="150616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II.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Производственная деятельность </a:t>
                      </a:r>
                    </a:p>
                  </a:txBody>
                  <a:tcPr marL="4999" marR="4999" marT="49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62719463"/>
                  </a:ext>
                </a:extLst>
              </a:tr>
              <a:tr h="3012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 Оборот  организаций (по полному кругу) по видам экономической деятельности*, всего </a:t>
                      </a:r>
                    </a:p>
                  </a:txBody>
                  <a:tcPr marL="4999" marR="4999" marT="49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 руб.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72,1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40230269"/>
                  </a:ext>
                </a:extLst>
              </a:tr>
              <a:tr h="15061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в том числе:</a:t>
                      </a:r>
                    </a:p>
                  </a:txBody>
                  <a:tcPr marL="4999" marR="4999" marT="49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20533704"/>
                  </a:ext>
                </a:extLst>
              </a:tr>
              <a:tr h="15061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1.1.  Сельское хозяйство, охота и лесное хозяйство</a:t>
                      </a:r>
                    </a:p>
                  </a:txBody>
                  <a:tcPr marL="44995" marR="4999" marT="49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млн.руб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.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23,6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86891056"/>
                  </a:ext>
                </a:extLst>
              </a:tr>
              <a:tr h="18647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1.2. Добыча полезных ископаемых</a:t>
                      </a:r>
                    </a:p>
                  </a:txBody>
                  <a:tcPr marL="44995" marR="4999" marT="49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млн.руб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.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0,0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59615604"/>
                  </a:ext>
                </a:extLst>
              </a:tr>
              <a:tr h="15061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1.3. Обрабатывающие производства</a:t>
                      </a:r>
                    </a:p>
                  </a:txBody>
                  <a:tcPr marL="44995" marR="4999" marT="49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млн.руб.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0,0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99709396"/>
                  </a:ext>
                </a:extLst>
              </a:tr>
              <a:tr h="28590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1.4. Обеспечение электрической энергией, газом и паром</a:t>
                      </a:r>
                    </a:p>
                  </a:txBody>
                  <a:tcPr marL="44995" marR="4999" marT="49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млн.руб.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46,3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08165733"/>
                  </a:ext>
                </a:extLst>
              </a:tr>
              <a:tr h="15061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1.5. C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троительство</a:t>
                      </a:r>
                    </a:p>
                  </a:txBody>
                  <a:tcPr marL="44995" marR="4999" marT="49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млн.руб.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5081421"/>
                  </a:ext>
                </a:extLst>
              </a:tr>
              <a:tr h="15061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1.6. Оптовая и розничная торговля</a:t>
                      </a:r>
                    </a:p>
                  </a:txBody>
                  <a:tcPr marL="44995" marR="4999" marT="49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млн.руб.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2,2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4797585"/>
                  </a:ext>
                </a:extLst>
              </a:tr>
              <a:tr h="14487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1.7. Транспортировка и хранение </a:t>
                      </a:r>
                    </a:p>
                  </a:txBody>
                  <a:tcPr marL="44995" marR="4999" marT="49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млн.руб.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0,0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89258217"/>
                  </a:ext>
                </a:extLst>
              </a:tr>
              <a:tr h="15061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1.8. Деятельность в области информации и связи</a:t>
                      </a:r>
                    </a:p>
                  </a:txBody>
                  <a:tcPr marL="44995" marR="4999" marT="49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млн.руб.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0,0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13212602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41275" y="230239"/>
            <a:ext cx="9756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0000FF"/>
                </a:solidFill>
                <a:latin typeface="Liberation Serif" panose="02020603050405020304" pitchFamily="18" charset="0"/>
              </a:rPr>
              <a:t> Основные </a:t>
            </a:r>
            <a:r>
              <a:rPr lang="ru-RU" sz="2800" b="1" i="1" dirty="0" smtClean="0">
                <a:solidFill>
                  <a:srgbClr val="0000FF"/>
                </a:solidFill>
                <a:latin typeface="Liberation Serif" panose="02020603050405020304" pitchFamily="18" charset="0"/>
              </a:rPr>
              <a:t>показатели</a:t>
            </a:r>
            <a:r>
              <a:rPr lang="en-US" sz="2800" b="1" i="1" dirty="0" smtClean="0">
                <a:solidFill>
                  <a:srgbClr val="0000FF"/>
                </a:solidFill>
                <a:latin typeface="Liberation Serif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0000FF"/>
                </a:solidFill>
                <a:latin typeface="Liberation Serif" panose="02020603050405020304" pitchFamily="18" charset="0"/>
              </a:rPr>
              <a:t>социально-экономического прогноза</a:t>
            </a:r>
            <a:endParaRPr lang="ru-RU" sz="2800" i="1" dirty="0">
              <a:solidFill>
                <a:srgbClr val="0000FF"/>
              </a:solidFill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852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72225113"/>
              </p:ext>
            </p:extLst>
          </p:nvPr>
        </p:nvGraphicFramePr>
        <p:xfrm>
          <a:off x="249667" y="580911"/>
          <a:ext cx="9940066" cy="6519145"/>
        </p:xfrm>
        <a:graphic>
          <a:graphicData uri="http://schemas.openxmlformats.org/drawingml/2006/table">
            <a:tbl>
              <a:tblPr/>
              <a:tblGrid>
                <a:gridCol w="7856580">
                  <a:extLst>
                    <a:ext uri="{9D8B030D-6E8A-4147-A177-3AD203B41FA5}">
                      <a16:colId xmlns:a16="http://schemas.microsoft.com/office/drawing/2014/main" xmlns="" val="3157986516"/>
                    </a:ext>
                  </a:extLst>
                </a:gridCol>
                <a:gridCol w="1173513">
                  <a:extLst>
                    <a:ext uri="{9D8B030D-6E8A-4147-A177-3AD203B41FA5}">
                      <a16:colId xmlns:a16="http://schemas.microsoft.com/office/drawing/2014/main" xmlns="" val="3683559616"/>
                    </a:ext>
                  </a:extLst>
                </a:gridCol>
                <a:gridCol w="909973">
                  <a:extLst>
                    <a:ext uri="{9D8B030D-6E8A-4147-A177-3AD203B41FA5}">
                      <a16:colId xmlns:a16="http://schemas.microsoft.com/office/drawing/2014/main" xmlns="" val="1033631323"/>
                    </a:ext>
                  </a:extLst>
                </a:gridCol>
              </a:tblGrid>
              <a:tr h="234629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III.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Инвестиционная деятельность</a:t>
                      </a:r>
                    </a:p>
                  </a:txBody>
                  <a:tcPr marL="6326" marR="6326" marT="63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4663524"/>
                  </a:ext>
                </a:extLst>
              </a:tr>
              <a:tr h="32848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 Объем инвестиций в основной капитал за счет всех источников финансирования, всего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млн.руб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.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3,4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42577470"/>
                  </a:ext>
                </a:extLst>
              </a:tr>
              <a:tr h="21509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из них по отраслям экономики: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0585864"/>
                  </a:ext>
                </a:extLst>
              </a:tr>
              <a:tr h="21509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1.1. промышленный комплекс</a:t>
                      </a:r>
                    </a:p>
                  </a:txBody>
                  <a:tcPr marL="56930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 руб.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0,7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28267911"/>
                  </a:ext>
                </a:extLst>
              </a:tr>
              <a:tr h="21509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1.2. сельское хозяйство</a:t>
                      </a:r>
                    </a:p>
                  </a:txBody>
                  <a:tcPr marL="56930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 руб.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2,7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70758685"/>
                  </a:ext>
                </a:extLst>
              </a:tr>
              <a:tr h="21509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1.3. оптовая и розничная торговля, сфера услуг и развлечений </a:t>
                      </a:r>
                    </a:p>
                  </a:txBody>
                  <a:tcPr marL="56930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 руб.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0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67374823"/>
                  </a:ext>
                </a:extLst>
              </a:tr>
              <a:tr h="28155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1.4. транспортировка и хранение</a:t>
                      </a:r>
                    </a:p>
                  </a:txBody>
                  <a:tcPr marL="56930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 руб.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0,0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89560097"/>
                  </a:ext>
                </a:extLst>
              </a:tr>
              <a:tr h="215094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IV.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Денежные доходы населения </a:t>
                      </a:r>
                    </a:p>
                  </a:txBody>
                  <a:tcPr marL="6326" marR="6326" marT="63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7419903"/>
                  </a:ext>
                </a:extLst>
              </a:tr>
              <a:tr h="21509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 Доходы населения муниципального образования, всего</a:t>
                      </a:r>
                    </a:p>
                  </a:txBody>
                  <a:tcPr marL="6326" marR="6326" marT="63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 руб.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546,8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67073773"/>
                  </a:ext>
                </a:extLst>
              </a:tr>
              <a:tr h="21509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из них:</a:t>
                      </a:r>
                    </a:p>
                  </a:txBody>
                  <a:tcPr marL="6326" marR="6326" marT="63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80752048"/>
                  </a:ext>
                </a:extLst>
              </a:tr>
              <a:tr h="21509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1.1.  Доходы от предпринимательской деятельности</a:t>
                      </a:r>
                    </a:p>
                  </a:txBody>
                  <a:tcPr marL="56930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 руб.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2,2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37041621"/>
                  </a:ext>
                </a:extLst>
              </a:tr>
              <a:tr h="21509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1.2.  Оплата труда </a:t>
                      </a:r>
                    </a:p>
                  </a:txBody>
                  <a:tcPr marL="56930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 руб.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20,4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748298"/>
                  </a:ext>
                </a:extLst>
              </a:tr>
              <a:tr h="21509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1.3. Социальные выплаты (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пенсии,пособия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 по безработице)</a:t>
                      </a:r>
                    </a:p>
                  </a:txBody>
                  <a:tcPr marL="56930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 руб.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524,2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47699584"/>
                  </a:ext>
                </a:extLst>
              </a:tr>
              <a:tr h="21509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2. Среднедушевые денежные доходы  (в месяц)</a:t>
                      </a:r>
                    </a:p>
                  </a:txBody>
                  <a:tcPr marL="6326" marR="6326" marT="63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руб./чел.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7977,0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37740055"/>
                  </a:ext>
                </a:extLst>
              </a:tr>
              <a:tr h="273734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V.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Потребительский рынок </a:t>
                      </a:r>
                    </a:p>
                  </a:txBody>
                  <a:tcPr marL="6326" marR="6326" marT="63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83020328"/>
                  </a:ext>
                </a:extLst>
              </a:tr>
              <a:tr h="21509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 Оборот розничной торговли в ценах соответствующего периода</a:t>
                      </a:r>
                    </a:p>
                  </a:txBody>
                  <a:tcPr marL="6326" marR="6326" marT="63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 руб.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406,1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13297950"/>
                  </a:ext>
                </a:extLst>
              </a:tr>
              <a:tr h="21509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2. Оборот общественного питания</a:t>
                      </a:r>
                    </a:p>
                  </a:txBody>
                  <a:tcPr marL="6326" marR="6326" marT="63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млн.руб.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11,4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16281951"/>
                  </a:ext>
                </a:extLst>
              </a:tr>
              <a:tr h="215094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VI.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Демографические показатели </a:t>
                      </a:r>
                    </a:p>
                  </a:txBody>
                  <a:tcPr marL="6326" marR="6326" marT="63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4872356"/>
                  </a:ext>
                </a:extLst>
              </a:tr>
              <a:tr h="21509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 Численность и состав населения </a:t>
                      </a:r>
                    </a:p>
                  </a:txBody>
                  <a:tcPr marL="6326" marR="6326" marT="63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15374440"/>
                  </a:ext>
                </a:extLst>
              </a:tr>
              <a:tr h="32848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1.1. Численность постоянного населения муниципального образования (на начало года)</a:t>
                      </a:r>
                    </a:p>
                  </a:txBody>
                  <a:tcPr marL="56930" marR="6326" marT="63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чел.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5712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43837986"/>
                  </a:ext>
                </a:extLst>
              </a:tr>
              <a:tr h="21509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1.2. Среднегодовая численность населения муниципального образования</a:t>
                      </a:r>
                    </a:p>
                  </a:txBody>
                  <a:tcPr marL="56930" marR="6326" marT="63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чел.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5642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69655196"/>
                  </a:ext>
                </a:extLst>
              </a:tr>
              <a:tr h="22680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1.3. Численность детей в возрасте 3-7 лет (дошкольного возраста) </a:t>
                      </a:r>
                    </a:p>
                  </a:txBody>
                  <a:tcPr marL="56930" marR="6326" marT="63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чел.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426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24266850"/>
                  </a:ext>
                </a:extLst>
              </a:tr>
              <a:tr h="32848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1.4. Численность детей  и подростков в возрасте 8-17 лет (школьного возраста)</a:t>
                      </a:r>
                    </a:p>
                  </a:txBody>
                  <a:tcPr marL="56930" marR="6326" marT="63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чел.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619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9834329"/>
                  </a:ext>
                </a:extLst>
              </a:tr>
              <a:tr h="21509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1.5. Численность населения в трудоспособном  возрасте</a:t>
                      </a:r>
                    </a:p>
                  </a:txBody>
                  <a:tcPr marL="56930" marR="6326" marT="63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чел.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2652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91586842"/>
                  </a:ext>
                </a:extLst>
              </a:tr>
              <a:tr h="21509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1.6. Численность населения старше трудоспособного возраста</a:t>
                      </a:r>
                    </a:p>
                  </a:txBody>
                  <a:tcPr marL="56930" marR="6326" marT="63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чел.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1880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91842557"/>
                  </a:ext>
                </a:extLst>
              </a:tr>
              <a:tr h="21509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2. Естественное движение</a:t>
                      </a:r>
                    </a:p>
                  </a:txBody>
                  <a:tcPr marL="6326" marR="6326" marT="63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52347860"/>
                  </a:ext>
                </a:extLst>
              </a:tr>
              <a:tr h="21509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2.1. Число родившихся</a:t>
                      </a:r>
                    </a:p>
                  </a:txBody>
                  <a:tcPr marL="56930" marR="6326" marT="63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чел.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41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67478639"/>
                  </a:ext>
                </a:extLst>
              </a:tr>
              <a:tr h="21509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2.2. Число умерших</a:t>
                      </a:r>
                    </a:p>
                  </a:txBody>
                  <a:tcPr marL="56930" marR="6326" marT="63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чел.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103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58112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274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5673259"/>
              </p:ext>
            </p:extLst>
          </p:nvPr>
        </p:nvGraphicFramePr>
        <p:xfrm>
          <a:off x="212016" y="602430"/>
          <a:ext cx="10015367" cy="6110341"/>
        </p:xfrm>
        <a:graphic>
          <a:graphicData uri="http://schemas.openxmlformats.org/drawingml/2006/table">
            <a:tbl>
              <a:tblPr/>
              <a:tblGrid>
                <a:gridCol w="7916098">
                  <a:extLst>
                    <a:ext uri="{9D8B030D-6E8A-4147-A177-3AD203B41FA5}">
                      <a16:colId xmlns:a16="http://schemas.microsoft.com/office/drawing/2014/main" xmlns="" val="2046726688"/>
                    </a:ext>
                  </a:extLst>
                </a:gridCol>
                <a:gridCol w="1182404">
                  <a:extLst>
                    <a:ext uri="{9D8B030D-6E8A-4147-A177-3AD203B41FA5}">
                      <a16:colId xmlns:a16="http://schemas.microsoft.com/office/drawing/2014/main" xmlns="" val="2881083957"/>
                    </a:ext>
                  </a:extLst>
                </a:gridCol>
                <a:gridCol w="916865">
                  <a:extLst>
                    <a:ext uri="{9D8B030D-6E8A-4147-A177-3AD203B41FA5}">
                      <a16:colId xmlns:a16="http://schemas.microsoft.com/office/drawing/2014/main" xmlns="" val="3816838048"/>
                    </a:ext>
                  </a:extLst>
                </a:gridCol>
              </a:tblGrid>
              <a:tr h="230019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VII.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Развитие социальной сферы</a:t>
                      </a:r>
                    </a:p>
                  </a:txBody>
                  <a:tcPr marL="6972" marR="6972" marT="6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3007182"/>
                  </a:ext>
                </a:extLst>
              </a:tr>
              <a:tr h="38573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 Количество учащихся общеобразовательных учреждений, обучающихся во вторую и третью смены</a:t>
                      </a:r>
                    </a:p>
                  </a:txBody>
                  <a:tcPr marL="6972" marR="6972" marT="6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Человек</a:t>
                      </a:r>
                    </a:p>
                  </a:txBody>
                  <a:tcPr marL="6972" marR="6972" marT="6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54</a:t>
                      </a:r>
                    </a:p>
                  </a:txBody>
                  <a:tcPr marL="6972" marR="6972" marT="6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9592908"/>
                  </a:ext>
                </a:extLst>
              </a:tr>
              <a:tr h="76228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2. Обеспеченность населения врачами, работающими в государственных и муниципальных медицинских организациях</a:t>
                      </a:r>
                    </a:p>
                  </a:txBody>
                  <a:tcPr marL="6972" marR="6972" marT="6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Единиц на 10 тысяч человек населения</a:t>
                      </a:r>
                    </a:p>
                  </a:txBody>
                  <a:tcPr marL="6972" marR="6972" marT="6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5,2</a:t>
                      </a:r>
                    </a:p>
                  </a:txBody>
                  <a:tcPr marL="6972" marR="6972" marT="6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35612887"/>
                  </a:ext>
                </a:extLst>
              </a:tr>
              <a:tr h="74391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3.Обеспеченность средними медицинскими работниками, работающими в государственных и муниципальных медицинских организациях медицинским персоналом</a:t>
                      </a:r>
                    </a:p>
                  </a:txBody>
                  <a:tcPr marL="6972" marR="6972" marT="6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Единиц на 10 тысяч человек населения</a:t>
                      </a:r>
                    </a:p>
                  </a:txBody>
                  <a:tcPr marL="6972" marR="6972" marT="6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61,2</a:t>
                      </a:r>
                    </a:p>
                  </a:txBody>
                  <a:tcPr marL="6972" marR="6972" marT="6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92189793"/>
                  </a:ext>
                </a:extLst>
              </a:tr>
              <a:tr h="74391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4. Обеспеченность населения врачами, оказывающими медицинскую помощь в амбулаторных условиях</a:t>
                      </a:r>
                    </a:p>
                  </a:txBody>
                  <a:tcPr marL="6972" marR="6972" marT="6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Единиц на 10 тысяч человек населения</a:t>
                      </a:r>
                    </a:p>
                  </a:txBody>
                  <a:tcPr marL="6972" marR="6972" marT="6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3,5</a:t>
                      </a:r>
                    </a:p>
                  </a:txBody>
                  <a:tcPr marL="6972" marR="6972" marT="6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97613287"/>
                  </a:ext>
                </a:extLst>
              </a:tr>
              <a:tr h="38573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5. Доля детей в возрасте от 5 до 18 лет, охваченных дополнительным образованием</a:t>
                      </a:r>
                    </a:p>
                  </a:txBody>
                  <a:tcPr marL="6972" marR="6972" marT="6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Процент</a:t>
                      </a:r>
                    </a:p>
                  </a:txBody>
                  <a:tcPr marL="6972" marR="6972" marT="6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13,6</a:t>
                      </a:r>
                    </a:p>
                  </a:txBody>
                  <a:tcPr marL="6972" marR="6972" marT="6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65575460"/>
                  </a:ext>
                </a:extLst>
              </a:tr>
              <a:tr h="578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6. Доступность дошкольного образования для детей в возрасте от полутора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до трех лет</a:t>
                      </a:r>
                    </a:p>
                  </a:txBody>
                  <a:tcPr marL="6972" marR="6972" marT="6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Процент</a:t>
                      </a:r>
                    </a:p>
                  </a:txBody>
                  <a:tcPr marL="6972" marR="6972" marT="6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100</a:t>
                      </a:r>
                    </a:p>
                  </a:txBody>
                  <a:tcPr marL="6972" marR="6972" marT="6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21188292"/>
                  </a:ext>
                </a:extLst>
              </a:tr>
              <a:tr h="23001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972" marR="6972" marT="6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972" marR="6972" marT="6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972" marR="6972" marT="6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23822014"/>
                  </a:ext>
                </a:extLst>
              </a:tr>
              <a:tr h="230019">
                <a:tc gridSpan="3">
                  <a:txBody>
                    <a:bodyPr/>
                    <a:lstStyle/>
                    <a:p>
                      <a:pPr marL="0" indent="0" algn="ctr" fontAlgn="t">
                        <a:buFont typeface="+mj-lt"/>
                        <a:buNone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VIII.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Трудовые ресурсы</a:t>
                      </a:r>
                    </a:p>
                  </a:txBody>
                  <a:tcPr marL="6972" marR="6972" marT="6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7951225"/>
                  </a:ext>
                </a:extLst>
              </a:tr>
              <a:tr h="36185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1. Среднесписочная численность работников (без внешних совместителей) по полному кругу организаций</a:t>
                      </a:r>
                    </a:p>
                  </a:txBody>
                  <a:tcPr marL="6972" marR="6972" marT="6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чел.</a:t>
                      </a:r>
                    </a:p>
                  </a:txBody>
                  <a:tcPr marL="6972" marR="6972" marT="6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97</a:t>
                      </a:r>
                    </a:p>
                  </a:txBody>
                  <a:tcPr marL="6972" marR="6972" marT="6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4103426"/>
                  </a:ext>
                </a:extLst>
              </a:tr>
              <a:tr h="53818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2.Потребность организаций в подготовке специалистов и квалифицированных рабочих по уровням образования  в рамках программ развития организаций и инвестиционных проектов</a:t>
                      </a:r>
                    </a:p>
                  </a:txBody>
                  <a:tcPr marL="62746" marR="6972" marT="6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чел.</a:t>
                      </a:r>
                    </a:p>
                  </a:txBody>
                  <a:tcPr marL="6972" marR="6972" marT="6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972" marR="6972" marT="6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54871937"/>
                  </a:ext>
                </a:extLst>
              </a:tr>
              <a:tr h="23001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2.1.среднее профессиональное образование</a:t>
                      </a:r>
                    </a:p>
                  </a:txBody>
                  <a:tcPr marL="62746" marR="6972" marT="6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чел.</a:t>
                      </a:r>
                    </a:p>
                  </a:txBody>
                  <a:tcPr marL="6972" marR="6972" marT="6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</a:t>
                      </a:r>
                    </a:p>
                  </a:txBody>
                  <a:tcPr marL="6972" marR="6972" marT="6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32980500"/>
                  </a:ext>
                </a:extLst>
              </a:tr>
              <a:tr h="23001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   2.1.1 в том числе технического профиля</a:t>
                      </a:r>
                    </a:p>
                  </a:txBody>
                  <a:tcPr marL="62746" marR="6972" marT="6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чел.</a:t>
                      </a:r>
                    </a:p>
                  </a:txBody>
                  <a:tcPr marL="6972" marR="6972" marT="6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0</a:t>
                      </a:r>
                    </a:p>
                  </a:txBody>
                  <a:tcPr marL="6972" marR="6972" marT="6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29687350"/>
                  </a:ext>
                </a:extLst>
              </a:tr>
              <a:tr h="23001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  2.2. высшее образование</a:t>
                      </a:r>
                    </a:p>
                  </a:txBody>
                  <a:tcPr marL="62746" marR="6972" marT="6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чел.</a:t>
                      </a:r>
                    </a:p>
                  </a:txBody>
                  <a:tcPr marL="6972" marR="6972" marT="6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0</a:t>
                      </a:r>
                    </a:p>
                  </a:txBody>
                  <a:tcPr marL="6972" marR="6972" marT="6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58219646"/>
                  </a:ext>
                </a:extLst>
              </a:tr>
              <a:tr h="23001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   2.2.1 в том числе инженерно-технического профиля</a:t>
                      </a:r>
                    </a:p>
                  </a:txBody>
                  <a:tcPr marL="62746" marR="6972" marT="69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чел.</a:t>
                      </a:r>
                    </a:p>
                  </a:txBody>
                  <a:tcPr marL="6972" marR="6972" marT="6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0</a:t>
                      </a:r>
                    </a:p>
                  </a:txBody>
                  <a:tcPr marL="6972" marR="6972" marT="6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10933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90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65761" y="272410"/>
            <a:ext cx="95958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anose="02020603050405020304" pitchFamily="18" charset="0"/>
                <a:cs typeface="Times New Roman" panose="02020603050405020304" pitchFamily="18" charset="0"/>
              </a:rPr>
              <a:t>Уважаемые жители Махнёвского муниципального образования!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2579" y="4786082"/>
            <a:ext cx="940218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Liberation Serif" panose="02020603050405020304" pitchFamily="18" charset="0"/>
                <a:ea typeface="Times New Roman"/>
                <a:cs typeface="Times New Roman" pitchFamily="18" charset="0"/>
              </a:rPr>
              <a:t>Уже сегодня информация о всех стадиях бюджетного процесса, о плановых показателях бюджета </a:t>
            </a:r>
            <a:r>
              <a:rPr lang="ru-RU" dirty="0" smtClean="0">
                <a:solidFill>
                  <a:srgbClr val="000000"/>
                </a:solidFill>
                <a:latin typeface="Liberation Serif" panose="02020603050405020304" pitchFamily="18" charset="0"/>
                <a:ea typeface="Times New Roman"/>
                <a:cs typeface="Times New Roman" pitchFamily="18" charset="0"/>
              </a:rPr>
              <a:t>Махнёвского муниципального образования и </a:t>
            </a:r>
            <a:r>
              <a:rPr lang="ru-RU" dirty="0">
                <a:solidFill>
                  <a:srgbClr val="000000"/>
                </a:solidFill>
                <a:latin typeface="Liberation Serif" panose="02020603050405020304" pitchFamily="18" charset="0"/>
                <a:ea typeface="Times New Roman"/>
                <a:cs typeface="Times New Roman" pitchFamily="18" charset="0"/>
              </a:rPr>
              <a:t>его исполнении доступна для всех заинтересованных пользователей и размещается на официальном сайте Махнёвского муниципального образования в сети Интернет.</a:t>
            </a:r>
            <a:r>
              <a:rPr lang="ru-RU" dirty="0">
                <a:latin typeface="Liberation Serif" panose="02020603050405020304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dirty="0">
                <a:latin typeface="Liberation Serif" panose="02020603050405020304" pitchFamily="18" charset="0"/>
                <a:ea typeface="Times New Roman"/>
                <a:cs typeface="Times New Roman" pitchFamily="18" charset="0"/>
              </a:rPr>
            </a:br>
            <a:endParaRPr lang="ru-RU" dirty="0">
              <a:latin typeface="Liberation Serif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2579" y="1561551"/>
            <a:ext cx="92515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Liberation Serif" panose="02020603050405020304" pitchFamily="18" charset="0"/>
                <a:cs typeface="Times New Roman" panose="02020603050405020304" pitchFamily="18" charset="0"/>
              </a:rPr>
              <a:t>Представляем Вашему вниманию электронный документ об исполнении бюджета </a:t>
            </a:r>
            <a:r>
              <a:rPr lang="ru-RU" dirty="0" smtClean="0">
                <a:latin typeface="Liberation Serif" panose="02020603050405020304" pitchFamily="18" charset="0"/>
                <a:cs typeface="Times New Roman" panose="02020603050405020304" pitchFamily="18" charset="0"/>
              </a:rPr>
              <a:t>Махнёвского муниципального образования за 2019 </a:t>
            </a:r>
            <a:r>
              <a:rPr lang="ru-RU" dirty="0">
                <a:latin typeface="Liberation Serif" panose="02020603050405020304" pitchFamily="18" charset="0"/>
                <a:cs typeface="Times New Roman" panose="02020603050405020304" pitchFamily="18" charset="0"/>
              </a:rPr>
              <a:t>год. В данном документе отражены основные параметры исполнения бюджета по доходам и расходам, объемы бюджетных ассигнований по разделам бюджетной классификации, достигнутые показатели, характеризующие результаты использования  средств местного бюджета. </a:t>
            </a:r>
            <a:endParaRPr lang="ru-RU" dirty="0" smtClean="0">
              <a:latin typeface="Liberation Serif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Liberation Serif" panose="02020603050405020304" pitchFamily="18" charset="0"/>
                <a:cs typeface="Times New Roman" panose="02020603050405020304" pitchFamily="18" charset="0"/>
              </a:rPr>
              <a:t>Администрация </a:t>
            </a:r>
            <a:r>
              <a:rPr lang="ru-RU" dirty="0">
                <a:latin typeface="Liberation Serif" panose="02020603050405020304" pitchFamily="18" charset="0"/>
                <a:cs typeface="Times New Roman" panose="02020603050405020304" pitchFamily="18" charset="0"/>
              </a:rPr>
              <a:t>Махнёвского муниципального образования </a:t>
            </a:r>
            <a:r>
              <a:rPr lang="ru-RU" dirty="0" smtClean="0">
                <a:latin typeface="Liberation Serif" panose="02020603050405020304" pitchFamily="18" charset="0"/>
                <a:cs typeface="Times New Roman" panose="02020603050405020304" pitchFamily="18" charset="0"/>
              </a:rPr>
              <a:t>заинтересована </a:t>
            </a:r>
            <a:r>
              <a:rPr lang="ru-RU" dirty="0">
                <a:latin typeface="Liberation Serif" panose="02020603050405020304" pitchFamily="18" charset="0"/>
                <a:cs typeface="Times New Roman" panose="02020603050405020304" pitchFamily="18" charset="0"/>
              </a:rPr>
              <a:t>в участии и обсуждении как можно большего числа жителей </a:t>
            </a:r>
            <a:r>
              <a:rPr lang="ru-RU" dirty="0" smtClean="0">
                <a:latin typeface="Liberation Serif" panose="02020603050405020304" pitchFamily="18" charset="0"/>
                <a:cs typeface="Times New Roman" panose="02020603050405020304" pitchFamily="18" charset="0"/>
              </a:rPr>
              <a:t>Махнёвского </a:t>
            </a:r>
            <a:r>
              <a:rPr lang="ru-RU" dirty="0">
                <a:latin typeface="Liberation Serif" panose="02020603050405020304" pitchFamily="18" charset="0"/>
                <a:cs typeface="Times New Roman" panose="02020603050405020304" pitchFamily="18" charset="0"/>
              </a:rPr>
              <a:t>муниципального образования</a:t>
            </a:r>
            <a:r>
              <a:rPr lang="ru-RU" dirty="0" smtClean="0">
                <a:latin typeface="Liberation Serif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>
                <a:latin typeface="Liberation Serif" panose="02020603050405020304" pitchFamily="18" charset="0"/>
                <a:cs typeface="Times New Roman" panose="02020603050405020304" pitchFamily="18" charset="0"/>
              </a:rPr>
              <a:t>бюджетном процессе. Для нас важно мнение каждого гражданина о формировании и использовании бюджетных средств. </a:t>
            </a:r>
          </a:p>
        </p:txBody>
      </p:sp>
    </p:spTree>
    <p:extLst>
      <p:ext uri="{BB962C8B-B14F-4D97-AF65-F5344CB8AC3E}">
        <p14:creationId xmlns:p14="http://schemas.microsoft.com/office/powerpoint/2010/main" xmlns="" val="385707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54306807"/>
              </p:ext>
            </p:extLst>
          </p:nvPr>
        </p:nvGraphicFramePr>
        <p:xfrm>
          <a:off x="177502" y="836924"/>
          <a:ext cx="10058398" cy="6448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2958">
                  <a:extLst>
                    <a:ext uri="{9D8B030D-6E8A-4147-A177-3AD203B41FA5}">
                      <a16:colId xmlns:a16="http://schemas.microsoft.com/office/drawing/2014/main" xmlns="" val="1996867329"/>
                    </a:ext>
                  </a:extLst>
                </a:gridCol>
                <a:gridCol w="1424672">
                  <a:extLst>
                    <a:ext uri="{9D8B030D-6E8A-4147-A177-3AD203B41FA5}">
                      <a16:colId xmlns:a16="http://schemas.microsoft.com/office/drawing/2014/main" xmlns="" val="992201963"/>
                    </a:ext>
                  </a:extLst>
                </a:gridCol>
                <a:gridCol w="1253283">
                  <a:extLst>
                    <a:ext uri="{9D8B030D-6E8A-4147-A177-3AD203B41FA5}">
                      <a16:colId xmlns:a16="http://schemas.microsoft.com/office/drawing/2014/main" xmlns="" val="1763645632"/>
                    </a:ext>
                  </a:extLst>
                </a:gridCol>
                <a:gridCol w="1617485">
                  <a:extLst>
                    <a:ext uri="{9D8B030D-6E8A-4147-A177-3AD203B41FA5}">
                      <a16:colId xmlns:a16="http://schemas.microsoft.com/office/drawing/2014/main" xmlns="" val="2176307582"/>
                    </a:ext>
                  </a:extLst>
                </a:gridCol>
              </a:tblGrid>
              <a:tr h="7496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>
                          <a:latin typeface="Liberation Serif" panose="02020603050405020304" pitchFamily="18" charset="0"/>
                        </a:rPr>
                        <a:t>Наименование раздела</a:t>
                      </a:r>
                      <a:endParaRPr lang="ru-RU" sz="2000" dirty="0">
                        <a:latin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Liberation Serif" panose="02020603050405020304" pitchFamily="18" charset="0"/>
                        </a:rPr>
                        <a:t>План 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Liberation Serif" panose="02020603050405020304" pitchFamily="18" charset="0"/>
                        </a:rPr>
                        <a:t>тыс. руб.</a:t>
                      </a:r>
                      <a:endParaRPr lang="ru-RU" sz="2000" dirty="0">
                        <a:latin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Liberation Serif" panose="02020603050405020304" pitchFamily="18" charset="0"/>
                        </a:rPr>
                        <a:t>Факт 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Liberation Serif" panose="02020603050405020304" pitchFamily="18" charset="0"/>
                        </a:rPr>
                        <a:t>тыс. руб.</a:t>
                      </a:r>
                      <a:endParaRPr lang="ru-RU" sz="2000" dirty="0">
                        <a:latin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Liberation Serif" panose="02020603050405020304" pitchFamily="18" charset="0"/>
                        </a:rPr>
                        <a:t>% 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Liberation Serif" panose="02020603050405020304" pitchFamily="18" charset="0"/>
                        </a:rPr>
                        <a:t>исполнения</a:t>
                      </a:r>
                      <a:endParaRPr lang="ru-RU" sz="2000" dirty="0">
                        <a:latin typeface="Liberation Serif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2913489"/>
                  </a:ext>
                </a:extLst>
              </a:tr>
              <a:tr h="423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Общегосударственные вопросы</a:t>
                      </a:r>
                      <a:endParaRPr lang="ru-RU" sz="1600" b="1" dirty="0">
                        <a:solidFill>
                          <a:srgbClr val="0000FF"/>
                        </a:solidFill>
                        <a:effectLst/>
                        <a:latin typeface="Liberation Serif" panose="0202060305040502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254" marR="53254" marT="26630" marB="2663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58 736,0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57 815,8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98,4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04477329"/>
                  </a:ext>
                </a:extLst>
              </a:tr>
              <a:tr h="423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Национальная оборона</a:t>
                      </a:r>
                      <a:endParaRPr lang="ru-RU" sz="1600" b="1" dirty="0">
                        <a:solidFill>
                          <a:srgbClr val="0000FF"/>
                        </a:solidFill>
                        <a:effectLst/>
                        <a:latin typeface="Liberation Serif" panose="0202060305040502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254" marR="53254" marT="26630" marB="2663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246,3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246,3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782674235"/>
                  </a:ext>
                </a:extLst>
              </a:tr>
              <a:tr h="423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 b="1" dirty="0">
                        <a:solidFill>
                          <a:srgbClr val="0000FF"/>
                        </a:solidFill>
                        <a:effectLst/>
                        <a:latin typeface="Liberation Serif" panose="0202060305040502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254" marR="53254" marT="26630" marB="2663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10 862,4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10 110,8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93,1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62145917"/>
                  </a:ext>
                </a:extLst>
              </a:tr>
              <a:tr h="423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Национальная экономика</a:t>
                      </a:r>
                      <a:endParaRPr lang="ru-RU" sz="1600" b="1" dirty="0">
                        <a:solidFill>
                          <a:srgbClr val="0000FF"/>
                        </a:solidFill>
                        <a:effectLst/>
                        <a:latin typeface="Liberation Serif" panose="0202060305040502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254" marR="53254" marT="26630" marB="2663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29 671,8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23 196,5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78,2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81659345"/>
                  </a:ext>
                </a:extLst>
              </a:tr>
              <a:tr h="423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Жилищно-коммунальное хозяйство</a:t>
                      </a:r>
                      <a:endParaRPr lang="ru-RU" sz="1600" b="1" dirty="0">
                        <a:solidFill>
                          <a:srgbClr val="0000FF"/>
                        </a:solidFill>
                        <a:effectLst/>
                        <a:latin typeface="Liberation Serif" panose="0202060305040502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254" marR="53254" marT="26630" marB="2663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45 396,7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41 091,4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90</a:t>
                      </a:r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,</a:t>
                      </a:r>
                      <a:r>
                        <a:rPr lang="en-US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5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Liberation Serif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9915871"/>
                  </a:ext>
                </a:extLst>
              </a:tr>
              <a:tr h="423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Охрана окружающей среды</a:t>
                      </a:r>
                      <a:endParaRPr lang="ru-RU" sz="1600" b="1" dirty="0">
                        <a:solidFill>
                          <a:srgbClr val="0000FF"/>
                        </a:solidFill>
                        <a:effectLst/>
                        <a:latin typeface="Liberation Serif" panose="0202060305040502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254" marR="53254" marT="26630" marB="2663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230,1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229,9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25892900"/>
                  </a:ext>
                </a:extLst>
              </a:tr>
              <a:tr h="423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Образование</a:t>
                      </a:r>
                      <a:endParaRPr lang="ru-RU" sz="1600" b="1" dirty="0">
                        <a:solidFill>
                          <a:srgbClr val="0000FF"/>
                        </a:solidFill>
                        <a:effectLst/>
                        <a:latin typeface="Liberation Serif" panose="0202060305040502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254" marR="53254" marT="26630" marB="2663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165 268,3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159 055,5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96,2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4112580"/>
                  </a:ext>
                </a:extLst>
              </a:tr>
              <a:tr h="423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Культура, кинематография</a:t>
                      </a:r>
                      <a:endParaRPr lang="ru-RU" sz="1600" b="1" dirty="0">
                        <a:solidFill>
                          <a:srgbClr val="0000FF"/>
                        </a:solidFill>
                        <a:effectLst/>
                        <a:latin typeface="Liberation Serif" panose="0202060305040502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254" marR="53254" marT="26630" marB="2663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30 425,4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29 995,7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98,6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84363017"/>
                  </a:ext>
                </a:extLst>
              </a:tr>
              <a:tr h="423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Социальная политика</a:t>
                      </a:r>
                      <a:endParaRPr lang="ru-RU" sz="1600" b="1" dirty="0">
                        <a:solidFill>
                          <a:srgbClr val="0000FF"/>
                        </a:solidFill>
                        <a:effectLst/>
                        <a:latin typeface="Liberation Serif" panose="0202060305040502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254" marR="53254" marT="26630" marB="2663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32 147,5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28 688,5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89,2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52477412"/>
                  </a:ext>
                </a:extLst>
              </a:tr>
              <a:tr h="423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Физическая культура и спорт</a:t>
                      </a:r>
                      <a:endParaRPr lang="ru-RU" sz="1600" b="1" dirty="0">
                        <a:solidFill>
                          <a:srgbClr val="0000FF"/>
                        </a:solidFill>
                        <a:effectLst/>
                        <a:latin typeface="Liberation Serif" panose="0202060305040502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254" marR="53254" marT="26630" marB="2663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10 113,0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10 113,0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78665058"/>
                  </a:ext>
                </a:extLst>
              </a:tr>
              <a:tr h="423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Средства массовой информации</a:t>
                      </a:r>
                      <a:endParaRPr lang="ru-RU" sz="1600" b="1" dirty="0">
                        <a:solidFill>
                          <a:srgbClr val="0000FF"/>
                        </a:solidFill>
                        <a:effectLst/>
                        <a:latin typeface="Liberation Serif" panose="0202060305040502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254" marR="53254" marT="26630" marB="2663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503,0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503,0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490213065"/>
                  </a:ext>
                </a:extLst>
              </a:tr>
              <a:tr h="423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Обслуживание государственного </a:t>
                      </a:r>
                      <a:r>
                        <a:rPr lang="ru-RU" sz="1600" b="1" kern="1200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и муниципального долга</a:t>
                      </a:r>
                      <a:endParaRPr lang="ru-RU" sz="1600" b="1" dirty="0">
                        <a:solidFill>
                          <a:srgbClr val="0000FF"/>
                        </a:solidFill>
                        <a:effectLst/>
                        <a:latin typeface="Liberation Serif" panose="0202060305040502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254" marR="53254" marT="26630" marB="2663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</a:rPr>
                        <a:t>40,0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78449095"/>
                  </a:ext>
                </a:extLst>
              </a:tr>
              <a:tr h="423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Times New Roman"/>
                        </a:rPr>
                        <a:t>Всего</a:t>
                      </a:r>
                      <a:r>
                        <a:rPr lang="ru-RU" sz="1600" b="1" baseline="0" dirty="0" smtClean="0">
                          <a:solidFill>
                            <a:srgbClr val="0000FF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Times New Roman"/>
                        </a:rPr>
                        <a:t> расходов</a:t>
                      </a:r>
                      <a:endParaRPr lang="ru-RU" sz="1600" b="1" dirty="0">
                        <a:solidFill>
                          <a:srgbClr val="0000FF"/>
                        </a:solidFill>
                        <a:effectLst/>
                        <a:latin typeface="Liberation Serif" panose="0202060305040502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254" marR="53254" marT="26630" marB="266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Liberation Serif" panose="02020603050405020304" pitchFamily="18" charset="0"/>
                        </a:rPr>
                        <a:t>383 600,9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Liberation Serif" panose="02020603050405020304" pitchFamily="18" charset="0"/>
                        </a:rPr>
                        <a:t>361 046,5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Liberation Serif" panose="02020603050405020304" pitchFamily="18" charset="0"/>
                        </a:rPr>
                        <a:t>94,1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656145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79699" y="156852"/>
            <a:ext cx="98540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800" b="1" i="1" dirty="0">
                <a:solidFill>
                  <a:srgbClr val="0000FF"/>
                </a:solidFill>
                <a:latin typeface="Liberation Serif" panose="02020603050405020304" pitchFamily="18" charset="0"/>
              </a:rPr>
              <a:t>Исполнение расходной части бюджета по разделам</a:t>
            </a:r>
          </a:p>
        </p:txBody>
      </p:sp>
    </p:spTree>
    <p:extLst>
      <p:ext uri="{BB962C8B-B14F-4D97-AF65-F5344CB8AC3E}">
        <p14:creationId xmlns:p14="http://schemas.microsoft.com/office/powerpoint/2010/main" xmlns="" val="144656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21790" y="-86061"/>
            <a:ext cx="95958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800" b="1" i="1" dirty="0">
                <a:solidFill>
                  <a:srgbClr val="0000FF"/>
                </a:solidFill>
                <a:latin typeface="Liberation Serif" panose="02020603050405020304" pitchFamily="18" charset="0"/>
              </a:rPr>
              <a:t>Исполнение расходной части бюджета в 2019 </a:t>
            </a:r>
            <a:r>
              <a:rPr lang="ru-RU" altLang="ru-RU" sz="2800" b="1" i="1" dirty="0" smtClean="0">
                <a:solidFill>
                  <a:srgbClr val="0000FF"/>
                </a:solidFill>
                <a:latin typeface="Liberation Serif" panose="02020603050405020304" pitchFamily="18" charset="0"/>
              </a:rPr>
              <a:t>году в </a:t>
            </a:r>
            <a:r>
              <a:rPr lang="ru-RU" altLang="ru-RU" sz="2800" b="1" i="1" dirty="0">
                <a:solidFill>
                  <a:srgbClr val="0000FF"/>
                </a:solidFill>
                <a:latin typeface="Liberation Serif" panose="02020603050405020304" pitchFamily="18" charset="0"/>
              </a:rPr>
              <a:t>разрезе муниципальных программ </a:t>
            </a:r>
            <a:endParaRPr lang="ru-RU" sz="2800" b="1" i="1" dirty="0">
              <a:solidFill>
                <a:srgbClr val="0000FF"/>
              </a:solidFill>
              <a:latin typeface="Liberation Serif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6097944"/>
              </p:ext>
            </p:extLst>
          </p:nvPr>
        </p:nvGraphicFramePr>
        <p:xfrm>
          <a:off x="292698" y="868046"/>
          <a:ext cx="9854004" cy="6490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8945">
                  <a:extLst>
                    <a:ext uri="{9D8B030D-6E8A-4147-A177-3AD203B41FA5}">
                      <a16:colId xmlns:a16="http://schemas.microsoft.com/office/drawing/2014/main" xmlns="" val="3800262469"/>
                    </a:ext>
                  </a:extLst>
                </a:gridCol>
                <a:gridCol w="1281912">
                  <a:extLst>
                    <a:ext uri="{9D8B030D-6E8A-4147-A177-3AD203B41FA5}">
                      <a16:colId xmlns:a16="http://schemas.microsoft.com/office/drawing/2014/main" xmlns="" val="187915953"/>
                    </a:ext>
                  </a:extLst>
                </a:gridCol>
                <a:gridCol w="1426824">
                  <a:extLst>
                    <a:ext uri="{9D8B030D-6E8A-4147-A177-3AD203B41FA5}">
                      <a16:colId xmlns:a16="http://schemas.microsoft.com/office/drawing/2014/main" xmlns="" val="2654328826"/>
                    </a:ext>
                  </a:extLst>
                </a:gridCol>
                <a:gridCol w="1616323">
                  <a:extLst>
                    <a:ext uri="{9D8B030D-6E8A-4147-A177-3AD203B41FA5}">
                      <a16:colId xmlns:a16="http://schemas.microsoft.com/office/drawing/2014/main" xmlns="" val="1725766064"/>
                    </a:ext>
                  </a:extLst>
                </a:gridCol>
              </a:tblGrid>
              <a:tr h="5734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>
                          <a:latin typeface="Liberation Serif" panose="02020603050405020304" pitchFamily="18" charset="0"/>
                        </a:rPr>
                        <a:t>Наименование</a:t>
                      </a:r>
                      <a:r>
                        <a:rPr lang="ru-RU" sz="1800" baseline="0" dirty="0" smtClean="0">
                          <a:latin typeface="Liberation Serif" panose="02020603050405020304" pitchFamily="18" charset="0"/>
                        </a:rPr>
                        <a:t> муниципальной программы</a:t>
                      </a:r>
                      <a:endParaRPr lang="ru-RU" sz="1800" dirty="0">
                        <a:latin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Liberation Serif" panose="02020603050405020304" pitchFamily="18" charset="0"/>
                        </a:rPr>
                        <a:t>План 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Liberation Serif" panose="02020603050405020304" pitchFamily="18" charset="0"/>
                        </a:rPr>
                        <a:t>тыс. руб.</a:t>
                      </a:r>
                      <a:endParaRPr lang="ru-RU" sz="1800" dirty="0">
                        <a:latin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Liberation Serif" panose="02020603050405020304" pitchFamily="18" charset="0"/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Liberation Serif" panose="02020603050405020304" pitchFamily="18" charset="0"/>
                        </a:rPr>
                        <a:t>тыс. руб.</a:t>
                      </a:r>
                      <a:endParaRPr lang="ru-RU" sz="1800" dirty="0">
                        <a:latin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Liberation Serif" panose="02020603050405020304" pitchFamily="18" charset="0"/>
                        </a:rPr>
                        <a:t>%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Liberation Serif" panose="02020603050405020304" pitchFamily="18" charset="0"/>
                        </a:rPr>
                        <a:t>исполнения</a:t>
                      </a:r>
                      <a:endParaRPr lang="ru-RU" sz="1800" dirty="0">
                        <a:latin typeface="Liberation Serif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3223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 Муниципальная программа «Повышение эффективности управления муниципальной собственностью Махнёвского муниципального образования на 2019-2025 годы»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905,0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503,6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55,6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58119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Муниципальная программа «Общегосударственные вопросы на территории Махнёвского муниципального образования на 2014-2021 годы»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36 693,8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35 690,2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97,3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849877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Муниципальная программа "Обеспечение мероприятий по гражданской обороне и предупреждение, ликвидация чрезвычайных ситуаций на 2014-2021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925,0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915,3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99,0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648990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Муниципальная программа "Обеспечение пожарной безопасности Махнёвского муниципального образования  на  2014-2021годы"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4 964,5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4 956,6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23175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Муниципальная программа «Развитие физической культуры и  спорта, патриотическое воспитание граждан в </a:t>
                      </a:r>
                      <a:r>
                        <a:rPr lang="ru-RU" sz="1000" b="1" i="0" u="none" strike="noStrike" dirty="0" err="1">
                          <a:effectLst/>
                          <a:latin typeface="Liberation Serif" panose="02020603050405020304" pitchFamily="18" charset="0"/>
                        </a:rPr>
                        <a:t>Махнёвском</a:t>
                      </a:r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 муниципальном образовании на 2014-2024 годы»</a:t>
                      </a:r>
                      <a:b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</a:br>
                      <a:endParaRPr lang="ru-RU" sz="1000" b="1" i="0" u="none" strike="noStrike" dirty="0">
                        <a:effectLst/>
                        <a:latin typeface="Liberation Serif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10 142,2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10 142,2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97356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Муниципальная программа " Комплексные меры профилактики алкоголизма, наркомании и ВИЧ - инфекции на территории Махнёвского муниципального образования на 2014-2021 годы"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11750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Муниципальная программа "Профилактика правонарушений на территории Махнёвского муниципального образования на 2016-2021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24864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Муниципальная программа по формированию законопослушного поведения учащихся в общеобразовательных организациях Махнёвского муниципального образования на 2017-2022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674705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Муниципальная программа  «Развитие транспорта, дорожного хозяйства на территории Махнёвского муниципального образования на 2014-2021 годы»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22 053,2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20 803,6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94,3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91911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Муниципальная программа «Развитие информационного общества на территории  </a:t>
                      </a:r>
                      <a:r>
                        <a:rPr lang="ru-RU" sz="1000" b="1" i="0" u="none" strike="noStrike" dirty="0" err="1">
                          <a:effectLst/>
                          <a:latin typeface="Liberation Serif" panose="02020603050405020304" pitchFamily="18" charset="0"/>
                        </a:rPr>
                        <a:t>Махнёвском</a:t>
                      </a:r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 муниципальном образовании  на 2014-2021 годы»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27,9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27,9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4084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Муниципальная программа «Поддержка малого и среднего предпринимательства и развитие торговли в </a:t>
                      </a:r>
                      <a:r>
                        <a:rPr lang="ru-RU" sz="1000" b="1" i="0" u="none" strike="noStrike" dirty="0" err="1">
                          <a:effectLst/>
                          <a:latin typeface="Liberation Serif" panose="02020603050405020304" pitchFamily="18" charset="0"/>
                        </a:rPr>
                        <a:t>Махнёвском</a:t>
                      </a:r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 муниципальном образовании на 2014-2021 годы»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80,3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23,4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29,1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86377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Муниципальная программа "О регулировании градостроительной деятельности на территории Махнёвского муниципального образования на 2014-2021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2 355,0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1 350,0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57,3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58844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Муниципальная программа «Развитие жилищно-коммунального хозяйства и благоустройства Махнёвского муниципального образования на 2014-2021 годы»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36 074,9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32 009,8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88,7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0691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Муниципальная программа "Формирование современной городской среды  на 2018-2024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03041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Муниципальная программа "Инженерное обустройство земельных участков под жилищное строительство в </a:t>
                      </a:r>
                      <a:r>
                        <a:rPr lang="ru-RU" sz="1000" b="1" i="0" u="none" strike="noStrike" dirty="0" err="1">
                          <a:effectLst/>
                          <a:latin typeface="Liberation Serif" panose="02020603050405020304" pitchFamily="18" charset="0"/>
                        </a:rPr>
                        <a:t>Махнёвском</a:t>
                      </a:r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 муниципальном образовании на 2019 – 2025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18764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398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7656050"/>
              </p:ext>
            </p:extLst>
          </p:nvPr>
        </p:nvGraphicFramePr>
        <p:xfrm>
          <a:off x="292698" y="126023"/>
          <a:ext cx="9854004" cy="7002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8945">
                  <a:extLst>
                    <a:ext uri="{9D8B030D-6E8A-4147-A177-3AD203B41FA5}">
                      <a16:colId xmlns:a16="http://schemas.microsoft.com/office/drawing/2014/main" xmlns="" val="3800262469"/>
                    </a:ext>
                  </a:extLst>
                </a:gridCol>
                <a:gridCol w="1281912">
                  <a:extLst>
                    <a:ext uri="{9D8B030D-6E8A-4147-A177-3AD203B41FA5}">
                      <a16:colId xmlns:a16="http://schemas.microsoft.com/office/drawing/2014/main" xmlns="" val="187915953"/>
                    </a:ext>
                  </a:extLst>
                </a:gridCol>
                <a:gridCol w="1426824">
                  <a:extLst>
                    <a:ext uri="{9D8B030D-6E8A-4147-A177-3AD203B41FA5}">
                      <a16:colId xmlns:a16="http://schemas.microsoft.com/office/drawing/2014/main" xmlns="" val="2654328826"/>
                    </a:ext>
                  </a:extLst>
                </a:gridCol>
                <a:gridCol w="1616323">
                  <a:extLst>
                    <a:ext uri="{9D8B030D-6E8A-4147-A177-3AD203B41FA5}">
                      <a16:colId xmlns:a16="http://schemas.microsoft.com/office/drawing/2014/main" xmlns="" val="1725766064"/>
                    </a:ext>
                  </a:extLst>
                </a:gridCol>
              </a:tblGrid>
              <a:tr h="2827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Муниципальная программа «Экология и природные ресурсы Махнёвского муниципального образования на 2014 - 2021 годы»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230,1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229,9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3223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Liberation Serif" panose="02020603050405020304" pitchFamily="18" charset="0"/>
                        </a:rPr>
                        <a:t>Муниципальная программа «Развитие системы образования Махнёвского муниципального образования на 2018-2024 годы» </a:t>
                      </a:r>
                      <a:endParaRPr lang="ru-RU" sz="1000" b="1" i="0" u="none" strike="noStrike" dirty="0">
                        <a:effectLst/>
                        <a:latin typeface="Liberation Serif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159 239,1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159 026,3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58119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Муниципальная программа "Содействие созданию новых мест в общеобразовательных организациях Махнёвского муниципального образования в соответствии c прогнозируемой потребностью и современными условиями обучения на 2016-2025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6 000,0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849877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Муниципальная программа «Развитие культуры на территории Махнёвского муниципального образования на 2014-2024 годы»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30 425,4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29 995,7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98,6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648990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Муниципальная программа "Социальная поддержка населения Махнёвского МО на 2014-2021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26 883,2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23 512,3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87,5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23175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Муниципальная программа "О дополнительных мерах социальной поддержки населения Махнёвского муниципального образования на 2014-2021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18,3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45,4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97356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Муниципальная программа  «Устойчивое развитие сельских территорий Махнёвского муниципального образования до 2024 года»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1 598,5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1 598,5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11750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Муниципальная программа "Обеспечение эпизоотического и ветеринарно-санитарного благополучия на территории Махнёвского муниципального образования до 2021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134,3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118,7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88,4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24864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Муниципальная программа "Развитие муниципальной службы и противодействие коррупции на территории  Махнёвского муниципального образования  на 2014 - 2021 годы"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464,0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446,4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96,2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674705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Муниципальная программа «Управление муниципальными финансами Махнёвского муниципального образования  до 2021 года» </a:t>
                      </a:r>
                      <a:b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</a:br>
                      <a:endParaRPr lang="ru-RU" sz="1000" b="1" i="0" u="none" strike="noStrike" dirty="0">
                        <a:effectLst/>
                        <a:latin typeface="Liberation Serif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2 413,5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2 413,5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91911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Муниципальная программа "Внесение в Единый государственный реестр недвижимости сведений о границах населенных пунктов и территориальных зон Махнёвского муниципального образования на 2017-2024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4 043,1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296,4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7,3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4084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Муниципальная программа "Профилактика терроризма и </a:t>
                      </a:r>
                      <a:r>
                        <a:rPr lang="ru-RU" sz="1000" b="1" i="0" u="none" strike="noStrike" dirty="0" err="1">
                          <a:effectLst/>
                          <a:latin typeface="Liberation Serif" panose="02020603050405020304" pitchFamily="18" charset="0"/>
                        </a:rPr>
                        <a:t>экстримизма</a:t>
                      </a:r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 на территории Махнёвского муниципального образования на 2017-2022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109,5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65,5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59,8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86377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Муниципальная программа «Переселение граждан из аварийного жилищного фонда и жилых помещений, признанных непригодными для проживания  на территории Махнёвского муниципального образования на 2018 -2024 годы»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73,0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58844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Муниципальная программа "Обеспечение жильем молодых семей на территории Махнёвского муниципального образования на 2018-2024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1 430,9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1 345,1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94,0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0691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effectLst/>
                          <a:latin typeface="Liberation Serif" panose="02020603050405020304" pitchFamily="18" charset="0"/>
                        </a:rPr>
                        <a:t>Муниципальноая</a:t>
                      </a:r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 программа  «Профилактика туберкулёза в </a:t>
                      </a:r>
                      <a:r>
                        <a:rPr lang="ru-RU" sz="1000" b="1" i="0" u="none" strike="noStrike" dirty="0" err="1">
                          <a:effectLst/>
                          <a:latin typeface="Liberation Serif" panose="02020603050405020304" pitchFamily="18" charset="0"/>
                        </a:rPr>
                        <a:t>Махнёвском</a:t>
                      </a:r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 муниципальном образовании на 2017-2022 годы»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03041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Муниципальная программа «Защита прав потребителей в </a:t>
                      </a:r>
                      <a:r>
                        <a:rPr lang="ru-RU" sz="1000" b="1" i="0" u="none" strike="noStrike" dirty="0" err="1">
                          <a:effectLst/>
                          <a:latin typeface="Liberation Serif" panose="02020603050405020304" pitchFamily="18" charset="0"/>
                        </a:rPr>
                        <a:t>Махнёвском</a:t>
                      </a:r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 муниципальном образовании на 2018-2024 годы»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23,0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22,9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99,6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1160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Муниципальная программа «Формирование законопослушного поведения участников дорожного движения в </a:t>
                      </a:r>
                      <a:r>
                        <a:rPr lang="ru-RU" sz="1000" b="1" i="0" u="none" strike="noStrike" dirty="0" err="1">
                          <a:effectLst/>
                          <a:latin typeface="Liberation Serif" panose="02020603050405020304" pitchFamily="18" charset="0"/>
                        </a:rPr>
                        <a:t>Махнёвском</a:t>
                      </a:r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 муниципальном образовании на 2018-2023 годы»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149,3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144,3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96,7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36019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Муниципальная программа «Энергосбережение и повышение энергетической эффективности Махнёвского МО на 2018-2024 годы»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9 248,8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Liberation Serif" panose="02020603050405020304" pitchFamily="18" charset="0"/>
                        </a:rPr>
                        <a:t>9 081,6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Liberation Serif" panose="02020603050405020304" pitchFamily="18" charset="0"/>
                        </a:rPr>
                        <a:t>98,2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33356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0970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89024" y="220532"/>
            <a:ext cx="9461351" cy="13716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i="1" dirty="0" smtClean="0">
                <a:solidFill>
                  <a:srgbClr val="0000FF"/>
                </a:solidFill>
                <a:latin typeface="Liberation Serif" panose="02020603050405020304" pitchFamily="18" charset="0"/>
                <a:cs typeface="Times New Roman" pitchFamily="18" charset="0"/>
              </a:rPr>
              <a:t>Контактная информация</a:t>
            </a:r>
            <a:br>
              <a:rPr lang="ru-RU" sz="2000" b="1" i="1" dirty="0" smtClean="0">
                <a:solidFill>
                  <a:srgbClr val="0000FF"/>
                </a:solidFill>
                <a:latin typeface="Liberation Serif" panose="02020603050405020304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0000FF"/>
                </a:solidFill>
                <a:latin typeface="Liberation Serif" panose="02020603050405020304" pitchFamily="18" charset="0"/>
                <a:cs typeface="Times New Roman" pitchFamily="18" charset="0"/>
              </a:rPr>
              <a:t>Разработчиком презентации «Бюджет для граждан» </a:t>
            </a:r>
            <a:br>
              <a:rPr lang="ru-RU" sz="2000" b="1" i="1" dirty="0" smtClean="0">
                <a:solidFill>
                  <a:srgbClr val="0000FF"/>
                </a:solidFill>
                <a:latin typeface="Liberation Serif" panose="02020603050405020304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0000FF"/>
                </a:solidFill>
                <a:latin typeface="Liberation Serif" panose="02020603050405020304" pitchFamily="18" charset="0"/>
                <a:cs typeface="Times New Roman" pitchFamily="18" charset="0"/>
              </a:rPr>
              <a:t>является Финансовый отдел Администрации Махнёвского муниципального образования.</a:t>
            </a:r>
            <a:endParaRPr lang="ru-RU" sz="2000" b="1" i="1" dirty="0">
              <a:solidFill>
                <a:srgbClr val="0000FF"/>
              </a:solidFill>
              <a:latin typeface="Liberation Serif" panose="02020603050405020304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12466832"/>
              </p:ext>
            </p:extLst>
          </p:nvPr>
        </p:nvGraphicFramePr>
        <p:xfrm>
          <a:off x="489024" y="2094520"/>
          <a:ext cx="9461350" cy="4962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306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46317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0000FF"/>
                          </a:solidFill>
                          <a:latin typeface="Liberation Serif" panose="02020603050405020304" pitchFamily="18" charset="0"/>
                          <a:cs typeface="Times New Roman" pitchFamily="18" charset="0"/>
                        </a:rPr>
                        <a:t>Контактная информация</a:t>
                      </a:r>
                      <a:endParaRPr lang="ru-RU" sz="2000" b="1" i="1" dirty="0">
                        <a:solidFill>
                          <a:srgbClr val="0000FF"/>
                        </a:solidFill>
                        <a:latin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 marT="45717" marB="45717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6447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solidFill>
                            <a:srgbClr val="0000FF"/>
                          </a:solidFill>
                          <a:latin typeface="Liberation Serif" panose="02020603050405020304" pitchFamily="18" charset="0"/>
                          <a:cs typeface="Times New Roman" pitchFamily="18" charset="0"/>
                        </a:rPr>
                        <a:t>Начальник финансового отдела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2000" b="1" i="1" dirty="0" err="1" smtClean="0">
                          <a:solidFill>
                            <a:srgbClr val="0000FF"/>
                          </a:solidFill>
                          <a:latin typeface="Liberation Serif" panose="02020603050405020304" pitchFamily="18" charset="0"/>
                          <a:cs typeface="Times New Roman" pitchFamily="18" charset="0"/>
                        </a:rPr>
                        <a:t>Плюхина</a:t>
                      </a:r>
                      <a:r>
                        <a:rPr lang="ru-RU" sz="2000" b="1" i="1" dirty="0" smtClean="0">
                          <a:solidFill>
                            <a:srgbClr val="0000FF"/>
                          </a:solidFill>
                          <a:latin typeface="Liberation Serif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 smtClean="0">
                          <a:solidFill>
                            <a:srgbClr val="0000FF"/>
                          </a:solidFill>
                          <a:latin typeface="Liberation Serif" panose="02020603050405020304" pitchFamily="18" charset="0"/>
                          <a:cs typeface="Times New Roman" pitchFamily="18" charset="0"/>
                        </a:rPr>
                        <a:t>Эмине</a:t>
                      </a:r>
                      <a:r>
                        <a:rPr lang="ru-RU" sz="2000" b="1" i="1" dirty="0" smtClean="0">
                          <a:solidFill>
                            <a:srgbClr val="0000FF"/>
                          </a:solidFill>
                          <a:latin typeface="Liberation Serif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 smtClean="0">
                          <a:solidFill>
                            <a:srgbClr val="0000FF"/>
                          </a:solidFill>
                          <a:latin typeface="Liberation Serif" panose="02020603050405020304" pitchFamily="18" charset="0"/>
                          <a:cs typeface="Times New Roman" pitchFamily="18" charset="0"/>
                        </a:rPr>
                        <a:t>Эскендеровна</a:t>
                      </a:r>
                      <a:endParaRPr lang="ru-RU" sz="2000" b="1" i="1" dirty="0">
                        <a:solidFill>
                          <a:srgbClr val="0000FF"/>
                        </a:solidFill>
                        <a:latin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2532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solidFill>
                            <a:srgbClr val="0000FF"/>
                          </a:solidFill>
                          <a:latin typeface="Liberation Serif" panose="02020603050405020304" pitchFamily="18" charset="0"/>
                          <a:cs typeface="Times New Roman" pitchFamily="18" charset="0"/>
                        </a:rPr>
                        <a:t>Адрес</a:t>
                      </a:r>
                      <a:endParaRPr lang="ru-RU" sz="2000" b="1" i="1" dirty="0">
                        <a:solidFill>
                          <a:srgbClr val="0000FF"/>
                        </a:solidFill>
                        <a:latin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2000" b="1" i="1" kern="1200" dirty="0" err="1" smtClean="0">
                          <a:solidFill>
                            <a:srgbClr val="0000FF"/>
                          </a:solidFill>
                          <a:latin typeface="Liberation Serif" panose="02020603050405020304" pitchFamily="18" charset="0"/>
                          <a:ea typeface="+mn-ea"/>
                          <a:cs typeface="Times New Roman" pitchFamily="18" charset="0"/>
                        </a:rPr>
                        <a:t>п.г.т</a:t>
                      </a:r>
                      <a:r>
                        <a:rPr lang="ru-RU" sz="2000" b="1" i="1" kern="1200" dirty="0" smtClean="0">
                          <a:solidFill>
                            <a:srgbClr val="0000FF"/>
                          </a:solidFill>
                          <a:latin typeface="Liberation Serif" panose="02020603050405020304" pitchFamily="18" charset="0"/>
                          <a:ea typeface="+mn-ea"/>
                          <a:cs typeface="Times New Roman" pitchFamily="18" charset="0"/>
                        </a:rPr>
                        <a:t>. Махнёво, ул. Победы,</a:t>
                      </a:r>
                      <a:r>
                        <a:rPr lang="ru-RU" sz="2000" b="1" i="1" kern="1200" baseline="0" dirty="0" smtClean="0">
                          <a:solidFill>
                            <a:srgbClr val="0000FF"/>
                          </a:solidFill>
                          <a:latin typeface="Liberation Serif" panose="02020603050405020304" pitchFamily="18" charset="0"/>
                          <a:ea typeface="+mn-ea"/>
                          <a:cs typeface="Times New Roman" pitchFamily="18" charset="0"/>
                        </a:rPr>
                        <a:t> д.34</a:t>
                      </a:r>
                      <a:endParaRPr lang="ru-RU" sz="2000" b="1" i="1" dirty="0">
                        <a:solidFill>
                          <a:srgbClr val="0000FF"/>
                        </a:solidFill>
                        <a:latin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0857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solidFill>
                            <a:srgbClr val="0000FF"/>
                          </a:solidFill>
                          <a:latin typeface="Liberation Serif" panose="02020603050405020304" pitchFamily="18" charset="0"/>
                          <a:cs typeface="Times New Roman" pitchFamily="18" charset="0"/>
                        </a:rPr>
                        <a:t>Телефон, факс</a:t>
                      </a:r>
                      <a:endParaRPr lang="ru-RU" sz="2000" b="1" i="1" dirty="0">
                        <a:solidFill>
                          <a:srgbClr val="0000FF"/>
                        </a:solidFill>
                        <a:latin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2000" b="1" i="1" kern="1200" dirty="0" smtClean="0">
                          <a:solidFill>
                            <a:srgbClr val="0000FF"/>
                          </a:solidFill>
                          <a:latin typeface="Liberation Serif" panose="02020603050405020304" pitchFamily="18" charset="0"/>
                          <a:ea typeface="+mn-ea"/>
                          <a:cs typeface="Times New Roman" pitchFamily="18" charset="0"/>
                        </a:rPr>
                        <a:t>(34346)</a:t>
                      </a:r>
                      <a:r>
                        <a:rPr lang="ru-RU" sz="2000" b="1" i="1" kern="1200" dirty="0" smtClean="0">
                          <a:solidFill>
                            <a:srgbClr val="0000FF"/>
                          </a:solidFill>
                          <a:latin typeface="Liberation Serif" panose="02020603050405020304" pitchFamily="18" charset="0"/>
                          <a:ea typeface="+mn-ea"/>
                          <a:cs typeface="Times New Roman" pitchFamily="18" charset="0"/>
                        </a:rPr>
                        <a:t>76</a:t>
                      </a:r>
                      <a:r>
                        <a:rPr lang="en-US" sz="2000" b="1" i="1" kern="1200" dirty="0" smtClean="0">
                          <a:solidFill>
                            <a:srgbClr val="0000FF"/>
                          </a:solidFill>
                          <a:latin typeface="Liberation Serif" panose="02020603050405020304" pitchFamily="18" charset="0"/>
                          <a:ea typeface="+mn-ea"/>
                          <a:cs typeface="Times New Roman" pitchFamily="18" charset="0"/>
                        </a:rPr>
                        <a:t>-3-</a:t>
                      </a:r>
                      <a:r>
                        <a:rPr lang="ru-RU" sz="2000" b="1" i="1" kern="1200" dirty="0" smtClean="0">
                          <a:solidFill>
                            <a:srgbClr val="0000FF"/>
                          </a:solidFill>
                          <a:latin typeface="Liberation Serif" panose="02020603050405020304" pitchFamily="18" charset="0"/>
                          <a:ea typeface="+mn-ea"/>
                          <a:cs typeface="Times New Roman" pitchFamily="18" charset="0"/>
                        </a:rPr>
                        <a:t>72, </a:t>
                      </a:r>
                      <a:r>
                        <a:rPr lang="ru-RU" sz="2000" b="1" i="1" kern="1200" dirty="0" smtClean="0">
                          <a:solidFill>
                            <a:srgbClr val="0000FF"/>
                          </a:solidFill>
                          <a:latin typeface="Liberation Serif" panose="02020603050405020304" pitchFamily="18" charset="0"/>
                          <a:ea typeface="+mn-ea"/>
                          <a:cs typeface="Times New Roman" pitchFamily="18" charset="0"/>
                        </a:rPr>
                        <a:t>76-4-68, 76-4-69</a:t>
                      </a:r>
                      <a:endParaRPr lang="ru-RU" sz="2000" b="1" i="1" kern="1200" dirty="0">
                        <a:solidFill>
                          <a:srgbClr val="0000FF"/>
                        </a:solidFill>
                        <a:latin typeface="Liberation Serif" panose="02020603050405020304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00333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solidFill>
                            <a:srgbClr val="0000FF"/>
                          </a:solidFill>
                          <a:latin typeface="Liberation Serif" panose="02020603050405020304" pitchFamily="18" charset="0"/>
                          <a:cs typeface="Times New Roman" pitchFamily="18" charset="0"/>
                        </a:rPr>
                        <a:t>Адрес электронной почты </a:t>
                      </a:r>
                      <a:endParaRPr lang="ru-RU" sz="2000" b="1" i="1" dirty="0">
                        <a:solidFill>
                          <a:srgbClr val="0000FF"/>
                        </a:solidFill>
                        <a:latin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kern="1200" dirty="0" smtClean="0">
                          <a:solidFill>
                            <a:srgbClr val="0000FF"/>
                          </a:solidFill>
                          <a:latin typeface="Liberation Serif" panose="02020603050405020304" pitchFamily="18" charset="0"/>
                          <a:ea typeface="+mn-ea"/>
                          <a:cs typeface="Times New Roman" pitchFamily="18" charset="0"/>
                        </a:rPr>
                        <a:t>FOAdmmahnevo@yandex.ru</a:t>
                      </a:r>
                      <a:endParaRPr lang="ru-RU" sz="2000" b="1" i="1" kern="1200" dirty="0" smtClean="0">
                        <a:solidFill>
                          <a:srgbClr val="0000FF"/>
                        </a:solidFill>
                        <a:latin typeface="Liberation Serif" panose="02020603050405020304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b="1" i="1" dirty="0">
                        <a:solidFill>
                          <a:srgbClr val="0000FF"/>
                        </a:solidFill>
                        <a:latin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96280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solidFill>
                            <a:srgbClr val="0000FF"/>
                          </a:solidFill>
                          <a:latin typeface="Liberation Serif" panose="02020603050405020304" pitchFamily="18" charset="0"/>
                          <a:cs typeface="Times New Roman" pitchFamily="18" charset="0"/>
                        </a:rPr>
                        <a:t>Режим работы</a:t>
                      </a:r>
                      <a:endParaRPr lang="ru-RU" sz="2000" b="1" i="1" dirty="0">
                        <a:solidFill>
                          <a:srgbClr val="0000FF"/>
                        </a:solidFill>
                        <a:latin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solidFill>
                            <a:srgbClr val="0000FF"/>
                          </a:solidFill>
                          <a:latin typeface="Liberation Serif" panose="02020603050405020304" pitchFamily="18" charset="0"/>
                          <a:cs typeface="Times New Roman" pitchFamily="18" charset="0"/>
                        </a:rPr>
                        <a:t>С 8-00 до 17-00 – </a:t>
                      </a:r>
                      <a:r>
                        <a:rPr lang="ru-RU" sz="2000" b="1" i="1" dirty="0" err="1" smtClean="0">
                          <a:solidFill>
                            <a:srgbClr val="0000FF"/>
                          </a:solidFill>
                          <a:latin typeface="Liberation Serif" panose="02020603050405020304" pitchFamily="18" charset="0"/>
                          <a:cs typeface="Times New Roman" pitchFamily="18" charset="0"/>
                        </a:rPr>
                        <a:t>пн,вт,ср,чт</a:t>
                      </a:r>
                      <a:endParaRPr lang="ru-RU" sz="2000" b="1" i="1" dirty="0" smtClean="0">
                        <a:solidFill>
                          <a:srgbClr val="0000FF"/>
                        </a:solidFill>
                        <a:latin typeface="Liberation Serif" panose="02020603050405020304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b="1" i="1" dirty="0" smtClean="0">
                          <a:solidFill>
                            <a:srgbClr val="0000FF"/>
                          </a:solidFill>
                          <a:latin typeface="Liberation Serif" panose="02020603050405020304" pitchFamily="18" charset="0"/>
                          <a:cs typeface="Times New Roman" pitchFamily="18" charset="0"/>
                        </a:rPr>
                        <a:t>С 8-00 до 16-00 – </a:t>
                      </a:r>
                      <a:r>
                        <a:rPr lang="ru-RU" sz="2000" b="1" i="1" dirty="0" err="1" smtClean="0">
                          <a:solidFill>
                            <a:srgbClr val="0000FF"/>
                          </a:solidFill>
                          <a:latin typeface="Liberation Serif" panose="02020603050405020304" pitchFamily="18" charset="0"/>
                          <a:cs typeface="Times New Roman" pitchFamily="18" charset="0"/>
                        </a:rPr>
                        <a:t>пт</a:t>
                      </a:r>
                      <a:endParaRPr lang="ru-RU" sz="2000" b="1" i="1" dirty="0" smtClean="0">
                        <a:solidFill>
                          <a:srgbClr val="0000FF"/>
                        </a:solidFill>
                        <a:latin typeface="Liberation Serif" panose="02020603050405020304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b="1" i="1" dirty="0" smtClean="0">
                          <a:solidFill>
                            <a:srgbClr val="0000FF"/>
                          </a:solidFill>
                          <a:latin typeface="Liberation Serif" panose="02020603050405020304" pitchFamily="18" charset="0"/>
                          <a:cs typeface="Times New Roman" pitchFamily="18" charset="0"/>
                        </a:rPr>
                        <a:t>обед с 12-00 до 12-48</a:t>
                      </a:r>
                    </a:p>
                    <a:p>
                      <a:r>
                        <a:rPr lang="ru-RU" sz="2000" b="1" i="1" dirty="0" smtClean="0">
                          <a:solidFill>
                            <a:srgbClr val="0000FF"/>
                          </a:solidFill>
                          <a:latin typeface="Liberation Serif" panose="02020603050405020304" pitchFamily="18" charset="0"/>
                          <a:cs typeface="Times New Roman" pitchFamily="18" charset="0"/>
                        </a:rPr>
                        <a:t>Выходные дни – </a:t>
                      </a:r>
                      <a:r>
                        <a:rPr lang="ru-RU" sz="2000" b="1" i="1" dirty="0" err="1" smtClean="0">
                          <a:solidFill>
                            <a:srgbClr val="0000FF"/>
                          </a:solidFill>
                          <a:latin typeface="Liberation Serif" panose="02020603050405020304" pitchFamily="18" charset="0"/>
                          <a:cs typeface="Times New Roman" pitchFamily="18" charset="0"/>
                        </a:rPr>
                        <a:t>сб</a:t>
                      </a:r>
                      <a:r>
                        <a:rPr lang="ru-RU" sz="2000" b="1" i="1" dirty="0" smtClean="0">
                          <a:solidFill>
                            <a:srgbClr val="0000FF"/>
                          </a:solidFill>
                          <a:latin typeface="Liberation Serif" panose="02020603050405020304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b="1" i="1" dirty="0" err="1" smtClean="0">
                          <a:solidFill>
                            <a:srgbClr val="0000FF"/>
                          </a:solidFill>
                          <a:latin typeface="Liberation Serif" panose="02020603050405020304" pitchFamily="18" charset="0"/>
                          <a:cs typeface="Times New Roman" pitchFamily="18" charset="0"/>
                        </a:rPr>
                        <a:t>вс</a:t>
                      </a:r>
                      <a:endParaRPr lang="ru-RU" sz="2000" b="1" i="1" dirty="0">
                        <a:solidFill>
                          <a:srgbClr val="0000FF"/>
                        </a:solidFill>
                        <a:latin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5455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920" y="2804160"/>
            <a:ext cx="9464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2B00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600" dirty="0">
              <a:solidFill>
                <a:srgbClr val="2B00E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633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8953" y="1948835"/>
            <a:ext cx="984324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Liberation Serif" panose="02020603050405020304" pitchFamily="18" charset="0"/>
                <a:cs typeface="Times New Roman" panose="02020603050405020304" pitchFamily="18" charset="0"/>
              </a:rPr>
              <a:t>История финансов свидетельствует, что бюджет не был присущ государству на всех стадиях его развития. Долгое время государство вообще не имело бюджета. Во всех европейских государствах, в том числе и </a:t>
            </a:r>
            <a:r>
              <a:rPr lang="ru-RU" sz="2000" b="1" dirty="0" smtClean="0">
                <a:latin typeface="Liberation Serif" panose="02020603050405020304" pitchFamily="18" charset="0"/>
                <a:cs typeface="Times New Roman" panose="02020603050405020304" pitchFamily="18" charset="0"/>
              </a:rPr>
              <a:t>в России</a:t>
            </a:r>
            <a:r>
              <a:rPr lang="ru-RU" sz="2000" b="1" dirty="0">
                <a:latin typeface="Liberation Serif" panose="02020603050405020304" pitchFamily="18" charset="0"/>
                <a:cs typeface="Times New Roman" panose="02020603050405020304" pitchFamily="18" charset="0"/>
              </a:rPr>
              <a:t>, собирались доходы и </a:t>
            </a:r>
            <a:r>
              <a:rPr lang="ru-RU" sz="2000" b="1" dirty="0" smtClean="0">
                <a:latin typeface="Liberation Serif" panose="02020603050405020304" pitchFamily="18" charset="0"/>
                <a:cs typeface="Times New Roman" panose="02020603050405020304" pitchFamily="18" charset="0"/>
              </a:rPr>
              <a:t>производились </a:t>
            </a:r>
            <a:r>
              <a:rPr lang="ru-RU" sz="2000" b="1" dirty="0">
                <a:latin typeface="Liberation Serif" panose="02020603050405020304" pitchFamily="18" charset="0"/>
                <a:cs typeface="Times New Roman" panose="02020603050405020304" pitchFamily="18" charset="0"/>
              </a:rPr>
              <a:t>расходы, т.е. на юридических нормах существовала система доходов и расходов. Полностью бюджет сформировался тогда, когда государство в свою финансовую деятельность ввело плановое начало — стало составлять систему доходов и расходов на определённый период</a:t>
            </a:r>
            <a:r>
              <a:rPr lang="ru-RU" sz="2000" b="1" dirty="0" smtClean="0">
                <a:latin typeface="Liberation Serif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b="1" dirty="0">
              <a:latin typeface="Liberation Serif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Liberation Serif" panose="02020603050405020304" pitchFamily="18" charset="0"/>
                <a:cs typeface="Times New Roman" panose="02020603050405020304" pitchFamily="18" charset="0"/>
              </a:rPr>
              <a:t>Бюджет (</a:t>
            </a:r>
            <a:r>
              <a:rPr lang="ru-RU" sz="2000" b="1" dirty="0" err="1">
                <a:latin typeface="Liberation Serif" panose="02020603050405020304" pitchFamily="18" charset="0"/>
                <a:cs typeface="Times New Roman" panose="02020603050405020304" pitchFamily="18" charset="0"/>
              </a:rPr>
              <a:t>Bydjet</a:t>
            </a:r>
            <a:r>
              <a:rPr lang="ru-RU" sz="2000" b="1" dirty="0">
                <a:latin typeface="Liberation Serif" panose="02020603050405020304" pitchFamily="18" charset="0"/>
                <a:cs typeface="Times New Roman" panose="02020603050405020304" pitchFamily="18" charset="0"/>
              </a:rPr>
              <a:t>) в переводе с английского означало мешок. Когда палата общин в Англии 14-15 вв. утверждала субсидию королям, то перед окончанием заседания канцлер казначейства (министр финансов) открыл портфель, в котором хранилась бумага с соответствующим законопроектом. Это действие условно называлось открытием бюджета. С конца 17 в. бюджетом стал называться документ, который содержал, утверждаемый парламентом, план доходов и расходов государства. Этот документ также называли «росписью денежных доходов и расходов государства», «сметой доходов и расходов государства», «государственной росписью».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01674" y="535685"/>
            <a:ext cx="777777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900" b="1" i="1" dirty="0" smtClean="0">
                <a:solidFill>
                  <a:srgbClr val="0000FF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Основные понятия, определения и термины</a:t>
            </a:r>
            <a:endParaRPr lang="ru-RU" sz="2900" b="1" i="1" dirty="0">
              <a:solidFill>
                <a:srgbClr val="0000FF"/>
              </a:solidFill>
              <a:latin typeface="Liberation Serif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953" y="383613"/>
            <a:ext cx="10300447" cy="90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0189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2881" y="2463501"/>
            <a:ext cx="59812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latin typeface="Liberation Serif" panose="02020603050405020304" pitchFamily="18" charset="0"/>
                <a:cs typeface="Times New Roman" panose="02020603050405020304" pitchFamily="18" charset="0"/>
              </a:rPr>
              <a:t>Федеральный уровень</a:t>
            </a:r>
            <a:r>
              <a:rPr lang="ru-RU" sz="1400" dirty="0" smtClean="0">
                <a:latin typeface="Liberation Serif" panose="02020603050405020304" pitchFamily="18" charset="0"/>
                <a:cs typeface="Times New Roman" panose="02020603050405020304" pitchFamily="18" charset="0"/>
              </a:rPr>
              <a:t>: федеральный бюджет – форма образования и расходования денежных средств, предназначенных для обеспечения задач и функций государства в целом, и бюджеты государственных внебюджетных фондов Российской Федерации.</a:t>
            </a:r>
            <a:endParaRPr lang="ru-RU" sz="1400" dirty="0">
              <a:latin typeface="Liberation Serif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1" y="3840481"/>
            <a:ext cx="62286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latin typeface="Liberation Serif" panose="02020603050405020304" pitchFamily="18" charset="0"/>
                <a:cs typeface="Times New Roman" panose="02020603050405020304" pitchFamily="18" charset="0"/>
              </a:rPr>
              <a:t>Региональный уровень</a:t>
            </a:r>
            <a:r>
              <a:rPr lang="ru-RU" sz="1400" dirty="0" smtClean="0">
                <a:latin typeface="Liberation Serif" panose="02020603050405020304" pitchFamily="18" charset="0"/>
                <a:cs typeface="Times New Roman" panose="02020603050405020304" pitchFamily="18" charset="0"/>
              </a:rPr>
              <a:t>: бюджеты субъектов Российской Федерации – форма образования и расходования денежных средств, предназначенных для обеспечения задач и функций субъектов Российской Федерации и бюджеты территориальных государственных внебюджетных фондов</a:t>
            </a:r>
            <a:r>
              <a:rPr lang="ru-RU" sz="1400" dirty="0" smtClean="0">
                <a:latin typeface="Liberation Serif" panose="02020603050405020304" pitchFamily="18" charset="0"/>
              </a:rPr>
              <a:t>.</a:t>
            </a:r>
            <a:endParaRPr lang="ru-RU" sz="1400" dirty="0">
              <a:latin typeface="Liberation Serif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323191" y="688489"/>
            <a:ext cx="7831567" cy="133395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15153" y="5325035"/>
            <a:ext cx="59597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latin typeface="Liberation Serif" panose="02020603050405020304" pitchFamily="18" charset="0"/>
                <a:cs typeface="Times New Roman" panose="02020603050405020304" pitchFamily="18" charset="0"/>
              </a:rPr>
              <a:t>Муниципальный уровень</a:t>
            </a:r>
            <a:r>
              <a:rPr lang="ru-RU" sz="1400" dirty="0" smtClean="0">
                <a:latin typeface="Liberation Serif" panose="02020603050405020304" pitchFamily="18" charset="0"/>
                <a:cs typeface="Times New Roman" panose="02020603050405020304" pitchFamily="18" charset="0"/>
              </a:rPr>
              <a:t>: местные бюджеты, в том числе: бюджеты муниципальных районов, бюджеты городских округов; бюджеты городских и сельских поселений – формы образования и расходования денежных средств, предназначенных для обеспечения задач и функций местного самоуправления.</a:t>
            </a:r>
            <a:r>
              <a:rPr lang="en-US" sz="1400" dirty="0" smtClean="0">
                <a:latin typeface="Liberation Serif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Liberation Serif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44573" y="864617"/>
            <a:ext cx="67013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Liberation Serif" panose="02020603050405020304" pitchFamily="18" charset="0"/>
                <a:cs typeface="Times New Roman" panose="02020603050405020304" pitchFamily="18" charset="0"/>
              </a:rPr>
              <a:t>Бюджет </a:t>
            </a:r>
            <a:r>
              <a:rPr lang="ru-RU" sz="2000" b="1" dirty="0">
                <a:latin typeface="Liberation Serif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Liberation Serif" panose="02020603050405020304" pitchFamily="18" charset="0"/>
                <a:cs typeface="Times New Roman" panose="02020603050405020304" pitchFamily="18" charset="0"/>
              </a:rPr>
              <a:t>форма образования и расходования денежных средств, предназначенных для финансового обеспечения задач и функций государства и местного </a:t>
            </a:r>
            <a:r>
              <a:rPr lang="ru-RU" sz="2000" dirty="0" smtClean="0">
                <a:latin typeface="Liberation Serif" panose="02020603050405020304" pitchFamily="18" charset="0"/>
                <a:cs typeface="Times New Roman" panose="02020603050405020304" pitchFamily="18" charset="0"/>
              </a:rPr>
              <a:t>самоуправления</a:t>
            </a:r>
            <a:endParaRPr lang="ru-RU" sz="2000" dirty="0">
              <a:latin typeface="Liberation Serif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630_360_1576775503-69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3831" y="2528047"/>
            <a:ext cx="3829722" cy="3829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781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43167" y="242836"/>
            <a:ext cx="57273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Liberation Serif" panose="02020603050405020304" pitchFamily="18" charset="0"/>
                <a:cs typeface="Times New Roman" panose="02020603050405020304" pitchFamily="18" charset="0"/>
              </a:rPr>
              <a:t>НАЛОГОВЫЕ ДОХОДЫ – </a:t>
            </a:r>
            <a:r>
              <a:rPr lang="ru-RU" dirty="0">
                <a:latin typeface="Liberation Serif" panose="02020603050405020304" pitchFamily="18" charset="0"/>
                <a:cs typeface="Times New Roman" panose="02020603050405020304" pitchFamily="18" charset="0"/>
              </a:rPr>
              <a:t>поступления от уплаты налогов, установленных законодательством РФ о налогах и сборах, и местных налогов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10143" y="1166166"/>
            <a:ext cx="59081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Liberation Serif" panose="02020603050405020304" pitchFamily="18" charset="0"/>
                <a:cs typeface="Times New Roman" panose="02020603050405020304" pitchFamily="18" charset="0"/>
              </a:rPr>
              <a:t>НЕНАЛОГОВЫЕ ДОХОДЫ – </a:t>
            </a:r>
            <a:r>
              <a:rPr lang="ru-RU" dirty="0">
                <a:latin typeface="Liberation Serif" panose="02020603050405020304" pitchFamily="18" charset="0"/>
                <a:cs typeface="Times New Roman" panose="02020603050405020304" pitchFamily="18" charset="0"/>
              </a:rPr>
              <a:t>различные платежи, пополняющие бюджет, не относящиеся к налоговым доходам.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01812" y="2119692"/>
            <a:ext cx="61663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Liberation Serif" panose="02020603050405020304" pitchFamily="18" charset="0"/>
                <a:cs typeface="Times New Roman" panose="02020603050405020304" pitchFamily="18" charset="0"/>
              </a:rPr>
              <a:t>БЕЗВОЗМЕЗДНЫЕ ПОСТУПЛЕНИЯ – </a:t>
            </a:r>
            <a:r>
              <a:rPr lang="ru-RU" dirty="0">
                <a:latin typeface="Liberation Serif" panose="02020603050405020304" pitchFamily="18" charset="0"/>
                <a:cs typeface="Times New Roman" panose="02020603050405020304" pitchFamily="18" charset="0"/>
              </a:rPr>
              <a:t>межбюджетные трансферты (средства), предоставляемые одним бюджетом другому.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76364" y="3062978"/>
            <a:ext cx="5886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Liberation Serif" panose="02020603050405020304" pitchFamily="18" charset="0"/>
                <a:cs typeface="Times New Roman" panose="02020603050405020304" pitchFamily="18" charset="0"/>
              </a:rPr>
              <a:t>ДОТАЦИИ – </a:t>
            </a:r>
            <a:r>
              <a:rPr lang="ru-RU" dirty="0">
                <a:latin typeface="Liberation Serif" panose="02020603050405020304" pitchFamily="18" charset="0"/>
                <a:cs typeface="Times New Roman" panose="02020603050405020304" pitchFamily="18" charset="0"/>
              </a:rPr>
              <a:t>безвозмездная финансовая помощь государства.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43335" y="3779837"/>
            <a:ext cx="58779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Liberation Serif" panose="02020603050405020304" pitchFamily="18" charset="0"/>
                <a:cs typeface="Times New Roman" panose="02020603050405020304" pitchFamily="18" charset="0"/>
              </a:rPr>
              <a:t>СУБСИДИИ – </a:t>
            </a:r>
            <a:r>
              <a:rPr lang="ru-RU" dirty="0">
                <a:latin typeface="Liberation Serif" panose="02020603050405020304" pitchFamily="18" charset="0"/>
                <a:cs typeface="Times New Roman" panose="02020603050405020304" pitchFamily="18" charset="0"/>
              </a:rPr>
              <a:t>предоставляются на условиях долевого </a:t>
            </a:r>
            <a:r>
              <a:rPr lang="ru-RU" dirty="0" err="1">
                <a:latin typeface="Liberation Serif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dirty="0">
                <a:latin typeface="Liberation Serif" panose="02020603050405020304" pitchFamily="18" charset="0"/>
                <a:cs typeface="Times New Roman" panose="02020603050405020304" pitchFamily="18" charset="0"/>
              </a:rPr>
              <a:t> расходов других бюджетов.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864237" y="4573138"/>
            <a:ext cx="55076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Liberation Serif" panose="02020603050405020304" pitchFamily="18" charset="0"/>
                <a:cs typeface="Times New Roman" panose="02020603050405020304" pitchFamily="18" charset="0"/>
              </a:rPr>
              <a:t>СУБВЕНЦИИ – </a:t>
            </a:r>
            <a:r>
              <a:rPr lang="ru-RU" dirty="0" smtClean="0">
                <a:latin typeface="Liberation Serif" panose="02020603050405020304" pitchFamily="18" charset="0"/>
                <a:cs typeface="Times New Roman" panose="02020603050405020304" pitchFamily="18" charset="0"/>
              </a:rPr>
              <a:t>предоставляются на финансирование «переданных» другим публично – правовым образованиям полномочий. </a:t>
            </a:r>
            <a:endParaRPr lang="ru-RU" dirty="0">
              <a:latin typeface="Liberation Serif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84999" y="5739304"/>
            <a:ext cx="56179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Liberation Serif" panose="02020603050405020304" pitchFamily="18" charset="0"/>
                <a:cs typeface="Times New Roman" panose="02020603050405020304" pitchFamily="18" charset="0"/>
              </a:rPr>
              <a:t>МЕЖБЮДЖЕТНЫЕ ТРАНСФЕРТЫ – </a:t>
            </a:r>
            <a:r>
              <a:rPr lang="ru-RU" dirty="0">
                <a:latin typeface="Liberation Serif" panose="02020603050405020304" pitchFamily="18" charset="0"/>
                <a:cs typeface="Times New Roman" panose="02020603050405020304" pitchFamily="18" charset="0"/>
              </a:rPr>
              <a:t>денежные средства, направляемые из одного уровня бюджетной системы в другой. </a:t>
            </a:r>
          </a:p>
        </p:txBody>
      </p:sp>
      <p:pic>
        <p:nvPicPr>
          <p:cNvPr id="12" name="Рисунок 11" descr="main_630x3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448" y="0"/>
            <a:ext cx="3994952" cy="2219418"/>
          </a:xfrm>
          <a:prstGeom prst="rect">
            <a:avLst/>
          </a:prstGeom>
        </p:spPr>
      </p:pic>
      <p:pic>
        <p:nvPicPr>
          <p:cNvPr id="13" name="Рисунок 12" descr="coins-1523383_960_720.jpg__750x415_q75_crop-True_subject_location-411,260_subsampling-2_upsca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4027" y="4442908"/>
            <a:ext cx="3677211" cy="2851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1520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3611721"/>
              </p:ext>
            </p:extLst>
          </p:nvPr>
        </p:nvGraphicFramePr>
        <p:xfrm>
          <a:off x="742240" y="2320583"/>
          <a:ext cx="8954920" cy="46451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38730">
                  <a:extLst>
                    <a:ext uri="{9D8B030D-6E8A-4147-A177-3AD203B41FA5}">
                      <a16:colId xmlns:a16="http://schemas.microsoft.com/office/drawing/2014/main" xmlns="" val="1672482025"/>
                    </a:ext>
                  </a:extLst>
                </a:gridCol>
                <a:gridCol w="2238730">
                  <a:extLst>
                    <a:ext uri="{9D8B030D-6E8A-4147-A177-3AD203B41FA5}">
                      <a16:colId xmlns:a16="http://schemas.microsoft.com/office/drawing/2014/main" xmlns="" val="3512393106"/>
                    </a:ext>
                  </a:extLst>
                </a:gridCol>
                <a:gridCol w="2238730">
                  <a:extLst>
                    <a:ext uri="{9D8B030D-6E8A-4147-A177-3AD203B41FA5}">
                      <a16:colId xmlns:a16="http://schemas.microsoft.com/office/drawing/2014/main" xmlns="" val="205678978"/>
                    </a:ext>
                  </a:extLst>
                </a:gridCol>
                <a:gridCol w="2238730">
                  <a:extLst>
                    <a:ext uri="{9D8B030D-6E8A-4147-A177-3AD203B41FA5}">
                      <a16:colId xmlns:a16="http://schemas.microsoft.com/office/drawing/2014/main" xmlns="" val="3694869605"/>
                    </a:ext>
                  </a:extLst>
                </a:gridCol>
              </a:tblGrid>
              <a:tr h="1111494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rgbClr val="2B00E4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  <a:p>
                      <a:pPr algn="ctr"/>
                      <a:endParaRPr lang="ru-RU" sz="2000" dirty="0">
                        <a:solidFill>
                          <a:schemeClr val="bg1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  <a:p>
                      <a:pPr algn="ctr"/>
                      <a:endParaRPr lang="ru-RU" sz="2000" dirty="0" smtClean="0">
                        <a:solidFill>
                          <a:schemeClr val="bg1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4247035"/>
                  </a:ext>
                </a:extLst>
              </a:tr>
              <a:tr h="111149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2B00E4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rgbClr val="2B00E4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2000" baseline="0" dirty="0" smtClean="0">
                          <a:solidFill>
                            <a:srgbClr val="2B00E4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 тыс. руб.</a:t>
                      </a:r>
                      <a:endParaRPr lang="ru-RU" sz="2000" dirty="0" smtClean="0">
                        <a:solidFill>
                          <a:srgbClr val="2B00E4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ru-RU" sz="2000" b="1" dirty="0" smtClean="0">
                          <a:solidFill>
                            <a:srgbClr val="2B00E4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382 512,0</a:t>
                      </a:r>
                      <a:endParaRPr lang="ru-RU" sz="2000" b="1" dirty="0">
                        <a:solidFill>
                          <a:srgbClr val="2B00E4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2B00E4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368 337,9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2B00E4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</a:p>
                    <a:p>
                      <a:pPr algn="ctr"/>
                      <a:endParaRPr lang="ru-RU" sz="2000" dirty="0">
                        <a:solidFill>
                          <a:srgbClr val="2B00E4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6510931"/>
                  </a:ext>
                </a:extLst>
              </a:tr>
              <a:tr h="108267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2B00E4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2B00E4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2000" baseline="0" dirty="0" smtClean="0">
                          <a:solidFill>
                            <a:srgbClr val="2B00E4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 тыс. руб.</a:t>
                      </a:r>
                      <a:endParaRPr lang="ru-RU" sz="2000" dirty="0" smtClean="0">
                        <a:solidFill>
                          <a:srgbClr val="2B00E4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2B00E4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383 600,9</a:t>
                      </a:r>
                    </a:p>
                    <a:p>
                      <a:pPr algn="ctr">
                        <a:lnSpc>
                          <a:spcPct val="200000"/>
                        </a:lnSpc>
                      </a:pPr>
                      <a:endParaRPr lang="ru-RU" sz="2000" b="1" dirty="0">
                        <a:solidFill>
                          <a:srgbClr val="2B00E4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ru-RU" sz="2000" b="1" dirty="0" smtClean="0">
                          <a:solidFill>
                            <a:srgbClr val="2B00E4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361 046,5</a:t>
                      </a:r>
                      <a:endParaRPr lang="ru-RU" sz="2000" b="1" dirty="0">
                        <a:solidFill>
                          <a:srgbClr val="2B00E4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2B00E4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94,1</a:t>
                      </a:r>
                      <a:endParaRPr lang="ru-RU" sz="2000" b="1" dirty="0" smtClean="0">
                        <a:solidFill>
                          <a:srgbClr val="2B00E4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1550356"/>
                  </a:ext>
                </a:extLst>
              </a:tr>
              <a:tr h="111149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2B00E4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Профицит</a:t>
                      </a: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2B00E4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2000" baseline="0" dirty="0" smtClean="0">
                          <a:solidFill>
                            <a:srgbClr val="2B00E4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 тыс. руб.</a:t>
                      </a:r>
                      <a:endParaRPr lang="ru-RU" sz="2000" dirty="0" smtClean="0">
                        <a:solidFill>
                          <a:srgbClr val="2B00E4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ru-RU" sz="2000" b="1" dirty="0">
                        <a:solidFill>
                          <a:srgbClr val="2B00E4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2B00E4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2000" b="1" dirty="0" smtClean="0">
                          <a:solidFill>
                            <a:srgbClr val="2B00E4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2B00E4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291,4</a:t>
                      </a:r>
                      <a:endParaRPr lang="ru-RU" sz="2000" b="1" dirty="0" smtClean="0">
                        <a:solidFill>
                          <a:srgbClr val="2B00E4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rgbClr val="2B00E4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776928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2240" y="322729"/>
            <a:ext cx="89549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00FF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Исполнение бюджета Махнёвского муниципального образования за 2019 год</a:t>
            </a:r>
            <a:endParaRPr lang="ru-RU" sz="3600" b="1" i="1" dirty="0">
              <a:solidFill>
                <a:srgbClr val="0000FF"/>
              </a:solidFill>
              <a:latin typeface="Liberation Serif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88028" y="2012806"/>
            <a:ext cx="1509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0000FF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в тысячах рублей</a:t>
            </a:r>
            <a:endParaRPr lang="ru-RU" sz="1400" dirty="0">
              <a:solidFill>
                <a:srgbClr val="0000FF"/>
              </a:solidFill>
              <a:latin typeface="Liberation Serif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144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500641628"/>
              </p:ext>
            </p:extLst>
          </p:nvPr>
        </p:nvGraphicFramePr>
        <p:xfrm>
          <a:off x="0" y="-1"/>
          <a:ext cx="10439399" cy="7559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56959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439400" cy="7559675"/>
          </a:xfrm>
          <a:prstGeom prst="rect">
            <a:avLst/>
          </a:prstGeom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3922100114"/>
              </p:ext>
            </p:extLst>
          </p:nvPr>
        </p:nvGraphicFramePr>
        <p:xfrm>
          <a:off x="0" y="-1"/>
          <a:ext cx="10439400" cy="7559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401723" y="361722"/>
            <a:ext cx="1707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Liberation Serif" panose="02020603050405020304" pitchFamily="18" charset="0"/>
                <a:cs typeface="Times New Roman" panose="02020603050405020304" pitchFamily="18" charset="0"/>
              </a:rPr>
              <a:t>в тысячах рублей</a:t>
            </a:r>
            <a:endParaRPr lang="ru-RU" sz="1600" dirty="0">
              <a:latin typeface="Liberation Serif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550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-1"/>
            <a:ext cx="10439400" cy="7559675"/>
          </a:xfrm>
          <a:prstGeom prst="rect">
            <a:avLst/>
          </a:prstGeom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246295080"/>
              </p:ext>
            </p:extLst>
          </p:nvPr>
        </p:nvGraphicFramePr>
        <p:xfrm>
          <a:off x="1" y="0"/>
          <a:ext cx="10439399" cy="7559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51500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1730</TotalTime>
  <Words>2500</Words>
  <Application>Microsoft Office PowerPoint</Application>
  <PresentationFormat>Произвольный</PresentationFormat>
  <Paragraphs>550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Интеграл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Контактная информация Разработчиком презентации «Бюджет для граждан»  является Финансовый отдел Администрации Махнёвского муниципального образования.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BUH-NEW1</dc:creator>
  <cp:lastModifiedBy>Microsoft</cp:lastModifiedBy>
  <cp:revision>112</cp:revision>
  <dcterms:created xsi:type="dcterms:W3CDTF">2020-08-24T03:10:10Z</dcterms:created>
  <dcterms:modified xsi:type="dcterms:W3CDTF">2020-08-31T11:46:55Z</dcterms:modified>
</cp:coreProperties>
</file>