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</p:sldIdLst>
  <p:sldSz cx="10440988" cy="7561263"/>
  <p:notesSz cx="6858000" cy="91440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6" y="-102"/>
      </p:cViewPr>
      <p:guideLst>
        <p:guide orient="horz" pos="238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648186.80000000005</c:v>
                </c:pt>
                <c:pt idx="1">
                  <c:v>651826.80000000005</c:v>
                </c:pt>
                <c:pt idx="2" formatCode="General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106812928"/>
        <c:axId val="106814464"/>
      </c:barChart>
      <c:catAx>
        <c:axId val="106812928"/>
        <c:scaling>
          <c:orientation val="minMax"/>
        </c:scaling>
        <c:axPos val="b"/>
        <c:tickLblPos val="nextTo"/>
        <c:crossAx val="106814464"/>
        <c:crosses val="autoZero"/>
        <c:auto val="1"/>
        <c:lblAlgn val="ctr"/>
        <c:lblOffset val="100"/>
      </c:catAx>
      <c:valAx>
        <c:axId val="106814464"/>
        <c:scaling>
          <c:orientation val="minMax"/>
        </c:scaling>
        <c:axPos val="l"/>
        <c:majorGridlines/>
        <c:numFmt formatCode="#,##0.00" sourceLinked="1"/>
        <c:tickLblPos val="nextTo"/>
        <c:crossAx val="106812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648197.19999999995</c:v>
                </c:pt>
                <c:pt idx="1">
                  <c:v>651837.19999999995</c:v>
                </c:pt>
                <c:pt idx="2" formatCode="General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 formatCode="#,##0.00">
                  <c:v>54699.3</c:v>
                </c:pt>
                <c:pt idx="1">
                  <c:v>42425.2</c:v>
                </c:pt>
                <c:pt idx="2" formatCode="#,##0.00">
                  <c:v>-12274.1</c:v>
                </c:pt>
              </c:numCache>
            </c:numRef>
          </c:val>
        </c:ser>
        <c:axId val="110284160"/>
        <c:axId val="110285952"/>
      </c:barChart>
      <c:catAx>
        <c:axId val="110284160"/>
        <c:scaling>
          <c:orientation val="minMax"/>
        </c:scaling>
        <c:axPos val="b"/>
        <c:tickLblPos val="nextTo"/>
        <c:crossAx val="110285952"/>
        <c:crosses val="autoZero"/>
        <c:auto val="1"/>
        <c:lblAlgn val="ctr"/>
        <c:lblOffset val="100"/>
      </c:catAx>
      <c:valAx>
        <c:axId val="110285952"/>
        <c:scaling>
          <c:orientation val="minMax"/>
        </c:scaling>
        <c:axPos val="l"/>
        <c:majorGridlines/>
        <c:numFmt formatCode="#,##0.00" sourceLinked="1"/>
        <c:tickLblPos val="nextTo"/>
        <c:crossAx val="110284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Палн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649162.69999999995</c:v>
                </c:pt>
                <c:pt idx="1">
                  <c:v>652802.69999999995</c:v>
                </c:pt>
                <c:pt idx="2" formatCode="General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85289.5</c:v>
                </c:pt>
                <c:pt idx="1">
                  <c:v>77902.899999999994</c:v>
                </c:pt>
                <c:pt idx="2" formatCode="General">
                  <c:v>-7386.6</c:v>
                </c:pt>
              </c:numCache>
            </c:numRef>
          </c:val>
        </c:ser>
        <c:axId val="156202496"/>
        <c:axId val="156204032"/>
      </c:barChart>
      <c:catAx>
        <c:axId val="156202496"/>
        <c:scaling>
          <c:orientation val="minMax"/>
        </c:scaling>
        <c:axPos val="b"/>
        <c:tickLblPos val="nextTo"/>
        <c:crossAx val="156204032"/>
        <c:crosses val="autoZero"/>
        <c:auto val="1"/>
        <c:lblAlgn val="ctr"/>
        <c:lblOffset val="100"/>
      </c:catAx>
      <c:valAx>
        <c:axId val="156204032"/>
        <c:scaling>
          <c:orientation val="minMax"/>
        </c:scaling>
        <c:axPos val="l"/>
        <c:majorGridlines/>
        <c:numFmt formatCode="General" sourceLinked="1"/>
        <c:tickLblPos val="nextTo"/>
        <c:crossAx val="156202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649162.69999999995</c:v>
                </c:pt>
                <c:pt idx="1">
                  <c:v>652802.69999999995</c:v>
                </c:pt>
                <c:pt idx="2" formatCode="General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117231</c:v>
                </c:pt>
                <c:pt idx="1">
                  <c:v>114017.5</c:v>
                </c:pt>
                <c:pt idx="2" formatCode="General">
                  <c:v>-3213.6</c:v>
                </c:pt>
              </c:numCache>
            </c:numRef>
          </c:val>
        </c:ser>
        <c:axId val="156119808"/>
        <c:axId val="156121344"/>
      </c:barChart>
      <c:catAx>
        <c:axId val="156119808"/>
        <c:scaling>
          <c:orientation val="minMax"/>
        </c:scaling>
        <c:axPos val="b"/>
        <c:tickLblPos val="nextTo"/>
        <c:crossAx val="156121344"/>
        <c:crosses val="autoZero"/>
        <c:auto val="1"/>
        <c:lblAlgn val="ctr"/>
        <c:lblOffset val="100"/>
      </c:catAx>
      <c:valAx>
        <c:axId val="156121344"/>
        <c:scaling>
          <c:orientation val="minMax"/>
        </c:scaling>
        <c:axPos val="l"/>
        <c:majorGridlines/>
        <c:numFmt formatCode="#,##0.00" sourceLinked="1"/>
        <c:tickLblPos val="nextTo"/>
        <c:crossAx val="156119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682215.9</c:v>
                </c:pt>
                <c:pt idx="1">
                  <c:v>685855.9</c:v>
                </c:pt>
                <c:pt idx="2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143438.20000000001</c:v>
                </c:pt>
                <c:pt idx="1">
                  <c:v>143825</c:v>
                </c:pt>
                <c:pt idx="2" formatCode="General">
                  <c:v>386.8</c:v>
                </c:pt>
              </c:numCache>
            </c:numRef>
          </c:val>
        </c:ser>
        <c:axId val="156266496"/>
        <c:axId val="156268032"/>
      </c:barChart>
      <c:catAx>
        <c:axId val="156266496"/>
        <c:scaling>
          <c:orientation val="minMax"/>
        </c:scaling>
        <c:axPos val="b"/>
        <c:tickLblPos val="nextTo"/>
        <c:crossAx val="156268032"/>
        <c:crosses val="autoZero"/>
        <c:auto val="1"/>
        <c:lblAlgn val="ctr"/>
        <c:lblOffset val="100"/>
      </c:catAx>
      <c:valAx>
        <c:axId val="156268032"/>
        <c:scaling>
          <c:orientation val="minMax"/>
        </c:scaling>
        <c:axPos val="l"/>
        <c:majorGridlines/>
        <c:numFmt formatCode="#,##0.00" sourceLinked="1"/>
        <c:tickLblPos val="nextTo"/>
        <c:crossAx val="156266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681404.6</c:v>
                </c:pt>
                <c:pt idx="1">
                  <c:v>685044.6</c:v>
                </c:pt>
                <c:pt idx="2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176853.3</c:v>
                </c:pt>
                <c:pt idx="1">
                  <c:v>173741.1</c:v>
                </c:pt>
                <c:pt idx="2">
                  <c:v>-3112.2</c:v>
                </c:pt>
              </c:numCache>
            </c:numRef>
          </c:val>
        </c:ser>
        <c:axId val="156349952"/>
        <c:axId val="156351488"/>
      </c:barChart>
      <c:catAx>
        <c:axId val="156349952"/>
        <c:scaling>
          <c:orientation val="minMax"/>
        </c:scaling>
        <c:axPos val="b"/>
        <c:tickLblPos val="nextTo"/>
        <c:crossAx val="156351488"/>
        <c:crosses val="autoZero"/>
        <c:auto val="1"/>
        <c:lblAlgn val="ctr"/>
        <c:lblOffset val="100"/>
      </c:catAx>
      <c:valAx>
        <c:axId val="156351488"/>
        <c:scaling>
          <c:orientation val="minMax"/>
        </c:scaling>
        <c:axPos val="l"/>
        <c:majorGridlines/>
        <c:numFmt formatCode="#,##0.00" sourceLinked="1"/>
        <c:tickLblPos val="nextTo"/>
        <c:crossAx val="156349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4631" y="334306"/>
            <a:ext cx="2680941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6370" y="334306"/>
            <a:ext cx="7874245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6370" y="1944575"/>
            <a:ext cx="5276686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47072" y="1944575"/>
            <a:ext cx="527849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755998" y="1460412"/>
          <a:ext cx="8928992" cy="54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4430" y="540271"/>
            <a:ext cx="753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июль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72022" y="1116336"/>
          <a:ext cx="772880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6398" y="468263"/>
            <a:ext cx="842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август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16238" y="468263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9 месяцев 2022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64310" y="684287"/>
            <a:ext cx="1049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8406" y="46826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302" y="396255"/>
            <a:ext cx="1420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 2022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</Words>
  <Application>Microsoft Office PowerPoint</Application>
  <PresentationFormat>Произвольный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Microsoft</cp:lastModifiedBy>
  <cp:revision>11</cp:revision>
  <dcterms:created xsi:type="dcterms:W3CDTF">2020-08-30T09:33:55Z</dcterms:created>
  <dcterms:modified xsi:type="dcterms:W3CDTF">2023-06-06T05:17:56Z</dcterms:modified>
</cp:coreProperties>
</file>