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mahnevo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Отчет об исполнении плана мероприятий по противодействию коррупции в </a:t>
            </a:r>
            <a:r>
              <a:rPr lang="ru-RU" sz="3200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Махнёвском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МО за 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2019 </a:t>
            </a:r>
            <a:r>
              <a:rPr lang="ru-RU" sz="32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</a:t>
            </a:r>
            <a:endParaRPr lang="ru-RU" sz="32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08867" y="5603966"/>
            <a:ext cx="3047321" cy="772848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0070C0"/>
                </a:solidFill>
                <a:hlinkClick r:id="rId2"/>
              </a:rPr>
              <a:t>www.mahnevo.ru</a:t>
            </a:r>
            <a:r>
              <a:rPr lang="en-US" cap="none" dirty="0" smtClean="0">
                <a:solidFill>
                  <a:srgbClr val="0070C0"/>
                </a:solidFill>
              </a:rPr>
              <a:t> </a:t>
            </a:r>
            <a:endParaRPr lang="ru-RU" cap="none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98" y="507608"/>
            <a:ext cx="702606" cy="11494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2875" y="1749847"/>
            <a:ext cx="14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Махнёвское</a:t>
            </a:r>
            <a:r>
              <a:rPr lang="ru-RU" sz="12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муниципальное образование</a:t>
            </a:r>
            <a:endParaRPr lang="ru-RU" sz="12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9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12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881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78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60281"/>
              </p:ext>
            </p:extLst>
          </p:nvPr>
        </p:nvGraphicFramePr>
        <p:xfrm>
          <a:off x="1541417" y="731518"/>
          <a:ext cx="9601200" cy="5225144"/>
        </p:xfrm>
        <a:graphic>
          <a:graphicData uri="http://schemas.openxmlformats.org/drawingml/2006/table">
            <a:tbl>
              <a:tblPr firstRow="1" firstCol="1" bandRow="1"/>
              <a:tblGrid>
                <a:gridCol w="627837">
                  <a:extLst>
                    <a:ext uri="{9D8B030D-6E8A-4147-A177-3AD203B41FA5}">
                      <a16:colId xmlns:a16="http://schemas.microsoft.com/office/drawing/2014/main" val="4024693001"/>
                    </a:ext>
                  </a:extLst>
                </a:gridCol>
                <a:gridCol w="630378">
                  <a:extLst>
                    <a:ext uri="{9D8B030D-6E8A-4147-A177-3AD203B41FA5}">
                      <a16:colId xmlns:a16="http://schemas.microsoft.com/office/drawing/2014/main" val="32099324"/>
                    </a:ext>
                  </a:extLst>
                </a:gridCol>
                <a:gridCol w="2696267">
                  <a:extLst>
                    <a:ext uri="{9D8B030D-6E8A-4147-A177-3AD203B41FA5}">
                      <a16:colId xmlns:a16="http://schemas.microsoft.com/office/drawing/2014/main" val="2545992029"/>
                    </a:ext>
                  </a:extLst>
                </a:gridCol>
                <a:gridCol w="1351629">
                  <a:extLst>
                    <a:ext uri="{9D8B030D-6E8A-4147-A177-3AD203B41FA5}">
                      <a16:colId xmlns:a16="http://schemas.microsoft.com/office/drawing/2014/main" val="2175835332"/>
                    </a:ext>
                  </a:extLst>
                </a:gridCol>
                <a:gridCol w="2792221">
                  <a:extLst>
                    <a:ext uri="{9D8B030D-6E8A-4147-A177-3AD203B41FA5}">
                      <a16:colId xmlns:a16="http://schemas.microsoft.com/office/drawing/2014/main" val="3416033338"/>
                    </a:ext>
                  </a:extLst>
                </a:gridCol>
                <a:gridCol w="1502868">
                  <a:extLst>
                    <a:ext uri="{9D8B030D-6E8A-4147-A177-3AD203B41FA5}">
                      <a16:colId xmlns:a16="http://schemas.microsoft.com/office/drawing/2014/main" val="2980723065"/>
                    </a:ext>
                  </a:extLst>
                </a:gridCol>
              </a:tblGrid>
              <a:tr h="1900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доступа граждан к информации о деятельности органов местного самоуправления и муниципальных учреждений Махнёвского муниципального 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 граждан к информации о деятельности органов местного самоуправления и муниципальных учреждений Махнёвского муниципального образования обеспечен. Информация размещена на сайте и стендах Администрации Махнёвского МО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770970"/>
                  </a:ext>
                </a:extLst>
              </a:tr>
              <a:tr h="1662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обновление разделов Противодействия коррупции официального сайта Махнёвского муниципального образования в целях предоставления гражданам доступа к актуальной информации в указанной сфере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 необходимости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мере необходимости проводится обновление разделов Противодействия коррупции официального сайта Махнёвского муниципального образования в целях предоставления гражданам доступа к актуальной информации в указанной сфере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497461"/>
                  </a:ext>
                </a:extLst>
              </a:tr>
              <a:tr h="47501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Мероприятия по противодействию коррупции в сфере ЖКХ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58998"/>
                  </a:ext>
                </a:extLst>
              </a:tr>
              <a:tr h="1187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размещения информации о тарифах и услугах, предоставляемых МУП «ЖКХ» на официальном сайте Махнёвского муниципального 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Проводится мониторинг размещения информации о тарифах и услугах, предоставляемых МУП «ЖКХ» на официальном сайте Махнёвского муниципального образования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Liberation Serif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131" marR="51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804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448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18"/>
            <a:ext cx="9520158" cy="425080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000" b="1" u="sng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ВЫВОД</a:t>
            </a:r>
            <a:r>
              <a:rPr lang="ru-RU" sz="20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  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  26 </a:t>
            </a:r>
            <a:r>
              <a:rPr lang="ru-RU" sz="2000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мероприятий Плана, запланированных к выполнению в 2021 году, за 12 мес. 2021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году выполнено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26</a:t>
            </a:r>
            <a:r>
              <a:rPr lang="ru-RU" sz="2000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мероприятий, из них: </a:t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-выполнено в полном объеме в установленные сроки – 26 мероприятий;</a:t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-выполнено в полном объеме с нарушением установленных сроков – </a:t>
            </a:r>
            <a:r>
              <a:rPr lang="ru-RU" sz="2000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0 </a:t>
            </a: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мероприятий; </a:t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выполнено – 0 </a:t>
            </a: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мероприятия. </a:t>
            </a:r>
            <a:b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План мероприятий  утверждён Постановлением Администрации </a:t>
            </a:r>
            <a:r>
              <a:rPr lang="ru-RU" sz="1600" dirty="0" err="1">
                <a:latin typeface="Liberation Serif" panose="02020603050405020304" pitchFamily="18" charset="0"/>
                <a:ea typeface="Times New Roman" panose="02020603050405020304" pitchFamily="18" charset="0"/>
              </a:rPr>
              <a:t>Махнёвского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 муниципального образования от 20.09.2021 № 725 «Об утверждении Плана мероприятий по противодействию коррупции на территории </a:t>
            </a:r>
            <a:r>
              <a:rPr lang="ru-RU" sz="1600" dirty="0" err="1">
                <a:latin typeface="Liberation Serif" panose="02020603050405020304" pitchFamily="18" charset="0"/>
                <a:ea typeface="Times New Roman" panose="02020603050405020304" pitchFamily="18" charset="0"/>
              </a:rPr>
              <a:t>Махнёвского</a:t>
            </a: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 муниципального образования 2021-2024 годы</a:t>
            </a: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».</a:t>
            </a:r>
            <a:b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0353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666206"/>
            <a:ext cx="9520158" cy="532964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41667"/>
              </p:ext>
            </p:extLst>
          </p:nvPr>
        </p:nvGraphicFramePr>
        <p:xfrm>
          <a:off x="1534695" y="496391"/>
          <a:ext cx="9660173" cy="5524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649">
                  <a:extLst>
                    <a:ext uri="{9D8B030D-6E8A-4147-A177-3AD203B41FA5}">
                      <a16:colId xmlns:a16="http://schemas.microsoft.com/office/drawing/2014/main" val="2147335226"/>
                    </a:ext>
                  </a:extLst>
                </a:gridCol>
                <a:gridCol w="3801044">
                  <a:extLst>
                    <a:ext uri="{9D8B030D-6E8A-4147-A177-3AD203B41FA5}">
                      <a16:colId xmlns:a16="http://schemas.microsoft.com/office/drawing/2014/main" val="211494128"/>
                    </a:ext>
                  </a:extLst>
                </a:gridCol>
                <a:gridCol w="1367783">
                  <a:extLst>
                    <a:ext uri="{9D8B030D-6E8A-4147-A177-3AD203B41FA5}">
                      <a16:colId xmlns:a16="http://schemas.microsoft.com/office/drawing/2014/main" val="2270648216"/>
                    </a:ext>
                  </a:extLst>
                </a:gridCol>
                <a:gridCol w="1307726">
                  <a:extLst>
                    <a:ext uri="{9D8B030D-6E8A-4147-A177-3AD203B41FA5}">
                      <a16:colId xmlns:a16="http://schemas.microsoft.com/office/drawing/2014/main" val="641523321"/>
                    </a:ext>
                  </a:extLst>
                </a:gridCol>
                <a:gridCol w="2713971">
                  <a:extLst>
                    <a:ext uri="{9D8B030D-6E8A-4147-A177-3AD203B41FA5}">
                      <a16:colId xmlns:a16="http://schemas.microsoft.com/office/drawing/2014/main" val="2964727343"/>
                    </a:ext>
                  </a:extLst>
                </a:gridCol>
              </a:tblGrid>
              <a:tr h="427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п/п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Мероприятие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Срок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исполнения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Ответственный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исполнитель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Ожидаемый результат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2045182765"/>
                  </a:ext>
                </a:extLst>
              </a:tr>
              <a:tr h="142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4254354948"/>
                  </a:ext>
                </a:extLst>
              </a:tr>
              <a:tr h="14247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 Организационное обеспечение и взаимодействие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872191"/>
                  </a:ext>
                </a:extLst>
              </a:tr>
              <a:tr h="1139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и проведение совещаний по противодействию коррупции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квартал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Начальник отдела правового обеспечения, муниципальной службы и кадров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Согласно плана мероприятий по противодействию коррупции было проведено 2 заседания с сотрудниками администрации и руководителями бюджетной сферы, на которых обсуждались основные вопросы по противодействию коррупции.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3249569337"/>
                  </a:ext>
                </a:extLst>
              </a:tr>
              <a:tr h="2246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Взаимодействие с правоохранительными органами, органами прокуратуры по вопросам противодействия коррупции. Взаимодействие заключается в своевременном направлении проектов нормативных правовых актов в прокуратуру района для проведения антикоррупционной экспертизы, оказании содействия уполномоченным представителям правоохранительных органов при проведении ими инспекционных проверок деятельности, направленных на противодействие коррупции и др.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Заместитель главы администрации Махнёвского муниципального образования по социальным вопросам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000">
                          <a:effectLst/>
                        </a:rPr>
                        <a:t>Антикоррупционная экспертиза нормативных правовых актов и проектов нормативных правовых актов администрации проводится в соответствии с распоряжением администрации Махнёвского муниципального образования от 13.04.2016г. № 46 «Об организации направления проектов нормативных правовых актов Администрации Махнёвского муниципального образования в Алапаевскую городскую прокуратуру». Коррупциогенные факторы в проектах НПА не выявлены.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4262982348"/>
                  </a:ext>
                </a:extLst>
              </a:tr>
              <a:tr h="1400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Рассмотрение на совещаниях   при Главе   Махнёвского муниципального образования вопросов, касающихся предотвращения или урегулирования конфликта интересов муниципальными служащими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раз в полугодие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Заместитель главы администрации Махнёвского муниципального образования по социальным вопросам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Обращений граждан на предмет наличия информации о фактах коррупции со стороны лиц, замещающих должности муниципальной службы и муниципальных служащих органов местного самоуправления </a:t>
                      </a:r>
                      <a:r>
                        <a:rPr lang="ru-RU" sz="1000" dirty="0" err="1">
                          <a:effectLst/>
                        </a:rPr>
                        <a:t>Махнёвского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образования, не поступало.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04" marR="34704" marT="0" marB="0"/>
                </a:tc>
                <a:extLst>
                  <a:ext uri="{0D108BD9-81ED-4DB2-BD59-A6C34878D82A}">
                    <a16:rowId xmlns:a16="http://schemas.microsoft.com/office/drawing/2014/main" val="1969323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28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339635"/>
            <a:ext cx="9520158" cy="560396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0611"/>
              </p:ext>
            </p:extLst>
          </p:nvPr>
        </p:nvGraphicFramePr>
        <p:xfrm>
          <a:off x="1672048" y="744584"/>
          <a:ext cx="9692639" cy="5207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227">
                  <a:extLst>
                    <a:ext uri="{9D8B030D-6E8A-4147-A177-3AD203B41FA5}">
                      <a16:colId xmlns:a16="http://schemas.microsoft.com/office/drawing/2014/main" val="2507255332"/>
                    </a:ext>
                  </a:extLst>
                </a:gridCol>
                <a:gridCol w="3813820">
                  <a:extLst>
                    <a:ext uri="{9D8B030D-6E8A-4147-A177-3AD203B41FA5}">
                      <a16:colId xmlns:a16="http://schemas.microsoft.com/office/drawing/2014/main" val="2009646713"/>
                    </a:ext>
                  </a:extLst>
                </a:gridCol>
                <a:gridCol w="1372379">
                  <a:extLst>
                    <a:ext uri="{9D8B030D-6E8A-4147-A177-3AD203B41FA5}">
                      <a16:colId xmlns:a16="http://schemas.microsoft.com/office/drawing/2014/main" val="4060962362"/>
                    </a:ext>
                  </a:extLst>
                </a:gridCol>
                <a:gridCol w="1312121">
                  <a:extLst>
                    <a:ext uri="{9D8B030D-6E8A-4147-A177-3AD203B41FA5}">
                      <a16:colId xmlns:a16="http://schemas.microsoft.com/office/drawing/2014/main" val="3176469097"/>
                    </a:ext>
                  </a:extLst>
                </a:gridCol>
                <a:gridCol w="2723092">
                  <a:extLst>
                    <a:ext uri="{9D8B030D-6E8A-4147-A177-3AD203B41FA5}">
                      <a16:colId xmlns:a16="http://schemas.microsoft.com/office/drawing/2014/main" val="1680687962"/>
                    </a:ext>
                  </a:extLst>
                </a:gridCol>
              </a:tblGrid>
              <a:tr h="14629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2. Нормативно-правовое регулирование антикоррупционной деятельности</a:t>
                      </a:r>
                      <a:endParaRPr lang="ru-RU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09940"/>
                  </a:ext>
                </a:extLst>
              </a:tr>
              <a:tr h="1609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вопросов общей правоприменительной практики по результатам вступивших в законную силу решений судов общей юрисдикции и арбитражных судов о признании недействительными ненормативных правовых актов, незаконными решений и действий (бездействия) органов местного самоуправления, подведомственных им учреждений и унитарных предприятий, их должностных лиц в целях выработки и принятия мер по предупреждению и устранению причин выявленных нарушений       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Ежеквартально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Начальник отдела правового обеспечения, муниципальной службы и кадров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правоприменительной практики по судебным решениям  не содержит признаков корупциогенности и являются общедоступными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extLst>
                  <a:ext uri="{0D108BD9-81ED-4DB2-BD59-A6C34878D82A}">
                    <a16:rowId xmlns:a16="http://schemas.microsoft.com/office/drawing/2014/main" val="3457301123"/>
                  </a:ext>
                </a:extLst>
              </a:tr>
              <a:tr h="14629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 Мероприятия по кадровой политике, направленные на противодействие коррупции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75781"/>
                  </a:ext>
                </a:extLst>
              </a:tr>
              <a:tr h="3297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проверки достоверности персональных данных и иных сведений, представленных гражданином при назначении на муниципальную   должность или при поступлении на    муниципальную службу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Главный специалист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000" dirty="0">
                          <a:effectLst/>
                        </a:rPr>
                        <a:t>В Администрации </a:t>
                      </a:r>
                      <a:r>
                        <a:rPr lang="ru-RU" sz="1000" dirty="0" err="1">
                          <a:effectLst/>
                        </a:rPr>
                        <a:t>Махнёвского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 организована работа по своевременному представлению муниципальными служащими сведений о своих доходах, об имуществе и обязательствах имущественного характера, а также в отношении своих супруги (супруга) и несовершеннолетних детей, приему указанных сведений, проведению проверок достоверности и полноты представленных сведений, предприняты меры по безусловному внедрению и использованию  Методических рекомендаций по заполнению справок о доходах, расходах, имуществе и обязательствах имущественного характера, разработанных Министерством труда и социальной защиты Российской Федерации.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448" marR="36448" marT="0" marB="0"/>
                </a:tc>
                <a:extLst>
                  <a:ext uri="{0D108BD9-81ED-4DB2-BD59-A6C34878D82A}">
                    <a16:rowId xmlns:a16="http://schemas.microsoft.com/office/drawing/2014/main" val="291615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53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20439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8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22221"/>
              </p:ext>
            </p:extLst>
          </p:nvPr>
        </p:nvGraphicFramePr>
        <p:xfrm>
          <a:off x="1658983" y="640079"/>
          <a:ext cx="9679578" cy="5481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591">
                  <a:extLst>
                    <a:ext uri="{9D8B030D-6E8A-4147-A177-3AD203B41FA5}">
                      <a16:colId xmlns:a16="http://schemas.microsoft.com/office/drawing/2014/main" val="923497861"/>
                    </a:ext>
                  </a:extLst>
                </a:gridCol>
                <a:gridCol w="3808680">
                  <a:extLst>
                    <a:ext uri="{9D8B030D-6E8A-4147-A177-3AD203B41FA5}">
                      <a16:colId xmlns:a16="http://schemas.microsoft.com/office/drawing/2014/main" val="3781551216"/>
                    </a:ext>
                  </a:extLst>
                </a:gridCol>
                <a:gridCol w="1370529">
                  <a:extLst>
                    <a:ext uri="{9D8B030D-6E8A-4147-A177-3AD203B41FA5}">
                      <a16:colId xmlns:a16="http://schemas.microsoft.com/office/drawing/2014/main" val="2759939326"/>
                    </a:ext>
                  </a:extLst>
                </a:gridCol>
                <a:gridCol w="1310354">
                  <a:extLst>
                    <a:ext uri="{9D8B030D-6E8A-4147-A177-3AD203B41FA5}">
                      <a16:colId xmlns:a16="http://schemas.microsoft.com/office/drawing/2014/main" val="1590005144"/>
                    </a:ext>
                  </a:extLst>
                </a:gridCol>
                <a:gridCol w="2719424">
                  <a:extLst>
                    <a:ext uri="{9D8B030D-6E8A-4147-A177-3AD203B41FA5}">
                      <a16:colId xmlns:a16="http://schemas.microsoft.com/office/drawing/2014/main" val="3127716642"/>
                    </a:ext>
                  </a:extLst>
                </a:gridCol>
              </a:tblGrid>
              <a:tr h="296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мониторинга выполнения муниципальными служащими должностных инструкций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Ежеквартально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Заместитель главы администрации Махнёвского муниципального образования по социальным вопросам;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Первый заместитель главы Администрации Махнёвского муниципального образования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Ежемесячно при оценке результативности профессиональной деятельности муниципальных служащих Главой Махнёвского муниципального образования проводится мониторинг выполнения их должностных инструкций.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extLst>
                  <a:ext uri="{0D108BD9-81ED-4DB2-BD59-A6C34878D82A}">
                    <a16:rowId xmlns:a16="http://schemas.microsoft.com/office/drawing/2014/main" val="687486116"/>
                  </a:ext>
                </a:extLst>
              </a:tr>
              <a:tr h="1182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Ведение реестра лиц, уволенных с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должностей муниципальной службы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по дискредитирующим   обстоятельствам   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Главный специалист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2019 году лиц, совершивших противоправные деяния   коррупционной направленности и    уволенных с должностей муниципальной службы в Администрации Махнёвского муниципального образования не выявлено.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extLst>
                  <a:ext uri="{0D108BD9-81ED-4DB2-BD59-A6C34878D82A}">
                    <a16:rowId xmlns:a16="http://schemas.microsoft.com/office/drawing/2014/main" val="3901945147"/>
                  </a:ext>
                </a:extLst>
              </a:tr>
              <a:tr h="1331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представления сведений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о доходах и об имуществе и обязательствах имущественного характера лицами, замещающими    муниципальные должности, должности муниципальной службы, включенные в перечень должностей, по которым   представляются сведения о доходах, об имуществе и обязательствах 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имущественного характера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Ежегодно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Начальник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Ежегодно, в период предоставления сведений о доходах, проводятся разъяснительная работа с муниципальными служащими по   вопросам соблюдения действующего законодательства Российской Федерации по противодействию коррупции.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94" marR="38994" marT="0" marB="0"/>
                </a:tc>
                <a:extLst>
                  <a:ext uri="{0D108BD9-81ED-4DB2-BD59-A6C34878D82A}">
                    <a16:rowId xmlns:a16="http://schemas.microsoft.com/office/drawing/2014/main" val="275220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25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43093"/>
              </p:ext>
            </p:extLst>
          </p:nvPr>
        </p:nvGraphicFramePr>
        <p:xfrm>
          <a:off x="1632859" y="548640"/>
          <a:ext cx="9757953" cy="5521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401">
                  <a:extLst>
                    <a:ext uri="{9D8B030D-6E8A-4147-A177-3AD203B41FA5}">
                      <a16:colId xmlns:a16="http://schemas.microsoft.com/office/drawing/2014/main" val="2715032341"/>
                    </a:ext>
                  </a:extLst>
                </a:gridCol>
                <a:gridCol w="3839519">
                  <a:extLst>
                    <a:ext uri="{9D8B030D-6E8A-4147-A177-3AD203B41FA5}">
                      <a16:colId xmlns:a16="http://schemas.microsoft.com/office/drawing/2014/main" val="2596001064"/>
                    </a:ext>
                  </a:extLst>
                </a:gridCol>
                <a:gridCol w="1381627">
                  <a:extLst>
                    <a:ext uri="{9D8B030D-6E8A-4147-A177-3AD203B41FA5}">
                      <a16:colId xmlns:a16="http://schemas.microsoft.com/office/drawing/2014/main" val="2905335597"/>
                    </a:ext>
                  </a:extLst>
                </a:gridCol>
                <a:gridCol w="1320963">
                  <a:extLst>
                    <a:ext uri="{9D8B030D-6E8A-4147-A177-3AD203B41FA5}">
                      <a16:colId xmlns:a16="http://schemas.microsoft.com/office/drawing/2014/main" val="1373586040"/>
                    </a:ext>
                  </a:extLst>
                </a:gridCol>
                <a:gridCol w="2741443">
                  <a:extLst>
                    <a:ext uri="{9D8B030D-6E8A-4147-A177-3AD203B41FA5}">
                      <a16:colId xmlns:a16="http://schemas.microsoft.com/office/drawing/2014/main" val="4000469724"/>
                    </a:ext>
                  </a:extLst>
                </a:gridCol>
              </a:tblGrid>
              <a:tr h="133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Организация доведения до муниципальных служащих положений действующего законодательства Российской Федерации в области о противодействии коррупции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Начальник отдела правового обеспечения, муниципальной службы и кадров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Муниципальные служащие своевременно ознакамливаются с положениями действующего законодательства Российской Федерации о противодействии коррупции под роспись.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extLst>
                  <a:ext uri="{0D108BD9-81ED-4DB2-BD59-A6C34878D82A}">
                    <a16:rowId xmlns:a16="http://schemas.microsoft.com/office/drawing/2014/main" val="2428257897"/>
                  </a:ext>
                </a:extLst>
              </a:tr>
              <a:tr h="2008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Осуществление комплекса организационных, разъяснительных и иных мер по соблюдению муниципальными служащими ограничений и запретов, а также по исполнению ими обязанностей, установленных в целях противодействия коррупции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Начальник отдела правового обеспечения, муниципальной службы и кадров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2019 году проведено 2 совещания с муниципальными служащими по доведению положений действующего законодательства Российской Федерации о противодействии коррупции.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Проводятся индивидуальные консультирования муниципальных служащих по вопросам антикоррупционной тематики.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extLst>
                  <a:ext uri="{0D108BD9-81ED-4DB2-BD59-A6C34878D82A}">
                    <a16:rowId xmlns:a16="http://schemas.microsoft.com/office/drawing/2014/main" val="3294821869"/>
                  </a:ext>
                </a:extLst>
              </a:tr>
              <a:tr h="2176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3.7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мероприятий по формированию у муниципальных служащих негативного отношения к дарению им подарков в связи с их должностным положением или в связи с исполнением ими служебных обязанностей. Осуществление контроля за выполнением муниципальными служащими обязанности сообщать в случаях, установленных соответствующими нормативными правовыми актами, о получении ими подарка в связи с их должностным положением или в связи с исполнением ими служебных обязанностей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2019г.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Заместитель главы администрации Махнёвского муниципального образования по социальным вопросам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целях профилактики коррупции и формирования негативного отношения к ней, муниципальные служащие при приеме на муниципальную службу знакомятся с положениями антикоррупционных правовых актов, требования которых должны соблюдать в процессе своей служебной деятельности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72" marR="43172" marT="0" marB="0"/>
                </a:tc>
                <a:extLst>
                  <a:ext uri="{0D108BD9-81ED-4DB2-BD59-A6C34878D82A}">
                    <a16:rowId xmlns:a16="http://schemas.microsoft.com/office/drawing/2014/main" val="1621202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54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972606"/>
              </p:ext>
            </p:extLst>
          </p:nvPr>
        </p:nvGraphicFramePr>
        <p:xfrm>
          <a:off x="1632858" y="640080"/>
          <a:ext cx="9679577" cy="5447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592">
                  <a:extLst>
                    <a:ext uri="{9D8B030D-6E8A-4147-A177-3AD203B41FA5}">
                      <a16:colId xmlns:a16="http://schemas.microsoft.com/office/drawing/2014/main" val="2288177248"/>
                    </a:ext>
                  </a:extLst>
                </a:gridCol>
                <a:gridCol w="3808680">
                  <a:extLst>
                    <a:ext uri="{9D8B030D-6E8A-4147-A177-3AD203B41FA5}">
                      <a16:colId xmlns:a16="http://schemas.microsoft.com/office/drawing/2014/main" val="1420035408"/>
                    </a:ext>
                  </a:extLst>
                </a:gridCol>
                <a:gridCol w="1370529">
                  <a:extLst>
                    <a:ext uri="{9D8B030D-6E8A-4147-A177-3AD203B41FA5}">
                      <a16:colId xmlns:a16="http://schemas.microsoft.com/office/drawing/2014/main" val="1488682052"/>
                    </a:ext>
                  </a:extLst>
                </a:gridCol>
                <a:gridCol w="1310353">
                  <a:extLst>
                    <a:ext uri="{9D8B030D-6E8A-4147-A177-3AD203B41FA5}">
                      <a16:colId xmlns:a16="http://schemas.microsoft.com/office/drawing/2014/main" val="3615456791"/>
                    </a:ext>
                  </a:extLst>
                </a:gridCol>
                <a:gridCol w="2719423">
                  <a:extLst>
                    <a:ext uri="{9D8B030D-6E8A-4147-A177-3AD203B41FA5}">
                      <a16:colId xmlns:a16="http://schemas.microsoft.com/office/drawing/2014/main" val="2521736294"/>
                    </a:ext>
                  </a:extLst>
                </a:gridCol>
              </a:tblGrid>
              <a:tr h="153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Обеспечение исполнения мероприятий, предусмотренных Решением Думы </a:t>
                      </a:r>
                      <a:r>
                        <a:rPr lang="ru-RU" sz="1000" dirty="0" err="1">
                          <a:effectLst/>
                        </a:rPr>
                        <a:t>Махнёвского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 от 27.09.2012 № 258 «Об утверждении Порядка уведомления представителя нанимателя (работодателя) о фактах обращения в целях склонения муниципального служащего </a:t>
                      </a:r>
                      <a:r>
                        <a:rPr lang="ru-RU" sz="1000" dirty="0" err="1">
                          <a:effectLst/>
                        </a:rPr>
                        <a:t>Махневского</a:t>
                      </a:r>
                      <a:r>
                        <a:rPr lang="ru-RU" sz="1000" dirty="0">
                          <a:effectLst/>
                        </a:rPr>
                        <a:t> муниципального образования к совершению коррупционных правонарушений»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случае поступления уведомления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Начальник отдела правового обеспечения, муниципальной службы и кадров 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marL="82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Фактов обращения в целях склонения муниципального служащего к совершению коррупционных правонарушений не установлено.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195138895"/>
                  </a:ext>
                </a:extLst>
              </a:tr>
              <a:tr h="1361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3.9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совещаний по   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соблюдению требований к служебному поведению муниципальных служащих и урегулированию конфликтов интересов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мере необходимости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Глава Махнёвского муниципального образования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Регулярно ведется контроль по соблюдению требований к служебному поведению муниципальных служащих Администрации Махнёвского муниципального образования, чтобы исключить факты возможных коррупционных проявлений.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3303225325"/>
                  </a:ext>
                </a:extLst>
              </a:tr>
              <a:tr h="11915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3.10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выполнение требований законодательства о предотвращении и урегулировании конфликта интересов на муниципальной службе в Махнёвском муниципальном образовании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Глава Махнёвского муниципального образования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Требования законодательства о предотвращении и урегулировании конфликта интересов на муниципальной службе, в случае возникновении конфликта интересов, применяются меры по их урегулированию.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1609870672"/>
                  </a:ext>
                </a:extLst>
              </a:tr>
              <a:tr h="1361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3.11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контроль за применением предусмотренных законодательством мер юридической ответственности в каждом случае несоблюдения запретов, ограничений и требований, установленных в целях противодействия коррупции, в том числе мер по предотвращению и (или) урегулированию конфликта интересов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Глава Махнёвского муниципального образования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течение отчетного периода несоблюдения запретов, ограничений и требований, установленных в целях противодействия коррупции, в том числе мер по предотвращению и (или) урегулированию конфликта интересов не выявлено.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76" marR="37776" marT="0" marB="0"/>
                </a:tc>
                <a:extLst>
                  <a:ext uri="{0D108BD9-81ED-4DB2-BD59-A6C34878D82A}">
                    <a16:rowId xmlns:a16="http://schemas.microsoft.com/office/drawing/2014/main" val="2717367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19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17467"/>
              </p:ext>
            </p:extLst>
          </p:nvPr>
        </p:nvGraphicFramePr>
        <p:xfrm>
          <a:off x="1593669" y="574766"/>
          <a:ext cx="9588138" cy="5512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145">
                  <a:extLst>
                    <a:ext uri="{9D8B030D-6E8A-4147-A177-3AD203B41FA5}">
                      <a16:colId xmlns:a16="http://schemas.microsoft.com/office/drawing/2014/main" val="4235807170"/>
                    </a:ext>
                  </a:extLst>
                </a:gridCol>
                <a:gridCol w="3772701">
                  <a:extLst>
                    <a:ext uri="{9D8B030D-6E8A-4147-A177-3AD203B41FA5}">
                      <a16:colId xmlns:a16="http://schemas.microsoft.com/office/drawing/2014/main" val="1781371224"/>
                    </a:ext>
                  </a:extLst>
                </a:gridCol>
                <a:gridCol w="1357584">
                  <a:extLst>
                    <a:ext uri="{9D8B030D-6E8A-4147-A177-3AD203B41FA5}">
                      <a16:colId xmlns:a16="http://schemas.microsoft.com/office/drawing/2014/main" val="416817339"/>
                    </a:ext>
                  </a:extLst>
                </a:gridCol>
                <a:gridCol w="1297975">
                  <a:extLst>
                    <a:ext uri="{9D8B030D-6E8A-4147-A177-3AD203B41FA5}">
                      <a16:colId xmlns:a16="http://schemas.microsoft.com/office/drawing/2014/main" val="1513724909"/>
                    </a:ext>
                  </a:extLst>
                </a:gridCol>
                <a:gridCol w="2693733">
                  <a:extLst>
                    <a:ext uri="{9D8B030D-6E8A-4147-A177-3AD203B41FA5}">
                      <a16:colId xmlns:a16="http://schemas.microsoft.com/office/drawing/2014/main" val="3363617235"/>
                    </a:ext>
                  </a:extLst>
                </a:gridCol>
              </a:tblGrid>
              <a:tr h="2779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контроль в части касающейся ведения личных дел лиц, замещающих муниципальные должности, а также должности муниципальной службы, в том числе контроль за актуализацией сведений, содержащихся в анкетах, представляемых при назначении на указанные должности и поступлении на такую службу, об их родственниках и свойственниках в целях выявления конфликта интересов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Главный специалист отдела правового обеспечения, муниципальной службы и кадров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целях повышения эффективности кадровой работы в части, касающейся ведения личных дел лиц, замещающих муниципальные должности, а также должности муниципальной службы, в том числе контроля за актуализацией сведений, содержащихся в анкетах, проводится «Декада территории», где проходит мониторинг по данной направленности кадровой работы. В ходе Декады выявленные нарушения и замечания были устранены.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extLst>
                  <a:ext uri="{0D108BD9-81ED-4DB2-BD59-A6C34878D82A}">
                    <a16:rowId xmlns:a16="http://schemas.microsoft.com/office/drawing/2014/main" val="1293984063"/>
                  </a:ext>
                </a:extLst>
              </a:tr>
              <a:tr h="1366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3.13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Обеспечить ежегодное повышение квалификации муниципальных служащих, в должностные обязанности которых входит участие в противодействии коррупции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Главный специалист отдела правового обеспечения, муниципальной службы и кадров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Улучшение правовой грамотности, исключение правового нигилизма и корыстно-низменных побуждений, противодействующих коррупционным составляющим.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extLst>
                  <a:ext uri="{0D108BD9-81ED-4DB2-BD59-A6C34878D82A}">
                    <a16:rowId xmlns:a16="http://schemas.microsoft.com/office/drawing/2014/main" val="41306215"/>
                  </a:ext>
                </a:extLst>
              </a:tr>
              <a:tr h="1366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3.14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Обеспечение обучения муниципальных служащих, впервые поступивших на муниципальную службу для замещения должностей, включенных в перечни должностей, установленные нормативными правовыми актами Российской Федерации, по образовательным программам в области противодействия коррупции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Постоянно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Главный специалист отдела правового обеспечения, муниципальной службы и кадров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Начальное представление об этическом поведении муниципальных служащих и введение в определение признаков коррумпированности.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84" marR="41684" marT="0" marB="0"/>
                </a:tc>
                <a:extLst>
                  <a:ext uri="{0D108BD9-81ED-4DB2-BD59-A6C34878D82A}">
                    <a16:rowId xmlns:a16="http://schemas.microsoft.com/office/drawing/2014/main" val="4120991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4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180342"/>
              </p:ext>
            </p:extLst>
          </p:nvPr>
        </p:nvGraphicFramePr>
        <p:xfrm>
          <a:off x="1858235" y="737462"/>
          <a:ext cx="8840244" cy="4539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785">
                  <a:extLst>
                    <a:ext uri="{9D8B030D-6E8A-4147-A177-3AD203B41FA5}">
                      <a16:colId xmlns:a16="http://schemas.microsoft.com/office/drawing/2014/main" val="271043938"/>
                    </a:ext>
                  </a:extLst>
                </a:gridCol>
                <a:gridCol w="3478422">
                  <a:extLst>
                    <a:ext uri="{9D8B030D-6E8A-4147-A177-3AD203B41FA5}">
                      <a16:colId xmlns:a16="http://schemas.microsoft.com/office/drawing/2014/main" val="1602038517"/>
                    </a:ext>
                  </a:extLst>
                </a:gridCol>
                <a:gridCol w="1251689">
                  <a:extLst>
                    <a:ext uri="{9D8B030D-6E8A-4147-A177-3AD203B41FA5}">
                      <a16:colId xmlns:a16="http://schemas.microsoft.com/office/drawing/2014/main" val="1061287213"/>
                    </a:ext>
                  </a:extLst>
                </a:gridCol>
                <a:gridCol w="1196731">
                  <a:extLst>
                    <a:ext uri="{9D8B030D-6E8A-4147-A177-3AD203B41FA5}">
                      <a16:colId xmlns:a16="http://schemas.microsoft.com/office/drawing/2014/main" val="3429843611"/>
                    </a:ext>
                  </a:extLst>
                </a:gridCol>
                <a:gridCol w="2483617">
                  <a:extLst>
                    <a:ext uri="{9D8B030D-6E8A-4147-A177-3AD203B41FA5}">
                      <a16:colId xmlns:a16="http://schemas.microsoft.com/office/drawing/2014/main" val="581434367"/>
                    </a:ext>
                  </a:extLst>
                </a:gridCol>
              </a:tblGrid>
              <a:tr h="43237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 Совершенствование организации деятельности в сфере закупок товаров, работ, услуг для обеспечения муниципальных нужд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692821"/>
                  </a:ext>
                </a:extLst>
              </a:tr>
              <a:tr h="4107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4.1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Обеспечение оперативного взаимодействия муниципальных заказчиков с         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операторами электронных площадок при размещении государственных и муниципальных заказов путем проведения торгов в форме открытых аукционов, в том числе в электронной форме                            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Постоянно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Начальник отдела по осуществлению муниципальных закупок 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Муниципальные контракты в 2019 году заключались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нужд». Администрацией осуществлялся контроль за выполнением заключенных муниципальных контрактов в соответствии с требованиями Федерального закона от 5 апреля 2013 года № 44-ФЗ «О контрактной системе в сфере закупок товаров, работ, услуг для обеспечения государственных и муниципальных нужд» и иным законодательством Российской Федерации.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441" marR="60441" marT="0" marB="0"/>
                </a:tc>
                <a:extLst>
                  <a:ext uri="{0D108BD9-81ED-4DB2-BD59-A6C34878D82A}">
                    <a16:rowId xmlns:a16="http://schemas.microsoft.com/office/drawing/2014/main" val="2505225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27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8263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216</TotalTime>
  <Words>1576</Words>
  <Application>Microsoft Office PowerPoint</Application>
  <PresentationFormat>Широкоэкранный</PresentationFormat>
  <Paragraphs>150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Liberation Serif</vt:lpstr>
      <vt:lpstr>Palatino Linotype</vt:lpstr>
      <vt:lpstr>Times New Roman</vt:lpstr>
      <vt:lpstr>Gallery</vt:lpstr>
      <vt:lpstr>Отчет об исполнении плана мероприятий по противодействию коррупции в Махнёвском МО за 2019 год</vt:lpstr>
      <vt:lpstr>     </vt:lpstr>
      <vt:lpstr>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   Из  26  мероприятий Плана, запланированных к выполнению в 2021 году, за 12 мес. 2021 году выполнено 26 мероприятий, из них:  -выполнено в полном объеме в установленные сроки – 26 мероприятий; -выполнено в полном объеме с нарушением установленных сроков – 0 мероприятий;  не выполнено – 0 мероприятия.    План мероприятий  утверждён Постановлением Администрации Махнёвского муниципального образования от 20.09.2021 № 725 «Об утверждении Плана мероприятий по противодействию коррупции на территории Махнёвского муниципального образования 2021-2024 годы».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реализации муниципальной программы «Развитие муниципальной службы и противодействие коррупции на территории Махнёвского МО на 2014-2024 годы» за период с 01 января по 31 декабря 2021 года</dc:title>
  <dc:creator>User</dc:creator>
  <cp:lastModifiedBy>User</cp:lastModifiedBy>
  <cp:revision>26</cp:revision>
  <dcterms:created xsi:type="dcterms:W3CDTF">2022-08-17T03:23:59Z</dcterms:created>
  <dcterms:modified xsi:type="dcterms:W3CDTF">2022-08-30T09:06:44Z</dcterms:modified>
</cp:coreProperties>
</file>