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439400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31987" y="1"/>
            <a:ext cx="4313502" cy="7559676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6127" y="1007958"/>
            <a:ext cx="7931303" cy="3845167"/>
          </a:xfrm>
        </p:spPr>
        <p:txBody>
          <a:bodyPr anchor="b">
            <a:normAutofit/>
          </a:bodyPr>
          <a:lstStyle>
            <a:lvl1pPr algn="r">
              <a:defRPr sz="5952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506" y="4853124"/>
            <a:ext cx="6578926" cy="1504143"/>
          </a:xfrm>
        </p:spPr>
        <p:txBody>
          <a:bodyPr anchor="t">
            <a:normAutofit/>
          </a:bodyPr>
          <a:lstStyle>
            <a:lvl1pPr marL="0" indent="0" algn="r">
              <a:buNone/>
              <a:defRPr sz="1984">
                <a:solidFill>
                  <a:schemeClr val="tx1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3592" y="6743230"/>
            <a:ext cx="978948" cy="402483"/>
          </a:xfrm>
        </p:spPr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37095" y="6743230"/>
            <a:ext cx="4120775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7657" y="6743230"/>
            <a:ext cx="469773" cy="402483"/>
          </a:xfrm>
        </p:spPr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31987" y="4157821"/>
            <a:ext cx="413226" cy="99746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639777" y="4262817"/>
            <a:ext cx="70684" cy="892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5788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273" y="5217107"/>
            <a:ext cx="8580756" cy="624724"/>
          </a:xfrm>
        </p:spPr>
        <p:txBody>
          <a:bodyPr anchor="b">
            <a:normAutofit/>
          </a:bodyPr>
          <a:lstStyle>
            <a:lvl1pPr algn="ctr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43555" y="1027481"/>
            <a:ext cx="7045299" cy="3488800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1273" y="5841831"/>
            <a:ext cx="8580756" cy="544226"/>
          </a:xfrm>
        </p:spPr>
        <p:txBody>
          <a:bodyPr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41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274" y="755967"/>
            <a:ext cx="8580756" cy="3359856"/>
          </a:xfrm>
        </p:spPr>
        <p:txBody>
          <a:bodyPr anchor="ctr">
            <a:normAutofit/>
          </a:bodyPr>
          <a:lstStyle>
            <a:lvl1pPr algn="ctr">
              <a:defRPr sz="3527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1273" y="4787794"/>
            <a:ext cx="8580758" cy="159593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5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75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06756" y="951323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29925" y="3107865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863" y="755969"/>
            <a:ext cx="7962115" cy="3023869"/>
          </a:xfrm>
        </p:spPr>
        <p:txBody>
          <a:bodyPr anchor="ctr">
            <a:normAutofit/>
          </a:bodyPr>
          <a:lstStyle>
            <a:lvl1pPr algn="ctr">
              <a:defRPr sz="3527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4652" y="3779836"/>
            <a:ext cx="7570538" cy="41998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984"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1273" y="4787794"/>
            <a:ext cx="8580756" cy="159593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5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26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275" y="3647098"/>
            <a:ext cx="8580754" cy="1619080"/>
          </a:xfrm>
        </p:spPr>
        <p:txBody>
          <a:bodyPr anchor="b">
            <a:normAutofit/>
          </a:bodyPr>
          <a:lstStyle>
            <a:lvl1pPr algn="r">
              <a:defRPr sz="3527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1273" y="5266178"/>
            <a:ext cx="8580755" cy="948432"/>
          </a:xfrm>
        </p:spPr>
        <p:txBody>
          <a:bodyPr anchor="t">
            <a:normAutofit/>
          </a:bodyPr>
          <a:lstStyle>
            <a:lvl1pPr marL="0" indent="0" algn="r">
              <a:buNone/>
              <a:defRPr sz="2205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236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06756" y="951323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29925" y="3107865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863" y="755969"/>
            <a:ext cx="7962115" cy="3023869"/>
          </a:xfrm>
        </p:spPr>
        <p:txBody>
          <a:bodyPr anchor="ctr">
            <a:normAutofit/>
          </a:bodyPr>
          <a:lstStyle>
            <a:lvl1pPr algn="ctr">
              <a:defRPr sz="3527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1275" y="4283816"/>
            <a:ext cx="8580755" cy="979958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646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1273" y="5263774"/>
            <a:ext cx="8580755" cy="1119952"/>
          </a:xfrm>
        </p:spPr>
        <p:txBody>
          <a:bodyPr anchor="t">
            <a:normAutofit/>
          </a:bodyPr>
          <a:lstStyle>
            <a:lvl1pPr marL="0" indent="0" algn="r">
              <a:buNone/>
              <a:defRPr sz="1984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51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275" y="755969"/>
            <a:ext cx="8580756" cy="300637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1273" y="3863834"/>
            <a:ext cx="8580758" cy="9239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086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1273" y="4787794"/>
            <a:ext cx="8580758" cy="1595931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785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930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35757" y="755968"/>
            <a:ext cx="1516274" cy="562775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1274" y="755968"/>
            <a:ext cx="6868693" cy="5627758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82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269" y="503979"/>
            <a:ext cx="8796161" cy="218390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269" y="2939874"/>
            <a:ext cx="8796161" cy="367381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4776" y="6733130"/>
            <a:ext cx="978948" cy="402483"/>
          </a:xfrm>
        </p:spPr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2106" y="6733130"/>
            <a:ext cx="6067407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8988" y="6733130"/>
            <a:ext cx="488443" cy="402483"/>
          </a:xfrm>
        </p:spPr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90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487" y="2939872"/>
            <a:ext cx="7648944" cy="2601541"/>
          </a:xfrm>
        </p:spPr>
        <p:txBody>
          <a:bodyPr anchor="b"/>
          <a:lstStyle>
            <a:lvl1pPr algn="r">
              <a:defRPr sz="440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489" y="5541414"/>
            <a:ext cx="7648941" cy="948432"/>
          </a:xfrm>
        </p:spPr>
        <p:txBody>
          <a:bodyPr anchor="t">
            <a:normAutofit/>
          </a:bodyPr>
          <a:lstStyle>
            <a:lvl1pPr marL="0" indent="0" algn="r">
              <a:buNone/>
              <a:defRPr sz="2205">
                <a:solidFill>
                  <a:schemeClr val="tx1"/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5371" y="6741835"/>
            <a:ext cx="472060" cy="402483"/>
          </a:xfrm>
        </p:spPr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19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269" y="755969"/>
            <a:ext cx="8796161" cy="19319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1268" y="2939874"/>
            <a:ext cx="4269715" cy="3713339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7715" y="2939873"/>
            <a:ext cx="4269715" cy="368925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89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825" y="2930540"/>
            <a:ext cx="3945932" cy="635222"/>
          </a:xfrm>
        </p:spPr>
        <p:txBody>
          <a:bodyPr anchor="b">
            <a:noAutofit/>
          </a:bodyPr>
          <a:lstStyle>
            <a:lvl1pPr marL="0" indent="0">
              <a:buNone/>
              <a:defRPr sz="3086" b="0">
                <a:solidFill>
                  <a:schemeClr val="accent1">
                    <a:lumMod val="75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1272" y="3676591"/>
            <a:ext cx="4192483" cy="2937954"/>
          </a:xfrm>
        </p:spPr>
        <p:txBody>
          <a:bodyPr anchor="t"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952" y="2939874"/>
            <a:ext cx="3959079" cy="635222"/>
          </a:xfrm>
        </p:spPr>
        <p:txBody>
          <a:bodyPr anchor="b">
            <a:noAutofit/>
          </a:bodyPr>
          <a:lstStyle>
            <a:lvl1pPr marL="0" indent="0">
              <a:buNone/>
              <a:defRPr sz="3086" b="0">
                <a:solidFill>
                  <a:schemeClr val="accent1">
                    <a:lumMod val="75000"/>
                  </a:schemeClr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9545" y="3676591"/>
            <a:ext cx="4192483" cy="2937954"/>
          </a:xfrm>
        </p:spPr>
        <p:txBody>
          <a:bodyPr anchor="t"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98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90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273" y="1763924"/>
            <a:ext cx="3039726" cy="1511935"/>
          </a:xfrm>
        </p:spPr>
        <p:txBody>
          <a:bodyPr anchor="b">
            <a:normAutofit/>
          </a:bodyPr>
          <a:lstStyle>
            <a:lvl1pPr algn="ctr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6790" y="755968"/>
            <a:ext cx="5345240" cy="5627759"/>
          </a:xfrm>
        </p:spPr>
        <p:txBody>
          <a:bodyPr anchor="ctr">
            <a:normAutofit/>
          </a:bodyPr>
          <a:lstStyle>
            <a:lvl1pPr>
              <a:defRPr sz="2205"/>
            </a:lvl1pPr>
            <a:lvl2pPr>
              <a:defRPr sz="1984"/>
            </a:lvl2pPr>
            <a:lvl3pPr>
              <a:defRPr sz="176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1273" y="3275859"/>
            <a:ext cx="3039726" cy="2015913"/>
          </a:xfrm>
        </p:spPr>
        <p:txBody>
          <a:bodyPr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08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13" y="1931916"/>
            <a:ext cx="4647359" cy="1511935"/>
          </a:xfrm>
        </p:spPr>
        <p:txBody>
          <a:bodyPr anchor="b">
            <a:normAutofit/>
          </a:bodyPr>
          <a:lstStyle>
            <a:lvl1pPr algn="ctr">
              <a:defRPr sz="308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04641" y="1007957"/>
            <a:ext cx="2810065" cy="5039783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9913" y="3443851"/>
            <a:ext cx="4647359" cy="2015913"/>
          </a:xfrm>
        </p:spPr>
        <p:txBody>
          <a:bodyPr>
            <a:normAutofit/>
          </a:bodyPr>
          <a:lstStyle>
            <a:lvl1pPr marL="0" indent="0" algn="ctr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80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" y="1"/>
            <a:ext cx="2434048" cy="7559676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1269" y="503979"/>
            <a:ext cx="8796161" cy="218390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1270" y="2939874"/>
            <a:ext cx="8796160" cy="3700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01159" y="6741835"/>
            <a:ext cx="9789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95CA69-6B17-4F85-90AF-FBAFEA468E7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8489" y="6741835"/>
            <a:ext cx="606740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5371" y="6741835"/>
            <a:ext cx="47206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40965B9-29B9-4990-A68B-B5BB2AC1BC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77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503972" rtl="0" eaLnBrk="1" latinLnBrk="0" hangingPunct="1">
        <a:spcBef>
          <a:spcPct val="0"/>
        </a:spcBef>
        <a:buNone/>
        <a:defRPr sz="4409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4982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64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0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322925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8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0904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6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204876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4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4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4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4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4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91905"/>
              </p:ext>
            </p:extLst>
          </p:nvPr>
        </p:nvGraphicFramePr>
        <p:xfrm>
          <a:off x="342898" y="1166120"/>
          <a:ext cx="9644064" cy="6223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344">
                  <a:extLst>
                    <a:ext uri="{9D8B030D-6E8A-4147-A177-3AD203B41FA5}">
                      <a16:colId xmlns:a16="http://schemas.microsoft.com/office/drawing/2014/main" val="2495219534"/>
                    </a:ext>
                  </a:extLst>
                </a:gridCol>
                <a:gridCol w="1607344">
                  <a:extLst>
                    <a:ext uri="{9D8B030D-6E8A-4147-A177-3AD203B41FA5}">
                      <a16:colId xmlns:a16="http://schemas.microsoft.com/office/drawing/2014/main" val="2273531514"/>
                    </a:ext>
                  </a:extLst>
                </a:gridCol>
                <a:gridCol w="1607344">
                  <a:extLst>
                    <a:ext uri="{9D8B030D-6E8A-4147-A177-3AD203B41FA5}">
                      <a16:colId xmlns:a16="http://schemas.microsoft.com/office/drawing/2014/main" val="82551006"/>
                    </a:ext>
                  </a:extLst>
                </a:gridCol>
                <a:gridCol w="1607344">
                  <a:extLst>
                    <a:ext uri="{9D8B030D-6E8A-4147-A177-3AD203B41FA5}">
                      <a16:colId xmlns:a16="http://schemas.microsoft.com/office/drawing/2014/main" val="1447694565"/>
                    </a:ext>
                  </a:extLst>
                </a:gridCol>
                <a:gridCol w="1607344">
                  <a:extLst>
                    <a:ext uri="{9D8B030D-6E8A-4147-A177-3AD203B41FA5}">
                      <a16:colId xmlns:a16="http://schemas.microsoft.com/office/drawing/2014/main" val="4105987493"/>
                    </a:ext>
                  </a:extLst>
                </a:gridCol>
                <a:gridCol w="1607344">
                  <a:extLst>
                    <a:ext uri="{9D8B030D-6E8A-4147-A177-3AD203B41FA5}">
                      <a16:colId xmlns:a16="http://schemas.microsoft.com/office/drawing/2014/main" val="403084438"/>
                    </a:ext>
                  </a:extLst>
                </a:gridCol>
              </a:tblGrid>
              <a:tr h="812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576" marR="665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01.01.2019</a:t>
                      </a: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01.04.2019</a:t>
                      </a: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01.07.2019</a:t>
                      </a: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01.10.2019</a:t>
                      </a: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01.01.2020</a:t>
                      </a: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/>
                </a:tc>
                <a:extLst>
                  <a:ext uri="{0D108BD9-81ED-4DB2-BD59-A6C34878D82A}">
                    <a16:rowId xmlns:a16="http://schemas.microsoft.com/office/drawing/2014/main" val="1351448422"/>
                  </a:ext>
                </a:extLst>
              </a:tr>
              <a:tr h="827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Объем муниципального долга всего,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240,7</a:t>
                      </a: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240,7</a:t>
                      </a: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240,7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120,3</a:t>
                      </a: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120,3</a:t>
                      </a:r>
                    </a:p>
                  </a:txBody>
                  <a:tcPr marL="66576" marR="66576" marT="0" marB="0"/>
                </a:tc>
                <a:extLst>
                  <a:ext uri="{0D108BD9-81ED-4DB2-BD59-A6C34878D82A}">
                    <a16:rowId xmlns:a16="http://schemas.microsoft.com/office/drawing/2014/main" val="1683661605"/>
                  </a:ext>
                </a:extLst>
              </a:tr>
              <a:tr h="812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/>
                </a:tc>
                <a:extLst>
                  <a:ext uri="{0D108BD9-81ED-4DB2-BD59-A6C34878D82A}">
                    <a16:rowId xmlns:a16="http://schemas.microsoft.com/office/drawing/2014/main" val="996652596"/>
                  </a:ext>
                </a:extLst>
              </a:tr>
              <a:tr h="1023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Кредиты кредитных организаций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marL="0" marR="0" indent="449580" algn="l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indent="449580" algn="l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  <a:p>
                      <a:pPr indent="44958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/>
                </a:tc>
                <a:extLst>
                  <a:ext uri="{0D108BD9-81ED-4DB2-BD59-A6C34878D82A}">
                    <a16:rowId xmlns:a16="http://schemas.microsoft.com/office/drawing/2014/main" val="2146802815"/>
                  </a:ext>
                </a:extLst>
              </a:tr>
              <a:tr h="978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Гарантии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marL="0" marR="0" indent="449580" algn="l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indent="449580" algn="l" defTabSz="1007943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  <a:p>
                      <a:pPr indent="449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/>
                </a:tc>
                <a:extLst>
                  <a:ext uri="{0D108BD9-81ED-4DB2-BD59-A6C34878D82A}">
                    <a16:rowId xmlns:a16="http://schemas.microsoft.com/office/drawing/2014/main" val="1390792001"/>
                  </a:ext>
                </a:extLst>
              </a:tr>
              <a:tr h="812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Бюджетные кредиты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240,7</a:t>
                      </a: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240,7</a:t>
                      </a: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240,7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120,3</a:t>
                      </a: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120,3</a:t>
                      </a:r>
                    </a:p>
                  </a:txBody>
                  <a:tcPr marL="66576" marR="66576" marT="0" marB="0"/>
                </a:tc>
                <a:extLst>
                  <a:ext uri="{0D108BD9-81ED-4DB2-BD59-A6C34878D82A}">
                    <a16:rowId xmlns:a16="http://schemas.microsoft.com/office/drawing/2014/main" val="2693145604"/>
                  </a:ext>
                </a:extLst>
              </a:tr>
              <a:tr h="812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Ценные бумаги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576" marR="6657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Liberation Serif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76" marR="66576" marT="0" marB="0"/>
                </a:tc>
                <a:extLst>
                  <a:ext uri="{0D108BD9-81ED-4DB2-BD59-A6C34878D82A}">
                    <a16:rowId xmlns:a16="http://schemas.microsoft.com/office/drawing/2014/main" val="3483966049"/>
                  </a:ext>
                </a:extLst>
              </a:tr>
            </a:tbl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342898" y="0"/>
            <a:ext cx="9486902" cy="8747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503972" rtl="0" eaLnBrk="1" latinLnBrk="0" hangingPunct="1">
              <a:spcBef>
                <a:spcPct val="0"/>
              </a:spcBef>
              <a:buNone/>
              <a:defRPr sz="5952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beration Serif" panose="02020603050405020304" pitchFamily="18" charset="0"/>
                <a:cs typeface="Times New Roman" panose="02020603050405020304" pitchFamily="18" charset="0"/>
              </a:rPr>
              <a:t>Ежеквартальные сведения  о состоянии муниципального долга Махнёвского муниципального образования в 2019 году</a:t>
            </a:r>
            <a:endParaRPr lang="ru-RU" sz="2400" b="1" i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392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8</TotalTime>
  <Words>64</Words>
  <Application>Microsoft Office PowerPoint</Application>
  <PresentationFormat>Произвольный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Corbel</vt:lpstr>
      <vt:lpstr>Liberation Serif</vt:lpstr>
      <vt:lpstr>Times New Roman</vt:lpstr>
      <vt:lpstr>Параллакс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BUH-NEW1</cp:lastModifiedBy>
  <cp:revision>5</cp:revision>
  <dcterms:created xsi:type="dcterms:W3CDTF">2020-08-31T17:49:21Z</dcterms:created>
  <dcterms:modified xsi:type="dcterms:W3CDTF">2020-09-01T03:43:40Z</dcterms:modified>
</cp:coreProperties>
</file>