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sldIdLst>
    <p:sldId id="256" r:id="rId2"/>
  </p:sldIdLst>
  <p:sldSz cx="10439400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08" y="-312"/>
      </p:cViewPr>
      <p:guideLst>
        <p:guide orient="horz" pos="2381"/>
        <p:guide pos="3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Лист1!$A$2:$A$16</c:f>
              <c:strCache>
                <c:ptCount val="15"/>
                <c:pt idx="0">
                  <c:v>Налог на доходы физических лиц</c:v>
                </c:pt>
                <c:pt idx="1">
                  <c:v>Акцизы 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Государственная пошлина </c:v>
                </c:pt>
                <c:pt idx="9">
                  <c:v>Доходы от использования имущества, находящегося в государственной и муниципальной собственности</c:v>
                </c:pt>
                <c:pt idx="10">
                  <c:v>Плата за негативное воздействие на окружающую среду</c:v>
                </c:pt>
                <c:pt idx="11">
                  <c:v>Прочие доходы от оказания платных услуг</c:v>
                </c:pt>
                <c:pt idx="12">
                  <c:v>Доходы от продажи материальных и не материальных активов</c:v>
                </c:pt>
                <c:pt idx="13">
                  <c:v>Штрафы, санкции, возмещение ущерба</c:v>
                </c:pt>
                <c:pt idx="14">
                  <c:v>Невыясненные поступления</c:v>
                </c:pt>
              </c:strCache>
            </c:strRef>
          </c:cat>
          <c:val>
            <c:numRef>
              <c:f>Лист1!$B$2:$B$16</c:f>
              <c:numCache>
                <c:formatCode>#,##0.0</c:formatCode>
                <c:ptCount val="15"/>
                <c:pt idx="0">
                  <c:v>29227</c:v>
                </c:pt>
                <c:pt idx="1">
                  <c:v>17204.77</c:v>
                </c:pt>
                <c:pt idx="2">
                  <c:v>1216</c:v>
                </c:pt>
                <c:pt idx="3">
                  <c:v>387</c:v>
                </c:pt>
                <c:pt idx="4">
                  <c:v>41</c:v>
                </c:pt>
                <c:pt idx="5">
                  <c:v>25</c:v>
                </c:pt>
                <c:pt idx="6">
                  <c:v>833</c:v>
                </c:pt>
                <c:pt idx="7" formatCode="#,##0.00">
                  <c:v>1555</c:v>
                </c:pt>
                <c:pt idx="8">
                  <c:v>743</c:v>
                </c:pt>
                <c:pt idx="9" formatCode="#,##0.00">
                  <c:v>2360.4</c:v>
                </c:pt>
                <c:pt idx="10">
                  <c:v>4</c:v>
                </c:pt>
                <c:pt idx="11">
                  <c:v>23.3</c:v>
                </c:pt>
                <c:pt idx="12">
                  <c:v>6000</c:v>
                </c:pt>
                <c:pt idx="13" formatCode="General">
                  <c:v>0</c:v>
                </c:pt>
                <c:pt idx="14" formatCode="General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CDB-49B0-BE56-CB58B81CD77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Лист1!$A$2:$A$16</c:f>
              <c:strCache>
                <c:ptCount val="15"/>
                <c:pt idx="0">
                  <c:v>Налог на доходы физических лиц</c:v>
                </c:pt>
                <c:pt idx="1">
                  <c:v>Акцизы 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Единый сельскохозяйственный налог</c:v>
                </c:pt>
                <c:pt idx="5">
                  <c:v>Налог, взимаемый в связи с применением патентной системы налогообложения</c:v>
                </c:pt>
                <c:pt idx="6">
                  <c:v>Налог на имущество физических лиц</c:v>
                </c:pt>
                <c:pt idx="7">
                  <c:v>Земельный налог</c:v>
                </c:pt>
                <c:pt idx="8">
                  <c:v>Государственная пошлина </c:v>
                </c:pt>
                <c:pt idx="9">
                  <c:v>Доходы от использования имущества, находящегося в государственной и муниципальной собственности</c:v>
                </c:pt>
                <c:pt idx="10">
                  <c:v>Плата за негативное воздействие на окружающую среду</c:v>
                </c:pt>
                <c:pt idx="11">
                  <c:v>Прочие доходы от оказания платных услуг</c:v>
                </c:pt>
                <c:pt idx="12">
                  <c:v>Доходы от продажи материальных и не материальных активов</c:v>
                </c:pt>
                <c:pt idx="13">
                  <c:v>Штрафы, санкции, возмещение ущерба</c:v>
                </c:pt>
                <c:pt idx="14">
                  <c:v>Невыясненные поступления</c:v>
                </c:pt>
              </c:strCache>
            </c:strRef>
          </c:cat>
          <c:val>
            <c:numRef>
              <c:f>Лист1!$C$2:$C$16</c:f>
              <c:numCache>
                <c:formatCode>#,##0.0</c:formatCode>
                <c:ptCount val="15"/>
                <c:pt idx="0" formatCode="0.0">
                  <c:v>6390.9</c:v>
                </c:pt>
                <c:pt idx="1">
                  <c:v>3744.2</c:v>
                </c:pt>
                <c:pt idx="2" formatCode="0.0">
                  <c:v>143.19999999999999</c:v>
                </c:pt>
                <c:pt idx="3" formatCode="0.0">
                  <c:v>145.69999999999999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0.0">
                  <c:v>85.3</c:v>
                </c:pt>
                <c:pt idx="7" formatCode="General">
                  <c:v>243.8</c:v>
                </c:pt>
                <c:pt idx="8" formatCode="0.0">
                  <c:v>218.6</c:v>
                </c:pt>
                <c:pt idx="9">
                  <c:v>569.4</c:v>
                </c:pt>
                <c:pt idx="10" formatCode="0.0">
                  <c:v>-18</c:v>
                </c:pt>
                <c:pt idx="11" formatCode="0.0">
                  <c:v>436.4</c:v>
                </c:pt>
                <c:pt idx="12" formatCode="0.0">
                  <c:v>9.9500000000000028</c:v>
                </c:pt>
                <c:pt idx="13" formatCode="0.0">
                  <c:v>58.7</c:v>
                </c:pt>
                <c:pt idx="14" formatCode="0.0">
                  <c:v>1.7000000000000002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CDB-49B0-BE56-CB58B81CD778}"/>
            </c:ext>
          </c:extLst>
        </c:ser>
        <c:dLbls/>
        <c:axId val="57266176"/>
        <c:axId val="57267712"/>
      </c:barChart>
      <c:catAx>
        <c:axId val="5726617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990099"/>
                </a:solidFill>
                <a:latin typeface="Liberation Serif" panose="02020603050405020304"/>
                <a:ea typeface="+mn-ea"/>
                <a:cs typeface="+mn-cs"/>
              </a:defRPr>
            </a:pPr>
            <a:endParaRPr lang="ru-RU"/>
          </a:p>
        </c:txPr>
        <c:crossAx val="57267712"/>
        <c:crosses val="autoZero"/>
        <c:auto val="1"/>
        <c:lblAlgn val="l"/>
        <c:lblOffset val="100"/>
      </c:catAx>
      <c:valAx>
        <c:axId val="5726771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72661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949049" y="1289632"/>
            <a:ext cx="5496937" cy="550474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965" y="587975"/>
            <a:ext cx="7026631" cy="3443853"/>
          </a:xfrm>
        </p:spPr>
        <p:txBody>
          <a:bodyPr anchor="b">
            <a:normAutofit/>
          </a:bodyPr>
          <a:lstStyle>
            <a:lvl1pPr algn="l">
              <a:defRPr sz="485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8965" y="4237153"/>
            <a:ext cx="5656102" cy="2109242"/>
          </a:xfrm>
        </p:spPr>
        <p:txBody>
          <a:bodyPr anchor="t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1169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08965" y="587975"/>
            <a:ext cx="9221470" cy="3443852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869952" y="4237152"/>
            <a:ext cx="8312854" cy="503978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764"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15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9221470" cy="3191863"/>
          </a:xfrm>
        </p:spPr>
        <p:txBody>
          <a:bodyPr anchor="ctr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535805"/>
            <a:ext cx="7287889" cy="2099910"/>
          </a:xfrm>
        </p:spPr>
        <p:txBody>
          <a:bodyPr anchor="ctr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0920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0" y="587975"/>
            <a:ext cx="7831590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17931" y="3779838"/>
            <a:ext cx="7309483" cy="53197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503972" indent="0">
              <a:buFontTx/>
              <a:buNone/>
              <a:defRPr/>
            </a:lvl2pPr>
            <a:lvl3pPr marL="1007943" indent="0">
              <a:buFontTx/>
              <a:buNone/>
              <a:defRPr/>
            </a:lvl3pPr>
            <a:lvl4pPr marL="1511915" indent="0">
              <a:buFontTx/>
              <a:buNone/>
              <a:defRPr/>
            </a:lvl4pPr>
            <a:lvl5pPr marL="2015886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4741133"/>
            <a:ext cx="7286529" cy="1894582"/>
          </a:xfrm>
        </p:spPr>
        <p:txBody>
          <a:bodyPr anchor="ctr">
            <a:normAutofit/>
          </a:bodyPr>
          <a:lstStyle>
            <a:lvl1pPr marL="0" indent="0" algn="l">
              <a:buNone/>
              <a:defRPr sz="2205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5647967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3779838"/>
            <a:ext cx="7286529" cy="1871069"/>
          </a:xfrm>
        </p:spPr>
        <p:txBody>
          <a:bodyPr anchor="b">
            <a:normAutofit/>
          </a:bodyPr>
          <a:lstStyle>
            <a:lvl1pPr algn="l">
              <a:defRPr sz="3086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658160"/>
            <a:ext cx="7287889" cy="977554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3668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91" y="587975"/>
            <a:ext cx="7831589" cy="3191863"/>
          </a:xfrm>
        </p:spPr>
        <p:txBody>
          <a:bodyPr anchor="ctr">
            <a:normAutofit/>
          </a:bodyPr>
          <a:lstStyle>
            <a:lvl1pPr algn="l">
              <a:defRPr sz="3086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283816"/>
            <a:ext cx="7286529" cy="1157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459766"/>
            <a:ext cx="7286528" cy="1175949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60986" y="783331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/>
            <a:r>
              <a:rPr lang="en-US" sz="8818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786496" y="3051870"/>
            <a:ext cx="522106" cy="644607"/>
          </a:xfrm>
          <a:prstGeom prst="rect">
            <a:avLst/>
          </a:prstGeom>
        </p:spPr>
        <p:txBody>
          <a:bodyPr vert="horz" lIns="100796" tIns="50398" rIns="100796" bIns="50398" rtlCol="0" anchor="ctr">
            <a:noAutofit/>
          </a:bodyPr>
          <a:lstStyle/>
          <a:p>
            <a:pPr lvl="0" algn="r"/>
            <a:r>
              <a:rPr lang="en-US" sz="8818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29426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587975"/>
            <a:ext cx="8591793" cy="31918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086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8965" y="4330481"/>
            <a:ext cx="7286529" cy="92396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205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5" y="5254443"/>
            <a:ext cx="7286528" cy="1381272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0164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 algn="l"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6" y="587976"/>
            <a:ext cx="7483473" cy="4153158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775984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6647" y="587975"/>
            <a:ext cx="2333788" cy="4871791"/>
          </a:xfrm>
        </p:spPr>
        <p:txBody>
          <a:bodyPr vert="eaVert">
            <a:normAutofit/>
          </a:bodyPr>
          <a:lstStyle>
            <a:lvl1pPr>
              <a:defRPr sz="3086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587975"/>
            <a:ext cx="6678764" cy="60477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109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6" y="587975"/>
            <a:ext cx="7483473" cy="4153158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634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2183905"/>
            <a:ext cx="7309484" cy="2557224"/>
          </a:xfrm>
        </p:spPr>
        <p:txBody>
          <a:bodyPr anchor="b">
            <a:normAutofit/>
          </a:bodyPr>
          <a:lstStyle>
            <a:lvl1pPr algn="l">
              <a:defRPr sz="3527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4946454"/>
            <a:ext cx="7309483" cy="1689261"/>
          </a:xfrm>
        </p:spPr>
        <p:txBody>
          <a:bodyPr anchor="t">
            <a:normAutofit/>
          </a:bodyPr>
          <a:lstStyle>
            <a:lvl1pPr marL="0" indent="0" algn="l">
              <a:buNone/>
              <a:defRPr sz="1984">
                <a:solidFill>
                  <a:schemeClr val="bg2">
                    <a:lumMod val="75000"/>
                  </a:schemeClr>
                </a:solidFill>
              </a:defRPr>
            </a:lvl1pPr>
            <a:lvl2pPr marL="503972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0255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608965" y="587975"/>
            <a:ext cx="4509546" cy="415315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5322863" y="587975"/>
            <a:ext cx="4507572" cy="4143822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772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87975"/>
            <a:ext cx="4243422" cy="671971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965" y="1259946"/>
            <a:ext cx="4504408" cy="3481184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2810" y="624724"/>
            <a:ext cx="4297292" cy="635222"/>
          </a:xfrm>
        </p:spPr>
        <p:txBody>
          <a:bodyPr anchor="b">
            <a:noAutofit/>
          </a:bodyPr>
          <a:lstStyle>
            <a:lvl1pPr marL="0" indent="0">
              <a:buNone/>
              <a:defRPr sz="2646" b="0" cap="all">
                <a:solidFill>
                  <a:schemeClr val="tx1"/>
                </a:solidFill>
              </a:defRPr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2864" y="1259946"/>
            <a:ext cx="4517238" cy="34718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431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</p:spPr>
        <p:txBody>
          <a:bodyPr>
            <a:normAutofit/>
          </a:bodyPr>
          <a:lstStyle>
            <a:lvl1pPr>
              <a:defRPr sz="3527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4024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760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6311" y="587975"/>
            <a:ext cx="3653790" cy="1679928"/>
          </a:xfrm>
        </p:spPr>
        <p:txBody>
          <a:bodyPr anchor="b">
            <a:normAutofit/>
          </a:bodyPr>
          <a:lstStyle>
            <a:lvl1pPr algn="l">
              <a:defRPr sz="2205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4" y="587975"/>
            <a:ext cx="5067579" cy="604774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86311" y="2435898"/>
            <a:ext cx="3653790" cy="2305235"/>
          </a:xfrm>
        </p:spPr>
        <p:txBody>
          <a:bodyPr anchor="t">
            <a:normAutofit/>
          </a:bodyPr>
          <a:lstStyle>
            <a:lvl1pPr marL="0" indent="0">
              <a:buNone/>
              <a:defRPr sz="176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318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2705" y="1595931"/>
            <a:ext cx="4068053" cy="1259946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869950" y="1007956"/>
            <a:ext cx="3745779" cy="529177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3972" indent="0">
              <a:buNone/>
              <a:defRPr sz="1764"/>
            </a:lvl2pPr>
            <a:lvl3pPr marL="1007943" indent="0">
              <a:buNone/>
              <a:defRPr sz="176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2965" y="3023870"/>
            <a:ext cx="4069155" cy="2295901"/>
          </a:xfrm>
        </p:spPr>
        <p:txBody>
          <a:bodyPr anchor="t">
            <a:normAutofit/>
          </a:bodyPr>
          <a:lstStyle>
            <a:lvl1pPr marL="0" indent="0">
              <a:buNone/>
              <a:defRPr sz="1984"/>
            </a:lvl1pPr>
            <a:lvl2pPr marL="503972" indent="0">
              <a:buNone/>
              <a:defRPr sz="1323"/>
            </a:lvl2pPr>
            <a:lvl3pPr marL="1007943" indent="0">
              <a:buNone/>
              <a:defRPr sz="1102"/>
            </a:lvl3pPr>
            <a:lvl4pPr marL="1511915" indent="0">
              <a:buNone/>
              <a:defRPr sz="992"/>
            </a:lvl4pPr>
            <a:lvl5pPr marL="2015886" indent="0">
              <a:buNone/>
              <a:defRPr sz="992"/>
            </a:lvl5pPr>
            <a:lvl6pPr marL="2519858" indent="0">
              <a:buNone/>
              <a:defRPr sz="992"/>
            </a:lvl6pPr>
            <a:lvl7pPr marL="3023829" indent="0">
              <a:buNone/>
              <a:defRPr sz="992"/>
            </a:lvl7pPr>
            <a:lvl8pPr marL="3527801" indent="0">
              <a:buNone/>
              <a:defRPr sz="992"/>
            </a:lvl8pPr>
            <a:lvl9pPr marL="4031772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8965" y="6803708"/>
            <a:ext cx="6635052" cy="402483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6267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7615687" y="4293150"/>
            <a:ext cx="2820437" cy="2930540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966" y="4955787"/>
            <a:ext cx="7483473" cy="167992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966" y="587976"/>
            <a:ext cx="7483473" cy="41531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2863" y="6803711"/>
            <a:ext cx="1370529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B9A998D-CBBF-4320-8181-D39B2E701549}" type="datetimeFigureOut">
              <a:rPr lang="ru-RU" smtClean="0"/>
              <a:pPr/>
              <a:t>01.09.2020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8965" y="6803708"/>
            <a:ext cx="6635052" cy="40248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2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75804" y="6149240"/>
            <a:ext cx="978302" cy="7384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086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77E560A-0147-4CF8-A9F0-2DA2825D08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8380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  <p:sldLayoutId id="2147483880" r:id="rId13"/>
    <p:sldLayoutId id="2147483881" r:id="rId14"/>
    <p:sldLayoutId id="2147483882" r:id="rId15"/>
    <p:sldLayoutId id="2147483883" r:id="rId16"/>
    <p:sldLayoutId id="2147483884" r:id="rId17"/>
  </p:sldLayoutIdLst>
  <p:txStyles>
    <p:titleStyle>
      <a:lvl1pPr algn="l" defTabSz="503972" rtl="0" eaLnBrk="1" latinLnBrk="0" hangingPunct="1">
        <a:spcBef>
          <a:spcPct val="0"/>
        </a:spcBef>
        <a:buNone/>
        <a:defRPr sz="3527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14982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205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818954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98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322925" indent="-314982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764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700904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204876" indent="-188989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771844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3275815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779787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4283758" indent="-251986" algn="l" defTabSz="503972" rtl="0" eaLnBrk="1" latinLnBrk="0" hangingPunct="1">
        <a:spcBef>
          <a:spcPct val="20000"/>
        </a:spcBef>
        <a:spcAft>
          <a:spcPts val="661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43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503972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6517" y="0"/>
            <a:ext cx="96388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990099"/>
                </a:solidFill>
                <a:latin typeface="Liberation Serif" panose="02020603050405020304" pitchFamily="18" charset="0"/>
              </a:rPr>
              <a:t>Налоговые и неналоговые доходы </a:t>
            </a:r>
            <a:r>
              <a:rPr lang="ru-RU" b="1" i="1" dirty="0" smtClean="0">
                <a:solidFill>
                  <a:srgbClr val="990099"/>
                </a:solidFill>
                <a:latin typeface="Liberation Serif" panose="02020603050405020304" pitchFamily="18" charset="0"/>
              </a:rPr>
              <a:t>Махнёвского муниципального образования </a:t>
            </a:r>
            <a:r>
              <a:rPr lang="ru-RU" b="1" i="1" dirty="0">
                <a:solidFill>
                  <a:srgbClr val="990099"/>
                </a:solidFill>
                <a:latin typeface="Liberation Serif" panose="02020603050405020304" pitchFamily="18" charset="0"/>
              </a:rPr>
              <a:t>в </a:t>
            </a:r>
            <a:r>
              <a:rPr lang="ru-RU" b="1" i="1" dirty="0" smtClean="0">
                <a:solidFill>
                  <a:srgbClr val="990099"/>
                </a:solidFill>
                <a:latin typeface="Liberation Serif" panose="02020603050405020304" pitchFamily="18" charset="0"/>
              </a:rPr>
              <a:t>разрезе </a:t>
            </a:r>
            <a:r>
              <a:rPr lang="ru-RU" b="1" i="1" dirty="0" smtClean="0">
                <a:solidFill>
                  <a:srgbClr val="990099"/>
                </a:solidFill>
                <a:latin typeface="Liberation Serif" panose="02020603050405020304" pitchFamily="18" charset="0"/>
              </a:rPr>
              <a:t>основных видов доходов </a:t>
            </a:r>
            <a:r>
              <a:rPr lang="ru-RU" b="1" i="1" dirty="0">
                <a:solidFill>
                  <a:srgbClr val="990099"/>
                </a:solidFill>
                <a:latin typeface="Liberation Serif" panose="02020603050405020304" pitchFamily="18" charset="0"/>
              </a:rPr>
              <a:t>за </a:t>
            </a:r>
            <a:r>
              <a:rPr lang="ru-RU" b="1" i="1" dirty="0" smtClean="0">
                <a:solidFill>
                  <a:srgbClr val="990099"/>
                </a:solidFill>
                <a:latin typeface="Liberation Serif" panose="02020603050405020304" pitchFamily="18" charset="0"/>
              </a:rPr>
              <a:t>1 квартал 2020 </a:t>
            </a:r>
            <a:r>
              <a:rPr lang="ru-RU" b="1" i="1" dirty="0">
                <a:solidFill>
                  <a:srgbClr val="990099"/>
                </a:solidFill>
                <a:latin typeface="Liberation Serif" panose="02020603050405020304" pitchFamily="18" charset="0"/>
              </a:rPr>
              <a:t>года, тыс. рублей </a:t>
            </a:r>
            <a:endParaRPr lang="ru-RU" dirty="0"/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xmlns="" val="1939171917"/>
              </p:ext>
            </p:extLst>
          </p:nvPr>
        </p:nvGraphicFramePr>
        <p:xfrm>
          <a:off x="0" y="419548"/>
          <a:ext cx="10439400" cy="71401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05230047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85</TotalTime>
  <Words>21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Сектор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BUH-NEW1</dc:creator>
  <cp:lastModifiedBy>Microsoft</cp:lastModifiedBy>
  <cp:revision>9</cp:revision>
  <dcterms:created xsi:type="dcterms:W3CDTF">2020-08-31T11:12:02Z</dcterms:created>
  <dcterms:modified xsi:type="dcterms:W3CDTF">2020-09-01T07:29:45Z</dcterms:modified>
</cp:coreProperties>
</file>