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08" y="-312"/>
      </p:cViewPr>
      <p:guideLst>
        <p:guide orient="horz" pos="2381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</c:v>
                </c:pt>
                <c:pt idx="5">
                  <c:v>Налог, взимаемый в связи с применением патентной системы налогообложения, зачисляемый в бюджеты городских округов</c:v>
                </c:pt>
                <c:pt idx="6">
                  <c:v>Налог на имущество физических лиц</c:v>
                </c:pt>
                <c:pt idx="7">
                  <c:v>Земельный налог </c:v>
                </c:pt>
                <c:pt idx="8">
                  <c:v>Государственная пошлина</c:v>
                </c:pt>
                <c:pt idx="9">
                  <c:v>Доходы от использования имущества, находящегося в государственной и муниципальной собственности</c:v>
                </c:pt>
                <c:pt idx="10">
                  <c:v>Плата за негативное воздействие на окружающую среду</c:v>
                </c:pt>
                <c:pt idx="11">
                  <c:v>Доходы от оказания платных услуг</c:v>
                </c:pt>
                <c:pt idx="12">
                  <c:v>Доходы от продажи материальных и нематериальных активов</c:v>
                </c:pt>
                <c:pt idx="13">
                  <c:v>Штрафы, санкции, возмещение ущерба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29227</c:v>
                </c:pt>
                <c:pt idx="1">
                  <c:v>17204.77</c:v>
                </c:pt>
                <c:pt idx="2">
                  <c:v>1216</c:v>
                </c:pt>
                <c:pt idx="3">
                  <c:v>387</c:v>
                </c:pt>
                <c:pt idx="4">
                  <c:v>41</c:v>
                </c:pt>
                <c:pt idx="5">
                  <c:v>25</c:v>
                </c:pt>
                <c:pt idx="6">
                  <c:v>833</c:v>
                </c:pt>
                <c:pt idx="7" formatCode="#,##0.00">
                  <c:v>1555</c:v>
                </c:pt>
                <c:pt idx="8">
                  <c:v>743</c:v>
                </c:pt>
                <c:pt idx="9">
                  <c:v>2360.4</c:v>
                </c:pt>
                <c:pt idx="10">
                  <c:v>4</c:v>
                </c:pt>
                <c:pt idx="11">
                  <c:v>23.3</c:v>
                </c:pt>
                <c:pt idx="12">
                  <c:v>6000</c:v>
                </c:pt>
                <c:pt idx="13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80-4337-A0B0-1E6C625A80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</c:v>
                </c:pt>
                <c:pt idx="5">
                  <c:v>Налог, взимаемый в связи с применением патентной системы налогообложения, зачисляемый в бюджеты городских округов</c:v>
                </c:pt>
                <c:pt idx="6">
                  <c:v>Налог на имущество физических лиц</c:v>
                </c:pt>
                <c:pt idx="7">
                  <c:v>Земельный налог </c:v>
                </c:pt>
                <c:pt idx="8">
                  <c:v>Государственная пошлина</c:v>
                </c:pt>
                <c:pt idx="9">
                  <c:v>Доходы от использования имущества, находящегося в государственной и муниципальной собственности</c:v>
                </c:pt>
                <c:pt idx="10">
                  <c:v>Плата за негативное воздействие на окружающую среду</c:v>
                </c:pt>
                <c:pt idx="11">
                  <c:v>Доходы от оказания платных услуг</c:v>
                </c:pt>
                <c:pt idx="12">
                  <c:v>Доходы от продажи материальных и нематериальных активов</c:v>
                </c:pt>
                <c:pt idx="13">
                  <c:v>Штрафы, санкции, возмещение ущерба</c:v>
                </c:pt>
              </c:strCache>
            </c:strRef>
          </c:cat>
          <c:val>
            <c:numRef>
              <c:f>Лист1!$C$2:$C$15</c:f>
              <c:numCache>
                <c:formatCode>#,##0.0</c:formatCode>
                <c:ptCount val="14"/>
                <c:pt idx="0" formatCode="0.0">
                  <c:v>14512.2</c:v>
                </c:pt>
                <c:pt idx="1">
                  <c:v>6996.6</c:v>
                </c:pt>
                <c:pt idx="2" formatCode="0.0">
                  <c:v>577.79999999999995</c:v>
                </c:pt>
                <c:pt idx="3" formatCode="0.0">
                  <c:v>287.8</c:v>
                </c:pt>
                <c:pt idx="4" formatCode="General">
                  <c:v>0</c:v>
                </c:pt>
                <c:pt idx="5" formatCode="0.0">
                  <c:v>18.7</c:v>
                </c:pt>
                <c:pt idx="6" formatCode="0.0">
                  <c:v>130.5</c:v>
                </c:pt>
                <c:pt idx="7" formatCode="General">
                  <c:v>212.9</c:v>
                </c:pt>
                <c:pt idx="8" formatCode="0.0">
                  <c:v>373.6</c:v>
                </c:pt>
                <c:pt idx="9">
                  <c:v>1069.3</c:v>
                </c:pt>
                <c:pt idx="10" formatCode="0.0">
                  <c:v>-18</c:v>
                </c:pt>
                <c:pt idx="11" formatCode="0.0">
                  <c:v>436.6</c:v>
                </c:pt>
                <c:pt idx="12" formatCode="0.0">
                  <c:v>34.950000000000003</c:v>
                </c:pt>
                <c:pt idx="13" formatCode="0.0">
                  <c:v>284.3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80-4337-A0B0-1E6C625A807D}"/>
            </c:ext>
          </c:extLst>
        </c:ser>
        <c:dLbls>
          <c:showVal val="1"/>
        </c:dLbls>
        <c:gapWidth val="444"/>
        <c:overlap val="-90"/>
        <c:axId val="119882880"/>
        <c:axId val="119884416"/>
      </c:barChart>
      <c:catAx>
        <c:axId val="1198828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19884416"/>
        <c:crosses val="autoZero"/>
        <c:auto val="1"/>
        <c:lblAlgn val="ctr"/>
        <c:lblOffset val="100"/>
      </c:catAx>
      <c:valAx>
        <c:axId val="119884416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1198828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>
          <a:latin typeface="Liberation Serif" panose="02020603050405020304" pitchFamily="18" charset="0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304" y="1433876"/>
            <a:ext cx="7440792" cy="2765943"/>
          </a:xfrm>
        </p:spPr>
        <p:txBody>
          <a:bodyPr anchor="b">
            <a:normAutofit/>
          </a:bodyPr>
          <a:lstStyle>
            <a:lvl1pPr algn="ctr">
              <a:defRPr sz="529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9304" y="4283817"/>
            <a:ext cx="7440792" cy="1511934"/>
          </a:xfrm>
        </p:spPr>
        <p:txBody>
          <a:bodyPr>
            <a:normAutofit/>
          </a:bodyPr>
          <a:lstStyle>
            <a:lvl1pPr marL="0" indent="0" algn="ctr">
              <a:buNone/>
              <a:defRPr sz="2425">
                <a:solidFill>
                  <a:schemeClr val="bg1">
                    <a:lumMod val="50000"/>
                  </a:schemeClr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130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437" y="4728240"/>
            <a:ext cx="8874545" cy="894650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4438" y="769703"/>
            <a:ext cx="8410543" cy="3542990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420" y="5631427"/>
            <a:ext cx="8874562" cy="752299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707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420" y="671972"/>
            <a:ext cx="8874562" cy="3777903"/>
          </a:xfrm>
        </p:spPr>
        <p:txBody>
          <a:bodyPr anchor="ctr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420" y="4635037"/>
            <a:ext cx="8874562" cy="1748690"/>
          </a:xfrm>
        </p:spPr>
        <p:txBody>
          <a:bodyPr anchor="ctr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750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319" y="961867"/>
            <a:ext cx="7965481" cy="3009226"/>
          </a:xfrm>
        </p:spPr>
        <p:txBody>
          <a:bodyPr anchor="ctr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73302" y="3979392"/>
            <a:ext cx="7494156" cy="65564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420" y="4820199"/>
            <a:ext cx="8874562" cy="15664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42123" y="978700"/>
            <a:ext cx="624364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62233" y="3439239"/>
            <a:ext cx="632073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6631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420" y="2357545"/>
            <a:ext cx="8874562" cy="2768833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420" y="5139361"/>
            <a:ext cx="8874562" cy="1257349"/>
          </a:xfrm>
        </p:spPr>
        <p:txBody>
          <a:bodyPr anchor="t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2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82420" y="671971"/>
            <a:ext cx="8874562" cy="1769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82420" y="2609282"/>
            <a:ext cx="2824748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82420" y="3244505"/>
            <a:ext cx="2824748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2359" y="2609282"/>
            <a:ext cx="2818365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02906" y="3244505"/>
            <a:ext cx="2828494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27137" y="2609282"/>
            <a:ext cx="2829845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827137" y="3244505"/>
            <a:ext cx="2829845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8662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82420" y="673263"/>
            <a:ext cx="8874562" cy="17680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82420" y="4635035"/>
            <a:ext cx="2822550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82420" y="2609282"/>
            <a:ext cx="2822550" cy="1679928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82420" y="5270258"/>
            <a:ext cx="2822550" cy="1113468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4113" y="4635035"/>
            <a:ext cx="2827190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02904" y="2609282"/>
            <a:ext cx="2828495" cy="1679928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02904" y="5270257"/>
            <a:ext cx="2828495" cy="1113469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27138" y="4635035"/>
            <a:ext cx="2826208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827137" y="2609282"/>
            <a:ext cx="2829845" cy="1679928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827030" y="5270255"/>
            <a:ext cx="2829952" cy="1113471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909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82420" y="2609283"/>
            <a:ext cx="8874562" cy="37744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149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671974"/>
            <a:ext cx="2186286" cy="571175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82420" y="671974"/>
            <a:ext cx="6557782" cy="5711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958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82418" y="2609282"/>
            <a:ext cx="8874027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754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419" y="913339"/>
            <a:ext cx="8863688" cy="3016836"/>
          </a:xfrm>
        </p:spPr>
        <p:txBody>
          <a:bodyPr anchor="b">
            <a:normAutofit/>
          </a:bodyPr>
          <a:lstStyle>
            <a:lvl1pPr>
              <a:defRPr sz="440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419" y="4031671"/>
            <a:ext cx="8863688" cy="1508168"/>
          </a:xfrm>
        </p:spPr>
        <p:txBody>
          <a:bodyPr>
            <a:normAutofit/>
          </a:bodyPr>
          <a:lstStyle>
            <a:lvl1pPr marL="0" indent="0" algn="ctr">
              <a:buNone/>
              <a:defRPr sz="2205">
                <a:solidFill>
                  <a:schemeClr val="bg1">
                    <a:lumMod val="50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908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82421" y="681802"/>
            <a:ext cx="8874561" cy="17594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82419" y="2609282"/>
            <a:ext cx="4372035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284946" y="2609282"/>
            <a:ext cx="4371499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032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82421" y="681802"/>
            <a:ext cx="8874561" cy="17594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543" y="2613608"/>
            <a:ext cx="4172913" cy="749567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86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82420" y="3363177"/>
            <a:ext cx="4372035" cy="3020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76937" y="2613608"/>
            <a:ext cx="4180045" cy="749567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86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284947" y="3363177"/>
            <a:ext cx="4371500" cy="3020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224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615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752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419" y="671971"/>
            <a:ext cx="3369933" cy="2230261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4348091" y="671973"/>
            <a:ext cx="5308889" cy="57117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420" y="2902232"/>
            <a:ext cx="3369934" cy="3481494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467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421" y="671971"/>
            <a:ext cx="4714647" cy="2230263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209" y="671972"/>
            <a:ext cx="3431680" cy="5711754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437" y="2902233"/>
            <a:ext cx="4714631" cy="3481493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438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8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0439402" cy="75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421" y="681802"/>
            <a:ext cx="8874561" cy="175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420" y="2609283"/>
            <a:ext cx="8874562" cy="3774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919" y="6485223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/>
                </a:solidFill>
              </a:defRPr>
            </a:lvl1pPr>
          </a:lstStyle>
          <a:p>
            <a:fld id="{D7467CF7-5820-4158-8720-5126497F20DE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420" y="6485223"/>
            <a:ext cx="571365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02623" y="6485223"/>
            <a:ext cx="65435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/>
                </a:solidFill>
              </a:defRPr>
            </a:lvl1pPr>
          </a:lstStyle>
          <a:p>
            <a:fld id="{F9A40A4A-BDD7-47DB-A5E1-B22C3804B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980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sz="3968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120000"/>
        </a:lnSpc>
        <a:spcBef>
          <a:spcPts val="1102"/>
        </a:spcBef>
        <a:buClr>
          <a:schemeClr val="tx1"/>
        </a:buClr>
        <a:buFont typeface="Arial" panose="020B0604020202020204" pitchFamily="34" charset="0"/>
        <a:buChar char="•"/>
        <a:defRPr sz="2205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98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76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289199788"/>
              </p:ext>
            </p:extLst>
          </p:nvPr>
        </p:nvGraphicFramePr>
        <p:xfrm>
          <a:off x="0" y="638629"/>
          <a:ext cx="10439399" cy="6921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76517" y="0"/>
            <a:ext cx="96388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Liberation Serif" panose="02020603050405020304" pitchFamily="18" charset="0"/>
              </a:rPr>
              <a:t>Налоговые и неналоговые доходы </a:t>
            </a:r>
            <a:r>
              <a:rPr lang="ru-RU" b="1" i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Махнёвского муниципального образования </a:t>
            </a:r>
            <a:r>
              <a:rPr lang="ru-RU" b="1" i="1" dirty="0">
                <a:solidFill>
                  <a:srgbClr val="0070C0"/>
                </a:solidFill>
                <a:latin typeface="Liberation Serif" panose="02020603050405020304" pitchFamily="18" charset="0"/>
              </a:rPr>
              <a:t>в </a:t>
            </a:r>
            <a:r>
              <a:rPr lang="ru-RU" b="1" i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разрезе </a:t>
            </a:r>
            <a:r>
              <a:rPr lang="ru-RU" b="1" i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основных видов доходов </a:t>
            </a:r>
            <a:r>
              <a:rPr lang="ru-RU" b="1" i="1" dirty="0">
                <a:solidFill>
                  <a:srgbClr val="0070C0"/>
                </a:solidFill>
                <a:latin typeface="Liberation Serif" panose="02020603050405020304" pitchFamily="18" charset="0"/>
              </a:rPr>
              <a:t>за </a:t>
            </a:r>
            <a:r>
              <a:rPr lang="ru-RU" b="1" i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1 полугодие 2020 </a:t>
            </a:r>
            <a:r>
              <a:rPr lang="ru-RU" b="1" i="1" dirty="0">
                <a:solidFill>
                  <a:srgbClr val="0070C0"/>
                </a:solidFill>
                <a:latin typeface="Liberation Serif" panose="02020603050405020304" pitchFamily="18" charset="0"/>
              </a:rPr>
              <a:t>года, тыс. рублей 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434245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33</TotalTime>
  <Words>21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Капля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BUH-NEW1</dc:creator>
  <cp:lastModifiedBy>Microsoft</cp:lastModifiedBy>
  <cp:revision>4</cp:revision>
  <dcterms:created xsi:type="dcterms:W3CDTF">2020-09-01T03:14:53Z</dcterms:created>
  <dcterms:modified xsi:type="dcterms:W3CDTF">2020-09-01T07:37:42Z</dcterms:modified>
</cp:coreProperties>
</file>