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mahnevo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Отчет об исполнении плана мероприятий по противодействию коррупции в </a:t>
            </a:r>
            <a:r>
              <a:rPr lang="ru-RU" sz="3200" dirty="0" err="1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Махнёвском</a:t>
            </a:r>
            <a:r>
              <a:rPr lang="ru-RU" sz="32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МО за </a:t>
            </a:r>
            <a:r>
              <a:rPr lang="ru-RU" sz="32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2020 </a:t>
            </a:r>
            <a:r>
              <a:rPr lang="ru-RU" sz="32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год</a:t>
            </a:r>
            <a:endParaRPr lang="ru-RU" sz="32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08867" y="5603966"/>
            <a:ext cx="3047321" cy="772848"/>
          </a:xfrm>
        </p:spPr>
        <p:txBody>
          <a:bodyPr>
            <a:normAutofit/>
          </a:bodyPr>
          <a:lstStyle/>
          <a:p>
            <a:r>
              <a:rPr lang="en-US" cap="none" dirty="0" smtClean="0">
                <a:solidFill>
                  <a:srgbClr val="0070C0"/>
                </a:solidFill>
                <a:hlinkClick r:id="rId2"/>
              </a:rPr>
              <a:t>www.mahnevo.ru</a:t>
            </a:r>
            <a:r>
              <a:rPr lang="en-US" cap="none" dirty="0" smtClean="0">
                <a:solidFill>
                  <a:srgbClr val="0070C0"/>
                </a:solidFill>
              </a:rPr>
              <a:t> </a:t>
            </a:r>
            <a:endParaRPr lang="ru-RU" cap="none" dirty="0">
              <a:solidFill>
                <a:srgbClr val="0070C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98" y="507608"/>
            <a:ext cx="702606" cy="11494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2875" y="1749847"/>
            <a:ext cx="1423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err="1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Махнёвское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муниципальное образование</a:t>
            </a:r>
            <a:endParaRPr lang="ru-RU" sz="12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97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696" y="666206"/>
            <a:ext cx="9520158" cy="532964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ru-RU" sz="18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 smtClean="0"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6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990558"/>
              </p:ext>
            </p:extLst>
          </p:nvPr>
        </p:nvGraphicFramePr>
        <p:xfrm>
          <a:off x="1534695" y="496391"/>
          <a:ext cx="9660173" cy="5540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9649">
                  <a:extLst>
                    <a:ext uri="{9D8B030D-6E8A-4147-A177-3AD203B41FA5}">
                      <a16:colId xmlns:a16="http://schemas.microsoft.com/office/drawing/2014/main" val="2147335226"/>
                    </a:ext>
                  </a:extLst>
                </a:gridCol>
                <a:gridCol w="3801044">
                  <a:extLst>
                    <a:ext uri="{9D8B030D-6E8A-4147-A177-3AD203B41FA5}">
                      <a16:colId xmlns:a16="http://schemas.microsoft.com/office/drawing/2014/main" val="211494128"/>
                    </a:ext>
                  </a:extLst>
                </a:gridCol>
                <a:gridCol w="1367783">
                  <a:extLst>
                    <a:ext uri="{9D8B030D-6E8A-4147-A177-3AD203B41FA5}">
                      <a16:colId xmlns:a16="http://schemas.microsoft.com/office/drawing/2014/main" val="2270648216"/>
                    </a:ext>
                  </a:extLst>
                </a:gridCol>
                <a:gridCol w="1307726">
                  <a:extLst>
                    <a:ext uri="{9D8B030D-6E8A-4147-A177-3AD203B41FA5}">
                      <a16:colId xmlns:a16="http://schemas.microsoft.com/office/drawing/2014/main" val="641523321"/>
                    </a:ext>
                  </a:extLst>
                </a:gridCol>
                <a:gridCol w="2713971">
                  <a:extLst>
                    <a:ext uri="{9D8B030D-6E8A-4147-A177-3AD203B41FA5}">
                      <a16:colId xmlns:a16="http://schemas.microsoft.com/office/drawing/2014/main" val="2964727343"/>
                    </a:ext>
                  </a:extLst>
                </a:gridCol>
              </a:tblGrid>
              <a:tr h="4274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  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п/п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Мероприятие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Срок   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исполнения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Ответственный    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исполнитель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Ожидаемый результат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extLst>
                  <a:ext uri="{0D108BD9-81ED-4DB2-BD59-A6C34878D82A}">
                    <a16:rowId xmlns:a16="http://schemas.microsoft.com/office/drawing/2014/main" val="2045182765"/>
                  </a:ext>
                </a:extLst>
              </a:tr>
              <a:tr h="1424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extLst>
                  <a:ext uri="{0D108BD9-81ED-4DB2-BD59-A6C34878D82A}">
                    <a16:rowId xmlns:a16="http://schemas.microsoft.com/office/drawing/2014/main" val="4254354948"/>
                  </a:ext>
                </a:extLst>
              </a:tr>
              <a:tr h="142473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 Организационное обеспечение и взаимодействие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872191"/>
                  </a:ext>
                </a:extLst>
              </a:tr>
              <a:tr h="11397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Организация и проведение совещаний по противодействию коррупции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 квартал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2020</a:t>
                      </a:r>
                      <a:r>
                        <a:rPr lang="ru-RU" sz="1000" baseline="0" dirty="0" smtClean="0">
                          <a:effectLst/>
                        </a:rPr>
                        <a:t> года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Начальник отдела правового обеспечения, муниципальной службы и кадров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Согласно плана мероприятий по противодействию коррупции было проведено </a:t>
                      </a:r>
                      <a:r>
                        <a:rPr lang="ru-RU" sz="1000" dirty="0" smtClean="0">
                          <a:effectLst/>
                        </a:rPr>
                        <a:t>2 </a:t>
                      </a:r>
                      <a:r>
                        <a:rPr lang="ru-RU" sz="1000" dirty="0">
                          <a:effectLst/>
                        </a:rPr>
                        <a:t>заседания с сотрудниками администрации и руководителями бюджетной сферы, на которых обсуждались основные вопросы по противодействию коррупции.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extLst>
                  <a:ext uri="{0D108BD9-81ED-4DB2-BD59-A6C34878D82A}">
                    <a16:rowId xmlns:a16="http://schemas.microsoft.com/office/drawing/2014/main" val="3249569337"/>
                  </a:ext>
                </a:extLst>
              </a:tr>
              <a:tr h="22463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1.2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Взаимодействие с правоохранительными органами, органами прокуратуры по вопросам противодействия коррупции. Взаимодействие заключается в своевременном направлении проектов нормативных правовых актов в прокуратуру района для проведения антикоррупционной экспертизы, оказании содействия уполномоченным представителям правоохранительных органов при проведении ими инспекционных проверок деятельности, направленных на противодействие коррупции и др.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течение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2020г</a:t>
                      </a:r>
                      <a:r>
                        <a:rPr lang="ru-RU" sz="1000" dirty="0">
                          <a:effectLst/>
                        </a:rPr>
                        <a:t>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Начальник отдела</a:t>
                      </a:r>
                      <a:r>
                        <a:rPr lang="ru-RU" sz="1000" baseline="0" dirty="0" smtClean="0">
                          <a:effectLst/>
                        </a:rPr>
                        <a:t> правового обеспечения, муниципальной службы и кадров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000">
                          <a:effectLst/>
                        </a:rPr>
                        <a:t>Антикоррупционная экспертиза нормативных правовых актов и проектов нормативных правовых актов администрации проводится в соответствии с распоряжением администрации Махнёвского муниципального образования от 13.04.2016г. № 46 «Об организации направления проектов нормативных правовых актов Администрации Махнёвского муниципального образования в Алапаевскую городскую прокуратуру». Коррупциогенные факторы в проектах НПА не выявлены.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extLst>
                  <a:ext uri="{0D108BD9-81ED-4DB2-BD59-A6C34878D82A}">
                    <a16:rowId xmlns:a16="http://schemas.microsoft.com/office/drawing/2014/main" val="4262982348"/>
                  </a:ext>
                </a:extLst>
              </a:tr>
              <a:tr h="1400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1.3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Рассмотрение на совещаниях   при Главе   Махнёвского муниципального образования вопросов, касающихся предотвращения или урегулирования конфликта интересов муниципальными служащими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 раз в полугодие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течение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2020г</a:t>
                      </a:r>
                      <a:r>
                        <a:rPr lang="ru-RU" sz="1000" dirty="0">
                          <a:effectLst/>
                        </a:rPr>
                        <a:t>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Начальник отдела правового обеспечения, муниципальной службы и кадров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Обращений граждан на предмет наличия информации о фактах коррупции со стороны лиц, замещающих должности муниципальной службы и муниципальных служащих органов местного самоуправления </a:t>
                      </a:r>
                      <a:r>
                        <a:rPr lang="ru-RU" sz="1000" dirty="0" err="1">
                          <a:effectLst/>
                        </a:rPr>
                        <a:t>Махнёвского</a:t>
                      </a:r>
                      <a:r>
                        <a:rPr lang="ru-RU" sz="1000" dirty="0">
                          <a:effectLst/>
                        </a:rPr>
                        <a:t> муниципального образования, не поступало.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extLst>
                  <a:ext uri="{0D108BD9-81ED-4DB2-BD59-A6C34878D82A}">
                    <a16:rowId xmlns:a16="http://schemas.microsoft.com/office/drawing/2014/main" val="1969323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28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696" y="339635"/>
            <a:ext cx="9520158" cy="560396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8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590071"/>
              </p:ext>
            </p:extLst>
          </p:nvPr>
        </p:nvGraphicFramePr>
        <p:xfrm>
          <a:off x="1672048" y="457200"/>
          <a:ext cx="9692639" cy="47679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1227">
                  <a:extLst>
                    <a:ext uri="{9D8B030D-6E8A-4147-A177-3AD203B41FA5}">
                      <a16:colId xmlns:a16="http://schemas.microsoft.com/office/drawing/2014/main" val="2507255332"/>
                    </a:ext>
                  </a:extLst>
                </a:gridCol>
                <a:gridCol w="3813820">
                  <a:extLst>
                    <a:ext uri="{9D8B030D-6E8A-4147-A177-3AD203B41FA5}">
                      <a16:colId xmlns:a16="http://schemas.microsoft.com/office/drawing/2014/main" val="2009646713"/>
                    </a:ext>
                  </a:extLst>
                </a:gridCol>
                <a:gridCol w="1372379">
                  <a:extLst>
                    <a:ext uri="{9D8B030D-6E8A-4147-A177-3AD203B41FA5}">
                      <a16:colId xmlns:a16="http://schemas.microsoft.com/office/drawing/2014/main" val="4060962362"/>
                    </a:ext>
                  </a:extLst>
                </a:gridCol>
                <a:gridCol w="1312121">
                  <a:extLst>
                    <a:ext uri="{9D8B030D-6E8A-4147-A177-3AD203B41FA5}">
                      <a16:colId xmlns:a16="http://schemas.microsoft.com/office/drawing/2014/main" val="3176469097"/>
                    </a:ext>
                  </a:extLst>
                </a:gridCol>
                <a:gridCol w="2723092">
                  <a:extLst>
                    <a:ext uri="{9D8B030D-6E8A-4147-A177-3AD203B41FA5}">
                      <a16:colId xmlns:a16="http://schemas.microsoft.com/office/drawing/2014/main" val="1680687962"/>
                    </a:ext>
                  </a:extLst>
                </a:gridCol>
              </a:tblGrid>
              <a:tr h="193400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effectLst/>
                        </a:rPr>
                        <a:t> </a:t>
                      </a:r>
                      <a:endParaRPr lang="ru-RU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48" marR="3644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09940"/>
                  </a:ext>
                </a:extLst>
              </a:tr>
              <a:tr h="215579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r>
                        <a:rPr lang="ru-RU" sz="1000" dirty="0" smtClean="0">
                          <a:effectLst/>
                        </a:rPr>
                        <a:t>. </a:t>
                      </a:r>
                      <a:r>
                        <a:rPr lang="ru-RU" sz="1000" dirty="0">
                          <a:effectLst/>
                        </a:rPr>
                        <a:t>Мероприятия по кадровой политике, направленные на противодействие коррупции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48" marR="3644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875781"/>
                  </a:ext>
                </a:extLst>
              </a:tr>
              <a:tr h="4358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2.1.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48" marR="364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Организация проверки достоверности персональных данных и иных сведений, представленных гражданином при назначении на муниципальную   должность или при поступлении на    муниципальную службу 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48" marR="36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48" marR="36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Главный специалист отдела правового обеспечения, муниципальной службы и кадров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48" marR="364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000" dirty="0">
                          <a:effectLst/>
                        </a:rPr>
                        <a:t>В Администрации </a:t>
                      </a:r>
                      <a:r>
                        <a:rPr lang="ru-RU" sz="1000" dirty="0" err="1">
                          <a:effectLst/>
                        </a:rPr>
                        <a:t>Махнёвского</a:t>
                      </a:r>
                      <a:r>
                        <a:rPr lang="ru-RU" sz="1000" dirty="0">
                          <a:effectLst/>
                        </a:rPr>
                        <a:t> муниципального образования организована работа по своевременному представлению муниципальными служащими сведений о своих доходах, об имуществе и обязательствах имущественного характера, а также в отношении своих супруги (супруга) и несовершеннолетних детей, приему указанных сведений, проведению проверок достоверности и полноты представленных сведений, предприняты меры по безусловному внедрению и использованию  Методических рекомендаций по заполнению справок о доходах, расходах, имуществе и обязательствах имущественного характера, разработанных Министерством труда и социальной защиты Российской Федерации.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48" marR="36448" marT="0" marB="0"/>
                </a:tc>
                <a:extLst>
                  <a:ext uri="{0D108BD9-81ED-4DB2-BD59-A6C34878D82A}">
                    <a16:rowId xmlns:a16="http://schemas.microsoft.com/office/drawing/2014/main" val="2916153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536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5204395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8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endParaRPr lang="ru-RU" sz="18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61595"/>
              </p:ext>
            </p:extLst>
          </p:nvPr>
        </p:nvGraphicFramePr>
        <p:xfrm>
          <a:off x="1658983" y="640079"/>
          <a:ext cx="9679578" cy="54818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591">
                  <a:extLst>
                    <a:ext uri="{9D8B030D-6E8A-4147-A177-3AD203B41FA5}">
                      <a16:colId xmlns:a16="http://schemas.microsoft.com/office/drawing/2014/main" val="923497861"/>
                    </a:ext>
                  </a:extLst>
                </a:gridCol>
                <a:gridCol w="3808680">
                  <a:extLst>
                    <a:ext uri="{9D8B030D-6E8A-4147-A177-3AD203B41FA5}">
                      <a16:colId xmlns:a16="http://schemas.microsoft.com/office/drawing/2014/main" val="3781551216"/>
                    </a:ext>
                  </a:extLst>
                </a:gridCol>
                <a:gridCol w="1370529">
                  <a:extLst>
                    <a:ext uri="{9D8B030D-6E8A-4147-A177-3AD203B41FA5}">
                      <a16:colId xmlns:a16="http://schemas.microsoft.com/office/drawing/2014/main" val="2759939326"/>
                    </a:ext>
                  </a:extLst>
                </a:gridCol>
                <a:gridCol w="1310354">
                  <a:extLst>
                    <a:ext uri="{9D8B030D-6E8A-4147-A177-3AD203B41FA5}">
                      <a16:colId xmlns:a16="http://schemas.microsoft.com/office/drawing/2014/main" val="1590005144"/>
                    </a:ext>
                  </a:extLst>
                </a:gridCol>
                <a:gridCol w="2719424">
                  <a:extLst>
                    <a:ext uri="{9D8B030D-6E8A-4147-A177-3AD203B41FA5}">
                      <a16:colId xmlns:a16="http://schemas.microsoft.com/office/drawing/2014/main" val="3127716642"/>
                    </a:ext>
                  </a:extLst>
                </a:gridCol>
              </a:tblGrid>
              <a:tr h="29676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r>
                        <a:rPr lang="ru-RU" sz="1000" dirty="0" smtClean="0">
                          <a:effectLst/>
                        </a:rPr>
                        <a:t>.2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Проведение мониторинга выполнения муниципальными служащими должностных инструкций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Ежеквартально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течение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2020г</a:t>
                      </a:r>
                      <a:r>
                        <a:rPr lang="ru-RU" sz="1000" dirty="0">
                          <a:effectLst/>
                        </a:rPr>
                        <a:t>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Заместитель главы администрации Махнёвского муниципального образования по социальным вопросам;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Первый заместитель главы Администрации Махнёвского муниципального образования 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Ежемесячно при оценке результативности профессиональной деятельности муниципальных служащих Главой Махнёвского муниципального образования проводится мониторинг выполнения их должностных инструкций.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extLst>
                  <a:ext uri="{0D108BD9-81ED-4DB2-BD59-A6C34878D82A}">
                    <a16:rowId xmlns:a16="http://schemas.microsoft.com/office/drawing/2014/main" val="687486116"/>
                  </a:ext>
                </a:extLst>
              </a:tr>
              <a:tr h="11828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r>
                        <a:rPr lang="ru-RU" sz="1000" dirty="0" smtClean="0">
                          <a:effectLst/>
                        </a:rPr>
                        <a:t>.3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Ведение реестра лиц, уволенных с    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должностей муниципальной службы 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по дискредитирующим   обстоятельствам    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Главный специалист отдела правового обеспечения, муниципальной службы и кадров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</a:t>
                      </a:r>
                      <a:r>
                        <a:rPr lang="ru-RU" sz="1000" dirty="0" smtClean="0">
                          <a:effectLst/>
                        </a:rPr>
                        <a:t>2020 </a:t>
                      </a:r>
                      <a:r>
                        <a:rPr lang="ru-RU" sz="1000" dirty="0">
                          <a:effectLst/>
                        </a:rPr>
                        <a:t>году лиц, совершивших противоправные деяния   коррупционной направленности и    уволенных с должностей муниципальной службы в Администрации </a:t>
                      </a:r>
                      <a:r>
                        <a:rPr lang="ru-RU" sz="1000" dirty="0" err="1">
                          <a:effectLst/>
                        </a:rPr>
                        <a:t>Махнёвского</a:t>
                      </a:r>
                      <a:r>
                        <a:rPr lang="ru-RU" sz="1000" dirty="0">
                          <a:effectLst/>
                        </a:rPr>
                        <a:t> муниципального образования не выявлено.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extLst>
                  <a:ext uri="{0D108BD9-81ED-4DB2-BD59-A6C34878D82A}">
                    <a16:rowId xmlns:a16="http://schemas.microsoft.com/office/drawing/2014/main" val="3901945147"/>
                  </a:ext>
                </a:extLst>
              </a:tr>
              <a:tr h="1331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r>
                        <a:rPr lang="ru-RU" sz="1000" dirty="0" smtClean="0">
                          <a:effectLst/>
                        </a:rPr>
                        <a:t>.4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Организация представления сведений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о доходах и об имуществе и обязательствах имущественного характера лицами, замещающими    муниципальные должности, должности муниципальной службы, включенные в перечень должностей, по которым   представляются сведения о доходах, об имуществе и обязательствах     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имущественного характера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Ежегодно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Начальник отдела правового обеспечения, муниципальной службы и кадров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Ежегодно, в период предоставления сведений о доходах, проводятся разъяснительная работа с муниципальными служащими по   вопросам соблюдения действующего законодательства Российской Федерации по противодействию коррупции.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extLst>
                  <a:ext uri="{0D108BD9-81ED-4DB2-BD59-A6C34878D82A}">
                    <a16:rowId xmlns:a16="http://schemas.microsoft.com/office/drawing/2014/main" val="2752204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253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6774"/>
              </p:ext>
            </p:extLst>
          </p:nvPr>
        </p:nvGraphicFramePr>
        <p:xfrm>
          <a:off x="1632859" y="548640"/>
          <a:ext cx="9757953" cy="55211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401">
                  <a:extLst>
                    <a:ext uri="{9D8B030D-6E8A-4147-A177-3AD203B41FA5}">
                      <a16:colId xmlns:a16="http://schemas.microsoft.com/office/drawing/2014/main" val="2715032341"/>
                    </a:ext>
                  </a:extLst>
                </a:gridCol>
                <a:gridCol w="3839519">
                  <a:extLst>
                    <a:ext uri="{9D8B030D-6E8A-4147-A177-3AD203B41FA5}">
                      <a16:colId xmlns:a16="http://schemas.microsoft.com/office/drawing/2014/main" val="2596001064"/>
                    </a:ext>
                  </a:extLst>
                </a:gridCol>
                <a:gridCol w="1381627">
                  <a:extLst>
                    <a:ext uri="{9D8B030D-6E8A-4147-A177-3AD203B41FA5}">
                      <a16:colId xmlns:a16="http://schemas.microsoft.com/office/drawing/2014/main" val="2905335597"/>
                    </a:ext>
                  </a:extLst>
                </a:gridCol>
                <a:gridCol w="1320963">
                  <a:extLst>
                    <a:ext uri="{9D8B030D-6E8A-4147-A177-3AD203B41FA5}">
                      <a16:colId xmlns:a16="http://schemas.microsoft.com/office/drawing/2014/main" val="1373586040"/>
                    </a:ext>
                  </a:extLst>
                </a:gridCol>
                <a:gridCol w="2741443">
                  <a:extLst>
                    <a:ext uri="{9D8B030D-6E8A-4147-A177-3AD203B41FA5}">
                      <a16:colId xmlns:a16="http://schemas.microsoft.com/office/drawing/2014/main" val="4000469724"/>
                    </a:ext>
                  </a:extLst>
                </a:gridCol>
              </a:tblGrid>
              <a:tr h="1336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r>
                        <a:rPr lang="ru-RU" sz="1000" dirty="0" smtClean="0">
                          <a:effectLst/>
                        </a:rPr>
                        <a:t>.5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Организация доведения до муниципальных служащих положений действующего законодательства Российской Федерации в области о противодействии коррупции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течение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2020г</a:t>
                      </a:r>
                      <a:r>
                        <a:rPr lang="ru-RU" sz="1000" dirty="0">
                          <a:effectLst/>
                        </a:rPr>
                        <a:t>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 Начальник отдела правового обеспечения, муниципальной службы и кадров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Муниципальные служащие своевременно ознакамливаются с положениями действующего законодательства Российской Федерации о противодействии коррупции под роспись.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extLst>
                  <a:ext uri="{0D108BD9-81ED-4DB2-BD59-A6C34878D82A}">
                    <a16:rowId xmlns:a16="http://schemas.microsoft.com/office/drawing/2014/main" val="2428257897"/>
                  </a:ext>
                </a:extLst>
              </a:tr>
              <a:tr h="2008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r>
                        <a:rPr lang="ru-RU" sz="1000" dirty="0" smtClean="0">
                          <a:effectLst/>
                        </a:rPr>
                        <a:t>.6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Осуществление комплекса организационных, разъяснительных и иных мер по соблюдению муниципальными служащими ограничений и запретов, а также по исполнению ими обязанностей, установленных в целях противодействия коррупции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Начальник отдела правового обеспечения, муниципальной службы и кадров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</a:t>
                      </a:r>
                      <a:r>
                        <a:rPr lang="ru-RU" sz="1000" dirty="0" smtClean="0">
                          <a:effectLst/>
                        </a:rPr>
                        <a:t>2020 </a:t>
                      </a:r>
                      <a:r>
                        <a:rPr lang="ru-RU" sz="1000" dirty="0">
                          <a:effectLst/>
                        </a:rPr>
                        <a:t>году проведено 2 совещания с муниципальными служащими по доведению положений действующего законодательства Российской Федерации о противодействии коррупции.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Проводятся индивидуальные консультирования муниципальных служащих по вопросам антикоррупционной тематики.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extLst>
                  <a:ext uri="{0D108BD9-81ED-4DB2-BD59-A6C34878D82A}">
                    <a16:rowId xmlns:a16="http://schemas.microsoft.com/office/drawing/2014/main" val="3294821869"/>
                  </a:ext>
                </a:extLst>
              </a:tr>
              <a:tr h="2176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r>
                        <a:rPr lang="ru-RU" sz="1000" dirty="0" smtClean="0">
                          <a:effectLst/>
                        </a:rPr>
                        <a:t>.7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Проведение мероприятий по формированию у муниципальных служащих негативного отношения к дарению им подарков в связи с их должностным положением или в связи с исполнением ими служебных обязанностей. Осуществление контроля за выполнением муниципальными служащими обязанности сообщать в случаях, установленных соответствующими нормативными правовыми актами, о получении ими подарка в связи с их должностным положением или в связи с исполнением ими служебных обязанностей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течение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2020г</a:t>
                      </a:r>
                      <a:r>
                        <a:rPr lang="ru-RU" sz="1000" dirty="0">
                          <a:effectLst/>
                        </a:rPr>
                        <a:t>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 Заместитель главы администрации Махнёвского муниципального образования по социальным вопросам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целях профилактики коррупции и формирования негативного отношения к ней, муниципальные служащие при приеме на муниципальную службу знакомятся с положениями антикоррупционных правовых актов, требования которых должны соблюдать в процессе своей служебной деятельности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extLst>
                  <a:ext uri="{0D108BD9-81ED-4DB2-BD59-A6C34878D82A}">
                    <a16:rowId xmlns:a16="http://schemas.microsoft.com/office/drawing/2014/main" val="1621202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546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856390"/>
              </p:ext>
            </p:extLst>
          </p:nvPr>
        </p:nvGraphicFramePr>
        <p:xfrm>
          <a:off x="1632858" y="640080"/>
          <a:ext cx="9679577" cy="5447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592">
                  <a:extLst>
                    <a:ext uri="{9D8B030D-6E8A-4147-A177-3AD203B41FA5}">
                      <a16:colId xmlns:a16="http://schemas.microsoft.com/office/drawing/2014/main" val="2288177248"/>
                    </a:ext>
                  </a:extLst>
                </a:gridCol>
                <a:gridCol w="3808680">
                  <a:extLst>
                    <a:ext uri="{9D8B030D-6E8A-4147-A177-3AD203B41FA5}">
                      <a16:colId xmlns:a16="http://schemas.microsoft.com/office/drawing/2014/main" val="1420035408"/>
                    </a:ext>
                  </a:extLst>
                </a:gridCol>
                <a:gridCol w="1370529">
                  <a:extLst>
                    <a:ext uri="{9D8B030D-6E8A-4147-A177-3AD203B41FA5}">
                      <a16:colId xmlns:a16="http://schemas.microsoft.com/office/drawing/2014/main" val="1488682052"/>
                    </a:ext>
                  </a:extLst>
                </a:gridCol>
                <a:gridCol w="1310353">
                  <a:extLst>
                    <a:ext uri="{9D8B030D-6E8A-4147-A177-3AD203B41FA5}">
                      <a16:colId xmlns:a16="http://schemas.microsoft.com/office/drawing/2014/main" val="3615456791"/>
                    </a:ext>
                  </a:extLst>
                </a:gridCol>
                <a:gridCol w="2719423">
                  <a:extLst>
                    <a:ext uri="{9D8B030D-6E8A-4147-A177-3AD203B41FA5}">
                      <a16:colId xmlns:a16="http://schemas.microsoft.com/office/drawing/2014/main" val="2521736294"/>
                    </a:ext>
                  </a:extLst>
                </a:gridCol>
              </a:tblGrid>
              <a:tr h="1532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r>
                        <a:rPr lang="ru-RU" sz="1000" dirty="0" smtClean="0">
                          <a:effectLst/>
                        </a:rPr>
                        <a:t>.8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Обеспечение исполнения мероприятий, предусмотренных Решением Думы </a:t>
                      </a:r>
                      <a:r>
                        <a:rPr lang="ru-RU" sz="1000" dirty="0" err="1">
                          <a:effectLst/>
                        </a:rPr>
                        <a:t>Махнёвского</a:t>
                      </a:r>
                      <a:r>
                        <a:rPr lang="ru-RU" sz="1000" dirty="0">
                          <a:effectLst/>
                        </a:rPr>
                        <a:t> муниципального образования от 27.09.2012 № 258 «Об утверждении Порядка уведомления представителя нанимателя (работодателя) о фактах обращения в целях склонения муниципального служащего </a:t>
                      </a:r>
                      <a:r>
                        <a:rPr lang="ru-RU" sz="1000" dirty="0" err="1">
                          <a:effectLst/>
                        </a:rPr>
                        <a:t>Махневского</a:t>
                      </a:r>
                      <a:r>
                        <a:rPr lang="ru-RU" sz="1000" dirty="0">
                          <a:effectLst/>
                        </a:rPr>
                        <a:t> муниципального образования к совершению коррупционных правонарушений»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случае поступления уведомления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Начальник отдела правового обеспечения, муниципальной службы и кадров 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marL="82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Фактов обращения в целях склонения муниципального служащего к совершению коррупционных правонарушений не установлено.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3195138895"/>
                  </a:ext>
                </a:extLst>
              </a:tr>
              <a:tr h="13618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r>
                        <a:rPr lang="ru-RU" sz="1000" dirty="0" smtClean="0">
                          <a:effectLst/>
                        </a:rPr>
                        <a:t>.9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Проведение совещаний по    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соблюдению требований к служебному поведению муниципальных служащих и урегулированию конфликтов интересов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 мере необходимости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Глава Махнёвского муниципального образования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Регулярно ведется контроль по соблюдению требований к служебному поведению муниципальных служащих Администрации Махнёвского муниципального образования, чтобы исключить факты возможных коррупционных проявлений.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3303225325"/>
                  </a:ext>
                </a:extLst>
              </a:tr>
              <a:tr h="11915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r>
                        <a:rPr lang="ru-RU" sz="1000" dirty="0" smtClean="0">
                          <a:effectLst/>
                        </a:rPr>
                        <a:t>.10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Обеспечить выполнение требований законодательства о предотвращении и урегулировании конфликта интересов на муниципальной службе в Махнёвском муниципальном образовании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Глава Махнёвского муниципального образования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Требования законодательства о предотвращении и урегулировании конфликта интересов на муниципальной службе, в случае возникновении конфликта интересов, применяются меры по их урегулированию.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1609870672"/>
                  </a:ext>
                </a:extLst>
              </a:tr>
              <a:tr h="13618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r>
                        <a:rPr lang="ru-RU" sz="1000" dirty="0" smtClean="0">
                          <a:effectLst/>
                        </a:rPr>
                        <a:t>.11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Обеспечить контроль за применением предусмотренных законодательством мер юридической ответственности в каждом случае несоблюдения запретов, ограничений и требований, установленных в целях противодействия коррупции, в том числе мер по предотвращению и (или) урегулированию конфликта интересов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Глава Махнёвского муниципального образования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течение отчетного периода несоблюдения запретов, ограничений и требований, установленных в целях противодействия коррупции, в том числе мер по предотвращению и (или) урегулированию конфликта интересов не выявлено.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2717367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199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952772"/>
              </p:ext>
            </p:extLst>
          </p:nvPr>
        </p:nvGraphicFramePr>
        <p:xfrm>
          <a:off x="1593669" y="574766"/>
          <a:ext cx="9588138" cy="5029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6145">
                  <a:extLst>
                    <a:ext uri="{9D8B030D-6E8A-4147-A177-3AD203B41FA5}">
                      <a16:colId xmlns:a16="http://schemas.microsoft.com/office/drawing/2014/main" val="4235807170"/>
                    </a:ext>
                  </a:extLst>
                </a:gridCol>
                <a:gridCol w="3772701">
                  <a:extLst>
                    <a:ext uri="{9D8B030D-6E8A-4147-A177-3AD203B41FA5}">
                      <a16:colId xmlns:a16="http://schemas.microsoft.com/office/drawing/2014/main" val="1781371224"/>
                    </a:ext>
                  </a:extLst>
                </a:gridCol>
                <a:gridCol w="1357584">
                  <a:extLst>
                    <a:ext uri="{9D8B030D-6E8A-4147-A177-3AD203B41FA5}">
                      <a16:colId xmlns:a16="http://schemas.microsoft.com/office/drawing/2014/main" val="416817339"/>
                    </a:ext>
                  </a:extLst>
                </a:gridCol>
                <a:gridCol w="1297975">
                  <a:extLst>
                    <a:ext uri="{9D8B030D-6E8A-4147-A177-3AD203B41FA5}">
                      <a16:colId xmlns:a16="http://schemas.microsoft.com/office/drawing/2014/main" val="1513724909"/>
                    </a:ext>
                  </a:extLst>
                </a:gridCol>
                <a:gridCol w="2693733">
                  <a:extLst>
                    <a:ext uri="{9D8B030D-6E8A-4147-A177-3AD203B41FA5}">
                      <a16:colId xmlns:a16="http://schemas.microsoft.com/office/drawing/2014/main" val="3363617235"/>
                    </a:ext>
                  </a:extLst>
                </a:gridCol>
              </a:tblGrid>
              <a:tr h="2171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2.12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Обеспечить контроль в части касающейся ведения личных дел лиц, замещающих муниципальные должности, а также должности муниципальной службы, в том числе контроль за актуализацией сведений, содержащихся в анкетах, представляемых при назначении на указанные должности и поступлении на такую службу, об их родственниках и свойственниках в целях выявления конфликта интересов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Главный специалист отдела правового обеспечения, муниципальной службы и кадров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целях повышения эффективности кадровой работы в части, касающейся ведения личных дел лиц, замещающих муниципальные должности, а также должности муниципальной службы, в том числе контроля за актуализацией сведений, содержащихся в анкетах, проводится «Декада территории», где проходит мониторинг по данной направленности кадровой работы. В ходе Декады выявленные нарушения и замечания были устранены.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extLst>
                  <a:ext uri="{0D108BD9-81ED-4DB2-BD59-A6C34878D82A}">
                    <a16:rowId xmlns:a16="http://schemas.microsoft.com/office/drawing/2014/main" val="1293984063"/>
                  </a:ext>
                </a:extLst>
              </a:tr>
              <a:tr h="14288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2.13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Обеспечить ежегодное повышение квалификации муниципальных служащих, в должностные обязанности которых входит участие в противодействии коррупции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Главный специалист отдела правового обеспечения, муниципальной службы и кадров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Улучшение правовой грамотности, исключение правового нигилизма и корыстно-низменных побуждений, противодействующих коррупционным составляющим.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extLst>
                  <a:ext uri="{0D108BD9-81ED-4DB2-BD59-A6C34878D82A}">
                    <a16:rowId xmlns:a16="http://schemas.microsoft.com/office/drawing/2014/main" val="41306215"/>
                  </a:ext>
                </a:extLst>
              </a:tr>
              <a:tr h="14288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2.14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Обеспечение обучения муниципальных служащих, впервые поступивших на муниципальную службу для замещения должностей, включенных в перечни должностей, установленные нормативными правовыми актами Российской Федерации, по образовательным программам в области противодействия коррупции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Главный специалист отдела правового обеспечения, муниципальной службы и кадров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Начальное представление об этическом поведении муниципальных служащих и введение в определение признаков коррумпированности.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extLst>
                  <a:ext uri="{0D108BD9-81ED-4DB2-BD59-A6C34878D82A}">
                    <a16:rowId xmlns:a16="http://schemas.microsoft.com/office/drawing/2014/main" val="4120991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44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328855"/>
              </p:ext>
            </p:extLst>
          </p:nvPr>
        </p:nvGraphicFramePr>
        <p:xfrm>
          <a:off x="1858235" y="737462"/>
          <a:ext cx="8840244" cy="45399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785">
                  <a:extLst>
                    <a:ext uri="{9D8B030D-6E8A-4147-A177-3AD203B41FA5}">
                      <a16:colId xmlns:a16="http://schemas.microsoft.com/office/drawing/2014/main" val="271043938"/>
                    </a:ext>
                  </a:extLst>
                </a:gridCol>
                <a:gridCol w="3478422">
                  <a:extLst>
                    <a:ext uri="{9D8B030D-6E8A-4147-A177-3AD203B41FA5}">
                      <a16:colId xmlns:a16="http://schemas.microsoft.com/office/drawing/2014/main" val="1602038517"/>
                    </a:ext>
                  </a:extLst>
                </a:gridCol>
                <a:gridCol w="1251689">
                  <a:extLst>
                    <a:ext uri="{9D8B030D-6E8A-4147-A177-3AD203B41FA5}">
                      <a16:colId xmlns:a16="http://schemas.microsoft.com/office/drawing/2014/main" val="1061287213"/>
                    </a:ext>
                  </a:extLst>
                </a:gridCol>
                <a:gridCol w="1196731">
                  <a:extLst>
                    <a:ext uri="{9D8B030D-6E8A-4147-A177-3AD203B41FA5}">
                      <a16:colId xmlns:a16="http://schemas.microsoft.com/office/drawing/2014/main" val="3429843611"/>
                    </a:ext>
                  </a:extLst>
                </a:gridCol>
                <a:gridCol w="2483617">
                  <a:extLst>
                    <a:ext uri="{9D8B030D-6E8A-4147-A177-3AD203B41FA5}">
                      <a16:colId xmlns:a16="http://schemas.microsoft.com/office/drawing/2014/main" val="581434367"/>
                    </a:ext>
                  </a:extLst>
                </a:gridCol>
              </a:tblGrid>
              <a:tr h="432374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</a:t>
                      </a:r>
                      <a:r>
                        <a:rPr lang="ru-RU" sz="1100" dirty="0" smtClean="0">
                          <a:effectLst/>
                        </a:rPr>
                        <a:t>. </a:t>
                      </a:r>
                      <a:r>
                        <a:rPr lang="ru-RU" sz="1100" dirty="0">
                          <a:effectLst/>
                        </a:rPr>
                        <a:t>Совершенствование организации деятельности в сфере закупок товаров, работ, услуг для обеспечения муниципальных нужд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1" marR="6044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692821"/>
                  </a:ext>
                </a:extLst>
              </a:tr>
              <a:tr h="4107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</a:t>
                      </a:r>
                      <a:r>
                        <a:rPr lang="ru-RU" sz="1100" dirty="0" smtClean="0">
                          <a:effectLst/>
                        </a:rPr>
                        <a:t>.1 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1" marR="604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Обеспечение оперативного взаимодействия муниципальных заказчиков с          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операторами электронных площадок при размещении государственных и муниципальных заказов путем проведения торгов в форме открытых аукционов, в том числе в электронной форме                             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1" marR="604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Постоянно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1" marR="604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Начальник отдела по осуществлению муниципальных закупок  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1" marR="604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Муниципальные контракты в 2019 году заключались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нужд». Администрацией осуществлялся контроль за выполнением заключенных муниципальных контрактов в соответствии с требованиями Федерального закона от 5 апреля 2013 года № 44-ФЗ «О контрактной системе в сфере закупок товаров, работ, услуг для обеспечения государственных и муниципальных нужд» и иным законодательством Российской Федерации.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1" marR="60441" marT="0" marB="0"/>
                </a:tc>
                <a:extLst>
                  <a:ext uri="{0D108BD9-81ED-4DB2-BD59-A6C34878D82A}">
                    <a16:rowId xmlns:a16="http://schemas.microsoft.com/office/drawing/2014/main" val="2505225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27406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250</TotalTime>
  <Words>1296</Words>
  <Application>Microsoft Office PowerPoint</Application>
  <PresentationFormat>Широкоэкранный</PresentationFormat>
  <Paragraphs>122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Liberation Serif</vt:lpstr>
      <vt:lpstr>Palatino Linotype</vt:lpstr>
      <vt:lpstr>Times New Roman</vt:lpstr>
      <vt:lpstr>Gallery</vt:lpstr>
      <vt:lpstr>Отчет об исполнении плана мероприятий по противодействию коррупции в Махнёвском МО за 2020 год</vt:lpstr>
      <vt:lpstr>     </vt:lpstr>
      <vt:lpstr> 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реализации муниципальной программы «Развитие муниципальной службы и противодействие коррупции на территории Махнёвского МО на 2014-2024 годы» за период с 01 января по 31 декабря 2021 года</dc:title>
  <dc:creator>User</dc:creator>
  <cp:lastModifiedBy>User</cp:lastModifiedBy>
  <cp:revision>39</cp:revision>
  <dcterms:created xsi:type="dcterms:W3CDTF">2022-08-17T03:23:59Z</dcterms:created>
  <dcterms:modified xsi:type="dcterms:W3CDTF">2022-09-28T03:48:33Z</dcterms:modified>
</cp:coreProperties>
</file>