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3" r:id="rId3"/>
    <p:sldId id="257" r:id="rId4"/>
    <p:sldId id="258" r:id="rId5"/>
    <p:sldId id="264" r:id="rId6"/>
    <p:sldId id="288" r:id="rId7"/>
    <p:sldId id="266" r:id="rId8"/>
    <p:sldId id="280" r:id="rId9"/>
    <p:sldId id="282" r:id="rId10"/>
    <p:sldId id="265" r:id="rId11"/>
    <p:sldId id="289" r:id="rId12"/>
    <p:sldId id="274" r:id="rId13"/>
    <p:sldId id="269" r:id="rId14"/>
    <p:sldId id="261" r:id="rId15"/>
    <p:sldId id="277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9DFF"/>
    <a:srgbClr val="A40000"/>
    <a:srgbClr val="CC0000"/>
    <a:srgbClr val="FF0000"/>
    <a:srgbClr val="FFFFD1"/>
    <a:srgbClr val="FFFFCC"/>
    <a:srgbClr val="592E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 autoAdjust="0"/>
  </p:normalViewPr>
  <p:slideViewPr>
    <p:cSldViewPr>
      <p:cViewPr varScale="1">
        <p:scale>
          <a:sx n="70" d="100"/>
          <a:sy n="70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8312FE-29F0-42D9-94CD-9CAD3733C4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37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5EC1FD-1CAE-4A2C-8108-C166D6D3B919}" type="slidenum">
              <a:rPr lang="ru-RU"/>
              <a:pPr/>
              <a:t>2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C1212-69FB-41AD-8C37-3E5C84D1D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9E04E5-D9D0-4DFA-AC94-EA1DEDD816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349309-36B8-4960-9C79-FDCDD66FB7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9D528B-C1DA-40E0-95EE-362B6E7687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F2C0FB-9BD7-496F-81C9-20E78E44BB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13E8F-C44B-4758-BA1A-A62DBD1114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978EC-8DA7-461F-A407-A2B934F5D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6832BC-E9D9-43D4-BCBB-9C15C8F05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9C3ECD-0B09-4B85-8116-7FC609DBAD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49397A-4279-470E-ADA3-EF49B8A2C7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09CAE7-1581-4FE5-82F4-D9A9F72824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9E2990D-7CDC-4EF1-958B-D42BD35BD3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лин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линия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850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052735"/>
            <a:ext cx="80717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 </a:t>
            </a:r>
            <a:r>
              <a:rPr lang="ru-RU" sz="4000" dirty="0" smtClean="0"/>
              <a:t> «</a:t>
            </a:r>
            <a:r>
              <a:rPr lang="ru-RU" sz="2400" b="1" dirty="0" smtClean="0"/>
              <a:t>Профилактика</a:t>
            </a:r>
            <a:r>
              <a:rPr lang="ru-RU" sz="2400" b="1" dirty="0"/>
              <a:t>  </a:t>
            </a:r>
            <a:r>
              <a:rPr lang="ru-RU" sz="2400" b="1" dirty="0" smtClean="0"/>
              <a:t> негативных </a:t>
            </a:r>
            <a:r>
              <a:rPr lang="ru-RU" sz="2400" b="1" dirty="0"/>
              <a:t>зависимостей  в молодежной и подростковой среде: свобода выбора и ответственность за принятое решение; проблемы, содержание, технологии профилактической </a:t>
            </a:r>
            <a:r>
              <a:rPr lang="ru-RU" sz="2400" b="1" dirty="0" smtClean="0"/>
              <a:t>работы».</a:t>
            </a:r>
            <a:endParaRPr lang="ru-RU" sz="2400" b="1" dirty="0"/>
          </a:p>
        </p:txBody>
      </p:sp>
      <p:pic>
        <p:nvPicPr>
          <p:cNvPr id="2067" name="Picture 19" descr="C:\Users\1\Desktop\green_jigsa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36287"/>
            <a:ext cx="3319210" cy="2907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371600" y="381000"/>
            <a:ext cx="6553200" cy="954107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5200A4"/>
                </a:solidFill>
                <a:latin typeface="Arial" charset="0"/>
              </a:rPr>
              <a:t>  </a:t>
            </a:r>
            <a:r>
              <a:rPr lang="ru-RU" sz="2800" b="1" i="1" dirty="0" smtClean="0">
                <a:solidFill>
                  <a:srgbClr val="5200A4"/>
                </a:solidFill>
                <a:latin typeface="Arial" charset="0"/>
              </a:rPr>
              <a:t>Направления   работы по профилактике в школе:</a:t>
            </a:r>
            <a:endParaRPr lang="ru-RU" sz="2800" b="1" i="1" dirty="0">
              <a:solidFill>
                <a:srgbClr val="5200A4"/>
              </a:solidFill>
              <a:latin typeface="Arial" charset="0"/>
            </a:endParaRPr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755576" y="1355724"/>
            <a:ext cx="7311330" cy="3108543"/>
          </a:xfrm>
          <a:prstGeom prst="rect">
            <a:avLst/>
          </a:prstGeom>
          <a:solidFill>
            <a:srgbClr val="B2D6EA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r>
              <a:rPr lang="ru-RU" sz="2800" b="1" dirty="0" smtClean="0"/>
              <a:t>а)профилактическая работа</a:t>
            </a:r>
            <a:r>
              <a:rPr lang="ru-RU" sz="2800" b="1" dirty="0"/>
              <a:t>; </a:t>
            </a:r>
            <a:br>
              <a:rPr lang="ru-RU" sz="2800" b="1" dirty="0"/>
            </a:br>
            <a:r>
              <a:rPr lang="ru-RU" sz="2800" b="1" dirty="0" smtClean="0"/>
              <a:t>б)организация </a:t>
            </a:r>
            <a:r>
              <a:rPr lang="ru-RU" sz="2800" b="1" dirty="0"/>
              <a:t>досуговой деятельности; </a:t>
            </a:r>
            <a:br>
              <a:rPr lang="ru-RU" sz="2800" b="1" dirty="0"/>
            </a:br>
            <a:r>
              <a:rPr lang="ru-RU" sz="2800" b="1" dirty="0"/>
              <a:t>в) работа с родителями; </a:t>
            </a:r>
            <a:br>
              <a:rPr lang="ru-RU" sz="2800" b="1" dirty="0"/>
            </a:br>
            <a:r>
              <a:rPr lang="ru-RU" sz="2800" b="1" dirty="0"/>
              <a:t>г) правовой всеобуч; </a:t>
            </a:r>
            <a:br>
              <a:rPr lang="ru-RU" sz="2800" b="1" dirty="0"/>
            </a:br>
            <a:r>
              <a:rPr lang="ru-RU" sz="2800" b="1" dirty="0"/>
              <a:t>д) организация каникул;</a:t>
            </a:r>
            <a:br>
              <a:rPr lang="ru-RU" sz="2800" b="1" dirty="0"/>
            </a:br>
            <a:r>
              <a:rPr lang="ru-RU" sz="2800" b="1" dirty="0"/>
              <a:t>е) работа с детьми </a:t>
            </a:r>
            <a:r>
              <a:rPr lang="ru-RU" sz="2800" b="1" dirty="0" err="1"/>
              <a:t>девиантного</a:t>
            </a:r>
            <a:r>
              <a:rPr lang="ru-RU" sz="2800" b="1" dirty="0"/>
              <a:t> поведения;</a:t>
            </a:r>
            <a:br>
              <a:rPr lang="ru-RU" sz="2800" b="1" dirty="0"/>
            </a:br>
            <a:r>
              <a:rPr lang="ru-RU" sz="2800" b="1" dirty="0"/>
              <a:t>ж) охрана детства, опека и </a:t>
            </a:r>
            <a:r>
              <a:rPr lang="ru-RU" sz="2800" b="1" dirty="0" err="1" smtClean="0"/>
              <a:t>попечительств</a:t>
            </a:r>
            <a:r>
              <a:rPr lang="ru-RU" sz="2000" b="1" dirty="0" err="1"/>
              <a:t>О</a:t>
            </a:r>
            <a:endParaRPr lang="ru-RU" sz="2000" b="1" dirty="0"/>
          </a:p>
        </p:txBody>
      </p:sp>
      <p:pic>
        <p:nvPicPr>
          <p:cNvPr id="11285" name="Picture 21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797152"/>
            <a:ext cx="29908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403648" y="533400"/>
            <a:ext cx="70545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1800" b="1" dirty="0" smtClean="0">
              <a:cs typeface="Times New Roman" pitchFamily="18" charset="0"/>
            </a:endParaRPr>
          </a:p>
          <a:p>
            <a:pPr eaLnBrk="0" hangingPunct="0"/>
            <a:endParaRPr lang="ru-RU" b="1" dirty="0"/>
          </a:p>
        </p:txBody>
      </p:sp>
      <p:pic>
        <p:nvPicPr>
          <p:cNvPr id="30728" name="Picture 8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5229200"/>
            <a:ext cx="2013935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1556048" y="685800"/>
            <a:ext cx="705455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 </a:t>
            </a:r>
            <a:endParaRPr lang="ru-RU" sz="1800" b="1" dirty="0" smtClean="0">
              <a:cs typeface="Times New Roman" pitchFamily="18" charset="0"/>
            </a:endParaRPr>
          </a:p>
          <a:p>
            <a:pPr eaLnBrk="0" hangingPunct="0"/>
            <a:endParaRPr lang="ru-RU" b="1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95536" y="838200"/>
            <a:ext cx="8367464" cy="6047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Основные </a:t>
            </a:r>
            <a:r>
              <a:rPr lang="ru-RU" sz="2400" b="1" dirty="0">
                <a:solidFill>
                  <a:srgbClr val="7030A0"/>
                </a:solidFill>
              </a:rPr>
              <a:t>направления профилактической работы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Составление планов </a:t>
            </a:r>
            <a:r>
              <a:rPr lang="ru-RU" sz="1100" b="1" dirty="0" smtClean="0"/>
              <a:t> работы </a:t>
            </a:r>
            <a:r>
              <a:rPr lang="ru-RU" sz="1100" b="1" dirty="0"/>
              <a:t>по профилактике правонарушений, экстремизма, безнадзорности и наркомании среди несовершеннолетних на каждый учебный год.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Продолжить работу по раннему выявлению несовершеннолетних обучающихся </a:t>
            </a:r>
            <a:r>
              <a:rPr lang="ru-RU" sz="1100" b="1" dirty="0" smtClean="0"/>
              <a:t> с </a:t>
            </a:r>
            <a:r>
              <a:rPr lang="ru-RU" sz="1100" b="1" dirty="0"/>
              <a:t>отклоняющимся от нормы поведением с целью своевременной коррекции и реабилитации.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Осуществлять контроль за своевременным предоставлением информации о детях, состоящих на </a:t>
            </a:r>
            <a:r>
              <a:rPr lang="ru-RU" sz="1100" b="1" dirty="0" err="1"/>
              <a:t>внутришкольном</a:t>
            </a:r>
            <a:r>
              <a:rPr lang="ru-RU" sz="1100" b="1" dirty="0"/>
              <a:t> контроле.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Вести строгий учет учащихся, не посещающих занятия без уважительной причины. Своевременно принимать меры по возвращению в  воспитанников. Совместно с учителями-предметниками, </a:t>
            </a:r>
            <a:r>
              <a:rPr lang="ru-RU" sz="1100" b="1" dirty="0" smtClean="0"/>
              <a:t>соц. педагогом  систематически </a:t>
            </a:r>
            <a:r>
              <a:rPr lang="ru-RU" sz="1100" b="1" dirty="0"/>
              <a:t>держать на контроле вопрос успеваемости.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Иметь тесную связь с руководителями кружков, тем самым контролировать занятость трудновоспитуемого  в свободное время.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Вовлекать трудновоспитуемого в трудовую, спортивную и творческую деятельность класса, использовать общественные поручения.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Выявление семейного неблагополучия и организация работы с данной категорией семей. Нейтрализовать вредное влияние родителей, стараться нормализовать семейную обстановку.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Своевременное информирование администрации </a:t>
            </a:r>
            <a:r>
              <a:rPr lang="ru-RU" sz="1100" b="1" dirty="0" smtClean="0"/>
              <a:t>школы о </a:t>
            </a:r>
            <a:r>
              <a:rPr lang="ru-RU" sz="1100" b="1" dirty="0"/>
              <a:t>создавшейся негативной ситуации.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При необходимости приглашать воспитанников и их родителей на Совет профилактики школы.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Установить шефство (наставничество) за трудновоспитуемым учеником.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Индивидуально работать с неблагополучными семьями.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Привлекать родительскую общественность для перевоспитания ребенка.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Поддерживать тесную связь с подразделением по делам несовершеннолетних. Организовывать встречи с работниками  ОВД.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Проводить профилактические классные часы и коррекционно – развивающие занятия (тренинги, игры).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Продолжить работу по организации и проведению добровольного тестирования учащихся средних и старших классов на употребление наркотических и </a:t>
            </a:r>
            <a:r>
              <a:rPr lang="ru-RU" sz="1100" b="1" dirty="0" err="1"/>
              <a:t>психоактивных</a:t>
            </a:r>
            <a:r>
              <a:rPr lang="ru-RU" sz="1100" b="1" dirty="0"/>
              <a:t> веществ</a:t>
            </a:r>
            <a:r>
              <a:rPr lang="ru-RU" sz="1100" b="1" dirty="0" smtClean="0"/>
              <a:t>.</a:t>
            </a:r>
            <a:r>
              <a:rPr lang="ru-RU" sz="1100" b="1" dirty="0"/>
              <a:t> 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Отслеживать мониторинг занятости в летний период детей и подростков «группы риска», состоящих на ВШУ, КДН и ЗП, ПДН ОВД и детей из неблагополучных семей.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Активизировать деятельность воспитанников в: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«Неделе профилактики безнадзорности беспризорности 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100" b="1" dirty="0"/>
              <a:t>правонарушений в подростковой среде»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«Неделе профилактики употребления алкоголя»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ru-RU" sz="1100" b="1" dirty="0"/>
              <a:t>«Неделе профилактики экстремизма»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260189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 advAuto="0"/>
      <p:bldP spid="4" grpId="0" build="p" autoUpdateAnimBg="0" advAuto="0"/>
      <p:bldP spid="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" y="171450"/>
            <a:ext cx="8839200" cy="590550"/>
          </a:xfrm>
          <a:prstGeom prst="rect">
            <a:avLst/>
          </a:prstGeom>
          <a:solidFill>
            <a:srgbClr val="E9D9FF"/>
          </a:solidFill>
          <a:ln w="9525">
            <a:solidFill>
              <a:srgbClr val="7C0E9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latin typeface="Arial" charset="0"/>
              </a:rPr>
              <a:t>Важный</a:t>
            </a:r>
            <a:r>
              <a:rPr lang="ru-RU">
                <a:latin typeface="Arial" charset="0"/>
                <a:cs typeface="Arial" charset="0"/>
              </a:rPr>
              <a:t> по значимости фактор</a:t>
            </a:r>
            <a:r>
              <a:rPr lang="ru-RU">
                <a:latin typeface="Arial" charset="0"/>
              </a:rPr>
              <a:t>,</a:t>
            </a:r>
            <a:r>
              <a:rPr lang="ru-RU">
                <a:latin typeface="Arial" charset="0"/>
                <a:cs typeface="Arial" charset="0"/>
              </a:rPr>
              <a:t> котор</a:t>
            </a:r>
            <a:r>
              <a:rPr lang="ru-RU">
                <a:latin typeface="Arial" charset="0"/>
              </a:rPr>
              <a:t>ый</a:t>
            </a:r>
            <a:r>
              <a:rPr lang="ru-RU">
                <a:latin typeface="Arial" charset="0"/>
                <a:cs typeface="Arial" charset="0"/>
              </a:rPr>
              <a:t> может способствовать появлению и развитию асоциального поведения детей</a:t>
            </a:r>
            <a:r>
              <a:rPr lang="ru-RU">
                <a:latin typeface="Arial" charset="0"/>
              </a:rPr>
              <a:t>, - </a:t>
            </a:r>
            <a:r>
              <a:rPr lang="ru-RU">
                <a:solidFill>
                  <a:srgbClr val="FF0000"/>
                </a:solidFill>
                <a:latin typeface="Arial" charset="0"/>
                <a:cs typeface="Arial" charset="0"/>
              </a:rPr>
              <a:t>школа.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Имеет значение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 </a:t>
            </a: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стиль работы.</a:t>
            </a:r>
            <a:endParaRPr lang="ru-RU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09800" y="4267200"/>
            <a:ext cx="6400800" cy="1323975"/>
          </a:xfrm>
          <a:prstGeom prst="rect">
            <a:avLst/>
          </a:prstGeom>
          <a:solidFill>
            <a:srgbClr val="BFD6FF"/>
          </a:solidFill>
          <a:ln w="9525">
            <a:solidFill>
              <a:srgbClr val="7C0E9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>
                <a:latin typeface="Arial" charset="0"/>
                <a:cs typeface="Arial" charset="0"/>
              </a:rPr>
              <a:t>Важное значение имеет </a:t>
            </a: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подготовка учителей</a:t>
            </a:r>
            <a:r>
              <a:rPr lang="ru-RU">
                <a:latin typeface="Arial" charset="0"/>
                <a:cs typeface="Arial" charset="0"/>
              </a:rPr>
              <a:t> для работы с трудными детьми. Практика показывает, что учителя часто не имеют социально-педагогической подготовки. Необходимо</a:t>
            </a:r>
            <a:r>
              <a:rPr lang="ru-RU">
                <a:latin typeface="Arial" charset="0"/>
              </a:rPr>
              <a:t> сотрудничество с </a:t>
            </a:r>
            <a:r>
              <a:rPr lang="ru-RU">
                <a:latin typeface="Arial" charset="0"/>
                <a:cs typeface="Arial" charset="0"/>
              </a:rPr>
              <a:t>подготовленными кадрами — психологами, социальными педагогам</a:t>
            </a:r>
            <a:r>
              <a:rPr lang="ru-RU">
                <a:latin typeface="Arial" charset="0"/>
              </a:rPr>
              <a:t>и.</a:t>
            </a:r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990600"/>
            <a:ext cx="4343400" cy="2546350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FF0066"/>
                </a:solidFill>
                <a:latin typeface="Arial" charset="0"/>
              </a:rPr>
              <a:t>1. </a:t>
            </a:r>
            <a:r>
              <a:rPr lang="ru-RU" i="1">
                <a:solidFill>
                  <a:srgbClr val="5200A4"/>
                </a:solidFill>
                <a:latin typeface="Arial" charset="0"/>
              </a:rPr>
              <a:t>А</a:t>
            </a:r>
            <a:r>
              <a:rPr lang="ru-RU" i="1">
                <a:solidFill>
                  <a:srgbClr val="5200A4"/>
                </a:solidFill>
                <a:latin typeface="Arial" charset="0"/>
                <a:cs typeface="Arial" charset="0"/>
              </a:rPr>
              <a:t>вторитарный характер</a:t>
            </a:r>
            <a:r>
              <a:rPr lang="ru-RU" i="1">
                <a:solidFill>
                  <a:srgbClr val="5200A4"/>
                </a:solidFill>
                <a:latin typeface="Arial" charset="0"/>
              </a:rPr>
              <a:t> </a:t>
            </a:r>
          </a:p>
          <a:p>
            <a:pPr algn="just"/>
            <a:r>
              <a:rPr lang="ru-RU">
                <a:latin typeface="Arial" charset="0"/>
              </a:rPr>
              <a:t>Р</a:t>
            </a:r>
            <a:r>
              <a:rPr lang="ru-RU">
                <a:latin typeface="Arial" charset="0"/>
                <a:cs typeface="Arial" charset="0"/>
              </a:rPr>
              <a:t>абота направлена на достижение послушания, </a:t>
            </a:r>
            <a:r>
              <a:rPr lang="ru-RU">
                <a:latin typeface="Arial" charset="0"/>
              </a:rPr>
              <a:t>дисциплины, </a:t>
            </a:r>
            <a:r>
              <a:rPr lang="ru-RU">
                <a:latin typeface="Arial" charset="0"/>
                <a:cs typeface="Arial" charset="0"/>
              </a:rPr>
              <a:t>порядка. </a:t>
            </a:r>
            <a:r>
              <a:rPr lang="ru-RU">
                <a:latin typeface="Arial" charset="0"/>
              </a:rPr>
              <a:t>Из педагогических средств п</a:t>
            </a:r>
            <a:r>
              <a:rPr lang="ru-RU">
                <a:latin typeface="Arial" charset="0"/>
                <a:cs typeface="Arial" charset="0"/>
              </a:rPr>
              <a:t>реобладают санкции, наказания, ограничения. Отсутствует индивидуальная и дифференцированная работа. </a:t>
            </a:r>
            <a:r>
              <a:rPr lang="ru-RU">
                <a:latin typeface="Arial" charset="0"/>
              </a:rPr>
              <a:t>Организация, ф</a:t>
            </a:r>
            <a:r>
              <a:rPr lang="ru-RU">
                <a:latin typeface="Arial" charset="0"/>
                <a:cs typeface="Arial" charset="0"/>
              </a:rPr>
              <a:t>ормы</a:t>
            </a:r>
            <a:r>
              <a:rPr lang="ru-RU">
                <a:latin typeface="Arial" charset="0"/>
              </a:rPr>
              <a:t> и</a:t>
            </a:r>
            <a:r>
              <a:rPr lang="ru-RU">
                <a:latin typeface="Arial" charset="0"/>
                <a:cs typeface="Arial" charset="0"/>
              </a:rPr>
              <a:t> методы обучения не создают возможностей </a:t>
            </a:r>
            <a:r>
              <a:rPr lang="ru-RU">
                <a:latin typeface="Arial" charset="0"/>
              </a:rPr>
              <a:t>для </a:t>
            </a:r>
            <a:r>
              <a:rPr lang="ru-RU">
                <a:latin typeface="Arial" charset="0"/>
                <a:cs typeface="Arial" charset="0"/>
              </a:rPr>
              <a:t>успеха </a:t>
            </a:r>
            <a:r>
              <a:rPr lang="ru-RU">
                <a:latin typeface="Arial" charset="0"/>
              </a:rPr>
              <a:t>каждого </a:t>
            </a:r>
            <a:r>
              <a:rPr lang="ru-RU">
                <a:latin typeface="Arial" charset="0"/>
                <a:cs typeface="Arial" charset="0"/>
              </a:rPr>
              <a:t>подростка.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4495800" y="1022350"/>
            <a:ext cx="4572000" cy="1568450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r>
              <a:rPr lang="ru-RU">
                <a:solidFill>
                  <a:srgbClr val="FF0066"/>
                </a:solidFill>
                <a:latin typeface="Arial" charset="0"/>
              </a:rPr>
              <a:t>2.</a:t>
            </a:r>
            <a:r>
              <a:rPr lang="ru-RU">
                <a:latin typeface="Arial" charset="0"/>
              </a:rPr>
              <a:t> </a:t>
            </a:r>
            <a:r>
              <a:rPr lang="ru-RU" i="1">
                <a:solidFill>
                  <a:srgbClr val="5200A4"/>
                </a:solidFill>
                <a:latin typeface="Arial" charset="0"/>
              </a:rPr>
              <a:t>Л</a:t>
            </a:r>
            <a:r>
              <a:rPr lang="ru-RU" i="1">
                <a:solidFill>
                  <a:srgbClr val="5200A4"/>
                </a:solidFill>
                <a:latin typeface="Arial" charset="0"/>
                <a:cs typeface="Arial" charset="0"/>
              </a:rPr>
              <a:t>иберальный характер</a:t>
            </a:r>
            <a:endParaRPr lang="ru-RU" i="1">
              <a:solidFill>
                <a:srgbClr val="5200A4"/>
              </a:solidFill>
              <a:latin typeface="Arial" charset="0"/>
            </a:endParaRPr>
          </a:p>
          <a:p>
            <a:pPr algn="just"/>
            <a:r>
              <a:rPr lang="ru-RU">
                <a:latin typeface="Arial" charset="0"/>
              </a:rPr>
              <a:t>О</a:t>
            </a:r>
            <a:r>
              <a:rPr lang="ru-RU">
                <a:latin typeface="Arial" charset="0"/>
                <a:cs typeface="Arial" charset="0"/>
              </a:rPr>
              <a:t>тносится чаще не столько к школе, сколько к некоторым группам учителей. При этом нередко отсутствует систематическая и последовательная работа, необходимая для достижения воспитательных целей.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495800" y="2743200"/>
            <a:ext cx="4572000" cy="83502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just" eaLnBrk="0" hangingPunct="0"/>
            <a:r>
              <a:rPr lang="ru-RU">
                <a:solidFill>
                  <a:srgbClr val="FF0066"/>
                </a:solidFill>
                <a:latin typeface="Arial" charset="0"/>
              </a:rPr>
              <a:t>3.</a:t>
            </a:r>
            <a:r>
              <a:rPr lang="ru-RU">
                <a:latin typeface="Arial" charset="0"/>
              </a:rPr>
              <a:t> В</a:t>
            </a:r>
            <a:r>
              <a:rPr lang="ru-RU">
                <a:latin typeface="Arial" charset="0"/>
                <a:cs typeface="Arial" charset="0"/>
              </a:rPr>
              <a:t>ся работа направлена на усвоение знаний</a:t>
            </a:r>
            <a:r>
              <a:rPr lang="ru-RU">
                <a:latin typeface="Arial" charset="0"/>
              </a:rPr>
              <a:t>;</a:t>
            </a:r>
            <a:r>
              <a:rPr lang="ru-RU">
                <a:latin typeface="Arial" charset="0"/>
                <a:cs typeface="Arial" charset="0"/>
              </a:rPr>
              <a:t> не уделяется необходимого внимания воспитательной работе.</a:t>
            </a:r>
          </a:p>
        </p:txBody>
      </p:sp>
      <p:pic>
        <p:nvPicPr>
          <p:cNvPr id="20489" name="Picture 9" descr="nambe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4114800"/>
            <a:ext cx="116998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5" grpId="0" animBg="1" autoUpdateAnimBg="0"/>
      <p:bldP spid="20486" grpId="0" animBg="1" autoUpdateAnimBg="0"/>
      <p:bldP spid="20487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33600" y="609600"/>
            <a:ext cx="6477000" cy="654050"/>
          </a:xfrm>
          <a:prstGeom prst="rect">
            <a:avLst/>
          </a:prstGeom>
          <a:solidFill>
            <a:schemeClr val="hlink"/>
          </a:solidFill>
          <a:ln w="12700">
            <a:solidFill>
              <a:srgbClr val="9966FF"/>
            </a:solidFill>
            <a:miter lim="800000"/>
            <a:headEnd/>
            <a:tailEnd/>
          </a:ln>
          <a:effectLst>
            <a:outerShdw dist="107763" dir="18900000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800" i="1">
                <a:solidFill>
                  <a:srgbClr val="FF0000"/>
                </a:solidFill>
                <a:latin typeface="Arial" charset="0"/>
              </a:rPr>
              <a:t>Профилактика</a:t>
            </a:r>
            <a:r>
              <a:rPr lang="ru-RU" sz="1800" i="1">
                <a:latin typeface="Arial" charset="0"/>
              </a:rPr>
              <a:t> - это система мер,  направленных  на предупреждение возникновения явления.</a:t>
            </a:r>
            <a:endParaRPr lang="ru-RU" sz="2400" u="sng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3657600" y="90488"/>
            <a:ext cx="3222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800" b="1">
                <a:solidFill>
                  <a:srgbClr val="0000FF"/>
                </a:solidFill>
                <a:latin typeface="Arial" charset="0"/>
              </a:rPr>
              <a:t>Профилактическая работа</a:t>
            </a:r>
            <a:endParaRPr lang="ru-RU" sz="1800" b="1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423" name="AutoShape 63"/>
          <p:cNvSpPr>
            <a:spLocks noChangeArrowheads="1"/>
          </p:cNvSpPr>
          <p:nvPr/>
        </p:nvSpPr>
        <p:spPr bwMode="auto">
          <a:xfrm>
            <a:off x="319088" y="1393825"/>
            <a:ext cx="8394700" cy="173037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27000" dir="19387806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A40000"/>
                </a:solidFill>
                <a:latin typeface="Arial" charset="0"/>
              </a:rPr>
              <a:t>П</a:t>
            </a:r>
            <a:r>
              <a:rPr lang="ru-RU" b="1">
                <a:solidFill>
                  <a:srgbClr val="A40000"/>
                </a:solidFill>
                <a:latin typeface="Arial" charset="0"/>
                <a:cs typeface="Arial" charset="0"/>
              </a:rPr>
              <a:t>рофилактик</a:t>
            </a:r>
            <a:r>
              <a:rPr lang="ru-RU" b="1">
                <a:solidFill>
                  <a:srgbClr val="A40000"/>
                </a:solidFill>
                <a:latin typeface="Arial" charset="0"/>
              </a:rPr>
              <a:t>а</a:t>
            </a:r>
            <a:r>
              <a:rPr lang="ru-RU" b="1">
                <a:solidFill>
                  <a:srgbClr val="A40000"/>
                </a:solidFill>
                <a:latin typeface="Arial" charset="0"/>
                <a:cs typeface="Arial" charset="0"/>
              </a:rPr>
              <a:t> асоциального поведения</a:t>
            </a:r>
            <a:r>
              <a:rPr lang="ru-RU">
                <a:latin typeface="Arial" charset="0"/>
                <a:cs typeface="Arial" charset="0"/>
              </a:rPr>
              <a:t> </a:t>
            </a:r>
            <a:r>
              <a:rPr lang="ru-RU">
                <a:latin typeface="Arial" charset="0"/>
              </a:rPr>
              <a:t>– это научно-обоснованная, своевременная </a:t>
            </a:r>
            <a:r>
              <a:rPr lang="ru-RU">
                <a:latin typeface="Arial" charset="0"/>
                <a:cs typeface="Arial" charset="0"/>
              </a:rPr>
              <a:t>деятельность, направленн</a:t>
            </a:r>
            <a:r>
              <a:rPr lang="ru-RU">
                <a:latin typeface="Arial" charset="0"/>
              </a:rPr>
              <a:t>ая</a:t>
            </a:r>
            <a:r>
              <a:rPr lang="ru-RU">
                <a:latin typeface="Arial" charset="0"/>
                <a:cs typeface="Arial" charset="0"/>
              </a:rPr>
              <a:t> на </a:t>
            </a:r>
            <a:r>
              <a:rPr lang="ru-RU" i="1" u="sng">
                <a:latin typeface="Arial" charset="0"/>
              </a:rPr>
              <a:t>предотвращение</a:t>
            </a:r>
            <a:r>
              <a:rPr lang="ru-RU">
                <a:latin typeface="Arial" charset="0"/>
              </a:rPr>
              <a:t> возможных отклонений подростков; </a:t>
            </a:r>
            <a:r>
              <a:rPr lang="ru-RU">
                <a:latin typeface="Arial" charset="0"/>
                <a:cs typeface="Arial" charset="0"/>
              </a:rPr>
              <a:t>максимальное </a:t>
            </a:r>
            <a:r>
              <a:rPr lang="ru-RU" i="1" u="sng">
                <a:latin typeface="Arial" charset="0"/>
                <a:cs typeface="Arial" charset="0"/>
              </a:rPr>
              <a:t>обеспечение социальной справедливости</a:t>
            </a:r>
            <a:r>
              <a:rPr lang="ru-RU">
                <a:latin typeface="Arial" charset="0"/>
                <a:cs typeface="Arial" charset="0"/>
              </a:rPr>
              <a:t>, </a:t>
            </a:r>
            <a:r>
              <a:rPr lang="ru-RU" i="1" u="sng">
                <a:latin typeface="Arial" charset="0"/>
                <a:cs typeface="Arial" charset="0"/>
              </a:rPr>
              <a:t>создание условий</a:t>
            </a:r>
            <a:r>
              <a:rPr lang="ru-RU">
                <a:latin typeface="Arial" charset="0"/>
                <a:cs typeface="Arial" charset="0"/>
              </a:rPr>
              <a:t> для включения несовершеннолетних в социально-экономическую и культурную жизнь общества, способствующую процессу развития личности, получению образования, предупреждению правонарушений.</a:t>
            </a:r>
            <a:endParaRPr lang="ru-RU" sz="2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5440" name="AutoShape 80"/>
          <p:cNvSpPr>
            <a:spLocks noChangeArrowheads="1"/>
          </p:cNvSpPr>
          <p:nvPr/>
        </p:nvSpPr>
        <p:spPr bwMode="auto">
          <a:xfrm>
            <a:off x="2133600" y="3276600"/>
            <a:ext cx="5943600" cy="4445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27000" dir="19387806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ru-RU" sz="2000" b="1">
                <a:solidFill>
                  <a:srgbClr val="FF0000"/>
                </a:solidFill>
                <a:latin typeface="Arial" charset="0"/>
              </a:rPr>
              <a:t>Задачи профилактической работы</a:t>
            </a:r>
          </a:p>
        </p:txBody>
      </p:sp>
      <p:sp>
        <p:nvSpPr>
          <p:cNvPr id="15441" name="AutoShape 81"/>
          <p:cNvSpPr>
            <a:spLocks noChangeArrowheads="1"/>
          </p:cNvSpPr>
          <p:nvPr/>
        </p:nvSpPr>
        <p:spPr bwMode="auto">
          <a:xfrm>
            <a:off x="2133600" y="4953000"/>
            <a:ext cx="5943600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  <a:cs typeface="Arial" charset="0"/>
              </a:rPr>
              <a:t>обеспечение и защита конституционных прав несовершеннолетних</a:t>
            </a:r>
            <a:r>
              <a:rPr lang="ru-RU" sz="140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15442" name="AutoShape 82"/>
          <p:cNvSpPr>
            <a:spLocks noChangeArrowheads="1"/>
          </p:cNvSpPr>
          <p:nvPr/>
        </p:nvSpPr>
        <p:spPr bwMode="auto">
          <a:xfrm>
            <a:off x="2133600" y="4419600"/>
            <a:ext cx="6248400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  <a:cs typeface="Arial" charset="0"/>
              </a:rPr>
              <a:t>выявление и пресечение случаев жестокого обращения с подростками</a:t>
            </a:r>
          </a:p>
        </p:txBody>
      </p:sp>
      <p:sp>
        <p:nvSpPr>
          <p:cNvPr id="15443" name="AutoShape 83"/>
          <p:cNvSpPr>
            <a:spLocks noChangeArrowheads="1"/>
          </p:cNvSpPr>
          <p:nvPr/>
        </p:nvSpPr>
        <p:spPr bwMode="auto">
          <a:xfrm>
            <a:off x="2133600" y="3886200"/>
            <a:ext cx="6564313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  <a:cs typeface="Arial" charset="0"/>
              </a:rPr>
              <a:t>оказание помощи </a:t>
            </a:r>
            <a:r>
              <a:rPr lang="ru-RU" sz="1400">
                <a:solidFill>
                  <a:srgbClr val="000099"/>
                </a:solidFill>
                <a:latin typeface="Arial" charset="0"/>
              </a:rPr>
              <a:t>подростка</a:t>
            </a:r>
            <a:r>
              <a:rPr lang="ru-RU" sz="1400">
                <a:solidFill>
                  <a:srgbClr val="000099"/>
                </a:solidFill>
                <a:latin typeface="Arial" charset="0"/>
                <a:cs typeface="Arial" charset="0"/>
              </a:rPr>
              <a:t>м, оказавшимся в трудной жизненной ситуации </a:t>
            </a:r>
          </a:p>
        </p:txBody>
      </p:sp>
      <p:sp>
        <p:nvSpPr>
          <p:cNvPr id="15444" name="AutoShape 84"/>
          <p:cNvSpPr>
            <a:spLocks noChangeArrowheads="1"/>
          </p:cNvSpPr>
          <p:nvPr/>
        </p:nvSpPr>
        <p:spPr bwMode="auto">
          <a:xfrm>
            <a:off x="2133600" y="5494338"/>
            <a:ext cx="4953000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</a:rPr>
              <a:t>оказание помощи по предупреждению правонарушений</a:t>
            </a:r>
          </a:p>
        </p:txBody>
      </p:sp>
      <p:sp>
        <p:nvSpPr>
          <p:cNvPr id="15445" name="AutoShape 85"/>
          <p:cNvSpPr>
            <a:spLocks noChangeArrowheads="1"/>
          </p:cNvSpPr>
          <p:nvPr/>
        </p:nvSpPr>
        <p:spPr bwMode="auto">
          <a:xfrm>
            <a:off x="2133600" y="6021388"/>
            <a:ext cx="3505200" cy="34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17088" dir="19163922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1400">
                <a:solidFill>
                  <a:srgbClr val="000099"/>
                </a:solidFill>
                <a:latin typeface="Arial" charset="0"/>
              </a:rPr>
              <a:t>профилактическая работа с семьями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3" grpId="0" animBg="1" autoUpdateAnimBg="0"/>
      <p:bldP spid="15440" grpId="0" animBg="1" autoUpdateAnimBg="0"/>
      <p:bldP spid="15441" grpId="0" animBg="1" autoUpdateAnimBg="0"/>
      <p:bldP spid="15442" grpId="0" animBg="1" autoUpdateAnimBg="0"/>
      <p:bldP spid="15443" grpId="0" animBg="1" autoUpdateAnimBg="0"/>
      <p:bldP spid="15444" grpId="0" animBg="1" autoUpdateAnimBg="0"/>
      <p:bldP spid="15445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762000"/>
          <a:ext cx="16002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lip" r:id="rId3" imgW="2365200" imgH="2365200" progId="MS_ClipArt_Gallery.5">
                  <p:embed/>
                </p:oleObj>
              </mc:Choice>
              <mc:Fallback>
                <p:oleObj name="Clip" r:id="rId3" imgW="2365200" imgH="2365200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762000"/>
                        <a:ext cx="16002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2635250" y="533400"/>
            <a:ext cx="5594350" cy="1800225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27000" dir="19387806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5200A4"/>
                </a:solidFill>
                <a:latin typeface="Arial" charset="0"/>
              </a:rPr>
              <a:t>Типы профилактических мероприятий: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5200A4"/>
                </a:solidFill>
                <a:latin typeface="Arial" charset="0"/>
              </a:rPr>
              <a:t>предупреждающие возникновение обстоятельств, способствующих социальным отклонениям;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5200A4"/>
                </a:solidFill>
                <a:latin typeface="Arial" charset="0"/>
              </a:rPr>
              <a:t>устраняющие подобные обстоятельства;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5200A4"/>
                </a:solidFill>
                <a:latin typeface="Arial" charset="0"/>
              </a:rPr>
              <a:t>контролирующие проводимую работу и ее эффективность.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39700" y="3200400"/>
            <a:ext cx="8851900" cy="2882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12700">
            <a:solidFill>
              <a:srgbClr val="9966FF"/>
            </a:solidFill>
            <a:round/>
            <a:headEnd/>
            <a:tailEnd/>
          </a:ln>
          <a:effectLst>
            <a:outerShdw dist="127000" dir="19387806" algn="ctr" rotWithShape="0">
              <a:srgbClr val="CC66FF"/>
            </a:outerShdw>
          </a:effectLst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rgbClr val="5200A4"/>
                </a:solidFill>
                <a:latin typeface="Arial" charset="0"/>
              </a:rPr>
              <a:t>Подходы: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66FF"/>
                </a:solidFill>
                <a:latin typeface="Arial" charset="0"/>
              </a:rPr>
              <a:t>информационный</a:t>
            </a:r>
            <a:r>
              <a:rPr lang="ru-RU">
                <a:solidFill>
                  <a:srgbClr val="5200A4"/>
                </a:solidFill>
                <a:latin typeface="Arial" charset="0"/>
              </a:rPr>
              <a:t> (информирование подростков о правах и обязанностях, о требованиях к выполнению установленных социальных норм через СМИ, кино, литературу, произведения культуры, систему правового обучения);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66FF"/>
                </a:solidFill>
                <a:latin typeface="Arial" charset="0"/>
              </a:rPr>
              <a:t>социально-профилактический</a:t>
            </a:r>
            <a:r>
              <a:rPr lang="ru-RU">
                <a:solidFill>
                  <a:srgbClr val="5200A4"/>
                </a:solidFill>
                <a:latin typeface="Arial" charset="0"/>
              </a:rPr>
              <a:t> (выявление и устранение причин и условий возникновения негативных явлений);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66FF"/>
                </a:solidFill>
                <a:latin typeface="Arial" charset="0"/>
              </a:rPr>
              <a:t>медико-биологический</a:t>
            </a:r>
            <a:r>
              <a:rPr lang="ru-RU">
                <a:solidFill>
                  <a:srgbClr val="5200A4"/>
                </a:solidFill>
                <a:latin typeface="Arial" charset="0"/>
              </a:rPr>
              <a:t> (целенаправленные меры лечебно-профилактического характера);</a:t>
            </a:r>
          </a:p>
          <a:p>
            <a:pPr algn="just">
              <a:buFontTx/>
              <a:buChar char="-"/>
            </a:pPr>
            <a:r>
              <a:rPr lang="ru-RU">
                <a:solidFill>
                  <a:srgbClr val="0066FF"/>
                </a:solidFill>
                <a:latin typeface="Arial" charset="0"/>
              </a:rPr>
              <a:t>социально-педагогический</a:t>
            </a:r>
            <a:r>
              <a:rPr lang="ru-RU">
                <a:solidFill>
                  <a:srgbClr val="5200A4"/>
                </a:solidFill>
                <a:latin typeface="Arial" charset="0"/>
              </a:rPr>
              <a:t> (восстановление и коррекция качеств личности подростка с девиантным поведением).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3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4267200" cy="1568450"/>
          </a:xfrm>
          <a:prstGeom prst="rect">
            <a:avLst/>
          </a:prstGeom>
          <a:solidFill>
            <a:srgbClr val="CCCCFF">
              <a:alpha val="50000"/>
            </a:srgbClr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b="1" i="1">
                <a:solidFill>
                  <a:srgbClr val="5200A4"/>
                </a:solidFill>
                <a:latin typeface="Arial" charset="0"/>
                <a:cs typeface="Arial" charset="0"/>
              </a:rPr>
              <a:t>Главная цель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- комплексная разработка и реализация в школе и семье результативной системы учебно-воспитательного воздействия на личность подростков с асоциальными проявлениями в поведении. </a:t>
            </a:r>
            <a:endParaRPr lang="ru-RU"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4724400"/>
            <a:ext cx="9144000" cy="183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800" b="1" i="1">
                <a:solidFill>
                  <a:srgbClr val="5200A4"/>
                </a:solidFill>
                <a:latin typeface="Arial" charset="0"/>
                <a:cs typeface="Arial" charset="0"/>
              </a:rPr>
              <a:t>Принципы:</a:t>
            </a:r>
            <a:endParaRPr lang="ru-RU" sz="1800" b="1" i="1">
              <a:solidFill>
                <a:srgbClr val="5200A4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BA22CE"/>
                </a:solidFill>
                <a:latin typeface="Arial" charset="0"/>
                <a:cs typeface="Arial" charset="0"/>
              </a:rPr>
              <a:t>Обеспечение приоритетности развития и воспитания детей в семье</a:t>
            </a:r>
            <a:endParaRPr lang="ru-RU">
              <a:solidFill>
                <a:srgbClr val="BA22CE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A121CF"/>
                </a:solidFill>
                <a:latin typeface="Arial" charset="0"/>
                <a:cs typeface="Arial" charset="0"/>
              </a:rPr>
              <a:t>Гуманизация взаимоотношений детей и общества</a:t>
            </a:r>
            <a:endParaRPr lang="ru-RU">
              <a:solidFill>
                <a:srgbClr val="A121CF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8D20D0"/>
                </a:solidFill>
                <a:latin typeface="Arial" charset="0"/>
                <a:cs typeface="Arial" charset="0"/>
              </a:rPr>
              <a:t>Осуществление комплекса мер, обеспечивающих гуманизацию социума ребенка, гармоничное развитие его личности, профилактику школьной и социальной дезадаптации</a:t>
            </a:r>
            <a:endParaRPr lang="ru-RU">
              <a:solidFill>
                <a:srgbClr val="8D20D0"/>
              </a:solidFill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>
                <a:solidFill>
                  <a:srgbClr val="761EC6"/>
                </a:solidFill>
                <a:latin typeface="Arial" charset="0"/>
                <a:cs typeface="Arial" charset="0"/>
              </a:rPr>
              <a:t>Развитие форм работы </a:t>
            </a:r>
            <a:r>
              <a:rPr lang="ru-RU">
                <a:solidFill>
                  <a:srgbClr val="761EC6"/>
                </a:solidFill>
                <a:latin typeface="Arial" charset="0"/>
              </a:rPr>
              <a:t>по </a:t>
            </a:r>
            <a:r>
              <a:rPr lang="ru-RU">
                <a:solidFill>
                  <a:srgbClr val="761EC6"/>
                </a:solidFill>
                <a:latin typeface="Arial" charset="0"/>
                <a:cs typeface="Arial" charset="0"/>
              </a:rPr>
              <a:t>применени</a:t>
            </a:r>
            <a:r>
              <a:rPr lang="ru-RU">
                <a:solidFill>
                  <a:srgbClr val="761EC6"/>
                </a:solidFill>
                <a:latin typeface="Arial" charset="0"/>
              </a:rPr>
              <a:t>ю</a:t>
            </a:r>
            <a:r>
              <a:rPr lang="ru-RU">
                <a:solidFill>
                  <a:srgbClr val="761EC6"/>
                </a:solidFill>
                <a:latin typeface="Arial" charset="0"/>
                <a:cs typeface="Arial" charset="0"/>
              </a:rPr>
              <a:t> действенных методов общественного воздействия с целью коррекции поведения детей, находящихся в зоне социального риска.</a:t>
            </a:r>
            <a:endParaRPr lang="ru-RU">
              <a:solidFill>
                <a:srgbClr val="761EC6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419600" y="0"/>
            <a:ext cx="4724400" cy="4257675"/>
          </a:xfrm>
          <a:prstGeom prst="rect">
            <a:avLst/>
          </a:prstGeom>
          <a:solidFill>
            <a:srgbClr val="DBB7FF">
              <a:alpha val="50000"/>
            </a:srgbClr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b="1" i="1">
                <a:solidFill>
                  <a:srgbClr val="5200A4"/>
                </a:solidFill>
                <a:latin typeface="Arial" charset="0"/>
              </a:rPr>
              <a:t>З</a:t>
            </a:r>
            <a:r>
              <a:rPr lang="ru-RU" b="1" i="1">
                <a:solidFill>
                  <a:srgbClr val="5200A4"/>
                </a:solidFill>
                <a:latin typeface="Arial" charset="0"/>
                <a:cs typeface="Arial" charset="0"/>
              </a:rPr>
              <a:t>адачи:</a:t>
            </a:r>
            <a:br>
              <a:rPr lang="ru-RU" b="1" i="1">
                <a:solidFill>
                  <a:srgbClr val="5200A4"/>
                </a:solidFill>
                <a:latin typeface="Arial" charset="0"/>
                <a:cs typeface="Arial" charset="0"/>
              </a:rPr>
            </a:b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1) Проанализировать причины де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виант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ного поведения учеников, изучить их психологические особенности.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2) Разработать методику для выявления группы риска среди подростков с разными проявлениями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девиант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ного поведения, проследить возрастную динамику этих проявлений.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3) Изучить особенности взаимоотношений родителей и подростков, выявить нарушения и психологические причины нарушений у детей.</a:t>
            </a:r>
            <a:endParaRPr lang="ru-RU">
              <a:solidFill>
                <a:srgbClr val="000000"/>
              </a:solidFill>
              <a:latin typeface="Arial" charset="0"/>
            </a:endParaRPr>
          </a:p>
          <a:p>
            <a:pPr algn="just" eaLnBrk="0" hangingPunct="0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4) Разработать рекомендации для учителей, классных руководителей по организации индивидуального учебно-воспитательного воздействия на подростков с учетом их психологических особенностей.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1676400"/>
            <a:ext cx="4267200" cy="3035300"/>
          </a:xfrm>
          <a:prstGeom prst="rect">
            <a:avLst/>
          </a:prstGeom>
          <a:solidFill>
            <a:srgbClr val="E7B7FF">
              <a:alpha val="50000"/>
            </a:srgbClr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ru-RU" b="1" i="1">
                <a:solidFill>
                  <a:srgbClr val="5200A4"/>
                </a:solidFill>
                <a:latin typeface="Arial" charset="0"/>
              </a:rPr>
              <a:t>Г</a:t>
            </a:r>
            <a:r>
              <a:rPr lang="ru-RU" b="1" i="1">
                <a:solidFill>
                  <a:srgbClr val="5200A4"/>
                </a:solidFill>
                <a:latin typeface="Arial" charset="0"/>
                <a:cs typeface="Arial" charset="0"/>
              </a:rPr>
              <a:t>ипотезы</a:t>
            </a:r>
            <a:r>
              <a:rPr lang="ru-RU" b="1" i="1">
                <a:solidFill>
                  <a:srgbClr val="5200A4"/>
                </a:solidFill>
                <a:latin typeface="Arial" charset="0"/>
              </a:rPr>
              <a:t>: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Если в организации учебно-воспитательного процесса изучить специ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-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фику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и динамику проявления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девиаций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у подростков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выявить группу риска, вести индивидуальную работу; вооружить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взрослых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знанием особенностей личности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то можно ожидать позитивного влияния на подростков в отношении усвоения норм общественного поведения; сознательного и обоснованного выбора 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ими 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форм поведения, исключающих проявление де</a:t>
            </a:r>
            <a:r>
              <a:rPr lang="ru-RU">
                <a:solidFill>
                  <a:srgbClr val="000000"/>
                </a:solidFill>
                <a:latin typeface="Arial" charset="0"/>
              </a:rPr>
              <a:t>виаций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 autoUpdateAnimBg="0"/>
      <p:bldP spid="23555" grpId="0" autoUpdateAnimBg="0"/>
      <p:bldP spid="23556" grpId="0" build="p" animBg="1" autoUpdateAnimBg="0"/>
      <p:bldP spid="23557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8600" y="95250"/>
            <a:ext cx="8686800" cy="6486525"/>
          </a:xfrm>
          <a:prstGeom prst="rect">
            <a:avLst/>
          </a:prstGeom>
          <a:solidFill>
            <a:srgbClr val="CCCCFF">
              <a:alpha val="50000"/>
            </a:srgbClr>
          </a:solidFill>
          <a:ln w="38100">
            <a:solidFill>
              <a:srgbClr val="7C20D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200025" algn="just"/>
            <a:r>
              <a:rPr lang="ru-RU">
                <a:solidFill>
                  <a:srgbClr val="FF0066"/>
                </a:solidFill>
                <a:latin typeface="Arial" charset="0"/>
              </a:rPr>
              <a:t>Задачи школы по профилактике асоциального поведения:</a:t>
            </a:r>
            <a:endParaRPr lang="ru-RU">
              <a:solidFill>
                <a:srgbClr val="FF0066"/>
              </a:solidFill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создание гуманистической воспитательной системы, обеспечивающей детям интеллектуальную, социальную нравственную подготовку, необходимую для жизненной адаптации;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целостность образовательного процесса, повышение воспитывающего характера обучения и обучающего эффекта воспитания;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своевременное выявление неблагополучных семей; </a:t>
            </a:r>
            <a:endParaRPr lang="ru-RU">
              <a:solidFill>
                <a:schemeClr val="accent2"/>
              </a:solidFill>
              <a:latin typeface="Arial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формирование у педагогов навыков конструктивного взаимодействия с подростками «группы риска»;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создание форм просвещения родителей </a:t>
            </a:r>
            <a:r>
              <a:rPr lang="ru-RU">
                <a:solidFill>
                  <a:schemeClr val="accent2"/>
                </a:solidFill>
                <a:latin typeface="Arial" charset="0"/>
              </a:rPr>
              <a:t>п</a:t>
            </a: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о актуальным проблемам коррекции отклоняющегося поведения у детей и подростков;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недопущение немотивированного исключения детей из школы;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совершенствование психолого-педагогической помощи детям со школьной дезадаптацией;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работа по формированию и поддержанию стремления детей и подростков к позитивным изменениям в образе жизни через обеспечение их достоверными медико-гигиеническими и санитарными знаниями;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развитие сети дополнительного образования, предоставляющей возможности для воспитания, развития творческого потенциала, самоопределения и самореализации подростков;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организация оздоровительных мероприятий для подростков;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развитие системы учебных курсов по вопросам правоведения;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организация досуговой деятельности подростков, нравственного воспитани</a:t>
            </a:r>
            <a:r>
              <a:rPr lang="ru-RU">
                <a:solidFill>
                  <a:schemeClr val="accent2"/>
                </a:solidFill>
                <a:latin typeface="Arial" charset="0"/>
              </a:rPr>
              <a:t>е</a:t>
            </a: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профориентация и трудовое устройство;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пропаганда и распространение среди детей здорового образа жизни;</a:t>
            </a:r>
            <a:endParaRPr lang="ru-RU">
              <a:solidFill>
                <a:schemeClr val="accent2"/>
              </a:solidFill>
              <a:cs typeface="Times New Roman" pitchFamily="18" charset="0"/>
            </a:endParaRPr>
          </a:p>
          <a:p>
            <a:pPr indent="200025" algn="just" eaLnBrk="0" hangingPunct="0">
              <a:buClr>
                <a:srgbClr val="FF0066"/>
              </a:buClr>
              <a:buFontTx/>
              <a:buChar char="•"/>
            </a:pPr>
            <a:r>
              <a:rPr lang="ru-RU">
                <a:solidFill>
                  <a:schemeClr val="accent2"/>
                </a:solidFill>
                <a:latin typeface="Arial" charset="0"/>
                <a:cs typeface="Arial" charset="0"/>
              </a:rPr>
              <a:t>оказание социальной помощи семьям</a:t>
            </a:r>
            <a:r>
              <a:rPr lang="ru-RU">
                <a:solidFill>
                  <a:schemeClr val="accent2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174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7" dur="500"/>
                                        <p:tgtEl>
                                          <p:spTgt spid="174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2" dur="500"/>
                                        <p:tgtEl>
                                          <p:spTgt spid="174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7" dur="500"/>
                                        <p:tgtEl>
                                          <p:spTgt spid="174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620713"/>
            <a:ext cx="8991600" cy="2235200"/>
          </a:xfrm>
          <a:prstGeom prst="rect">
            <a:avLst/>
          </a:prstGeom>
          <a:solidFill>
            <a:srgbClr val="CCDAD7">
              <a:alpha val="50000"/>
            </a:srgbClr>
          </a:solidFill>
          <a:ln w="9525">
            <a:solidFill>
              <a:srgbClr val="CCE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C3399"/>
                </a:solidFill>
                <a:latin typeface="Arial" charset="0"/>
                <a:cs typeface="Arial" charset="0"/>
              </a:rPr>
              <a:t>Российский закон об образовании: </a:t>
            </a:r>
            <a:endParaRPr lang="ru-RU" sz="2000" b="1" dirty="0">
              <a:solidFill>
                <a:srgbClr val="CC3399"/>
              </a:solidFill>
              <a:latin typeface="Arial" charset="0"/>
            </a:endParaRPr>
          </a:p>
          <a:p>
            <a:pPr algn="ctr"/>
            <a:r>
              <a:rPr lang="ru-RU" sz="2000" b="1" dirty="0">
                <a:latin typeface="Arial" charset="0"/>
              </a:rPr>
              <a:t>«</a:t>
            </a:r>
            <a:r>
              <a:rPr lang="ru-RU" sz="2000" b="1" dirty="0">
                <a:latin typeface="Arial" charset="0"/>
                <a:cs typeface="Arial" charset="0"/>
              </a:rPr>
              <a:t>Содержание образования должно содействовать взаимопониманию и сотрудничеству между людьми, народами, различными расовыми, национальными, этническими, религиозными и социальными группами; способствовать </a:t>
            </a:r>
            <a:r>
              <a:rPr lang="ru-RU" sz="2000" b="1" dirty="0" smtClean="0">
                <a:latin typeface="Arial" charset="0"/>
                <a:cs typeface="Arial" charset="0"/>
              </a:rPr>
              <a:t>реализации  </a:t>
            </a:r>
            <a:r>
              <a:rPr lang="ru-RU" sz="2000" b="1" dirty="0">
                <a:latin typeface="Arial" charset="0"/>
                <a:cs typeface="Arial" charset="0"/>
              </a:rPr>
              <a:t>права граждан на свободный выбор взглядов и убеждений</a:t>
            </a:r>
            <a:r>
              <a:rPr lang="ru-RU" sz="2000" b="1" dirty="0">
                <a:latin typeface="Arial" charset="0"/>
              </a:rPr>
              <a:t>»</a:t>
            </a:r>
            <a:r>
              <a:rPr lang="ru-RU" sz="2000" b="1" dirty="0">
                <a:latin typeface="Arial" charset="0"/>
                <a:cs typeface="Arial" charset="0"/>
              </a:rPr>
              <a:t>.     </a:t>
            </a:r>
            <a:endParaRPr lang="ru-RU" sz="2000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19250" y="4437063"/>
            <a:ext cx="7223125" cy="1320800"/>
          </a:xfrm>
          <a:prstGeom prst="rect">
            <a:avLst/>
          </a:prstGeom>
          <a:solidFill>
            <a:schemeClr val="folHlink">
              <a:alpha val="50000"/>
            </a:schemeClr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2000" dirty="0">
                <a:solidFill>
                  <a:srgbClr val="430086"/>
                </a:solidFill>
                <a:latin typeface="Arial" charset="0"/>
                <a:cs typeface="Arial" charset="0"/>
              </a:rPr>
              <a:t>Выполнить задачи, поставленные в этой статье закона, можно только формируя в ребенке с раннего возраста социально приемлемые нормы поведения, развивая его нравственные представления.</a:t>
            </a:r>
            <a:r>
              <a:rPr lang="ru-RU" sz="2000" dirty="0">
                <a:solidFill>
                  <a:srgbClr val="430086"/>
                </a:solidFill>
              </a:rPr>
              <a:t> </a:t>
            </a:r>
          </a:p>
        </p:txBody>
      </p:sp>
      <p:pic>
        <p:nvPicPr>
          <p:cNvPr id="9220" name="Picture 4" descr="поэ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42950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11" name="Group 239"/>
          <p:cNvGrpSpPr>
            <a:grpSpLocks/>
          </p:cNvGrpSpPr>
          <p:nvPr/>
        </p:nvGrpSpPr>
        <p:grpSpPr bwMode="auto">
          <a:xfrm>
            <a:off x="304800" y="228600"/>
            <a:ext cx="8534400" cy="6477000"/>
            <a:chOff x="192" y="144"/>
            <a:chExt cx="5376" cy="4080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192" y="144"/>
              <a:ext cx="5376" cy="4066"/>
            </a:xfrm>
            <a:custGeom>
              <a:avLst/>
              <a:gdLst>
                <a:gd name="T0" fmla="*/ 0 w 4464"/>
                <a:gd name="T1" fmla="*/ 3347 h 3456"/>
                <a:gd name="T2" fmla="*/ 0 w 4464"/>
                <a:gd name="T3" fmla="*/ 94 h 3456"/>
                <a:gd name="T4" fmla="*/ 1 w 4464"/>
                <a:gd name="T5" fmla="*/ 79 h 3456"/>
                <a:gd name="T6" fmla="*/ 7 w 4464"/>
                <a:gd name="T7" fmla="*/ 63 h 3456"/>
                <a:gd name="T8" fmla="*/ 15 w 4464"/>
                <a:gd name="T9" fmla="*/ 47 h 3456"/>
                <a:gd name="T10" fmla="*/ 25 w 4464"/>
                <a:gd name="T11" fmla="*/ 32 h 3456"/>
                <a:gd name="T12" fmla="*/ 40 w 4464"/>
                <a:gd name="T13" fmla="*/ 19 h 3456"/>
                <a:gd name="T14" fmla="*/ 56 w 4464"/>
                <a:gd name="T15" fmla="*/ 9 h 3456"/>
                <a:gd name="T16" fmla="*/ 74 w 4464"/>
                <a:gd name="T17" fmla="*/ 3 h 3456"/>
                <a:gd name="T18" fmla="*/ 95 w 4464"/>
                <a:gd name="T19" fmla="*/ 0 h 3456"/>
                <a:gd name="T20" fmla="*/ 4384 w 4464"/>
                <a:gd name="T21" fmla="*/ 0 h 3456"/>
                <a:gd name="T22" fmla="*/ 4399 w 4464"/>
                <a:gd name="T23" fmla="*/ 1 h 3456"/>
                <a:gd name="T24" fmla="*/ 4412 w 4464"/>
                <a:gd name="T25" fmla="*/ 6 h 3456"/>
                <a:gd name="T26" fmla="*/ 4426 w 4464"/>
                <a:gd name="T27" fmla="*/ 14 h 3456"/>
                <a:gd name="T28" fmla="*/ 4439 w 4464"/>
                <a:gd name="T29" fmla="*/ 25 h 3456"/>
                <a:gd name="T30" fmla="*/ 4448 w 4464"/>
                <a:gd name="T31" fmla="*/ 38 h 3456"/>
                <a:gd name="T32" fmla="*/ 4457 w 4464"/>
                <a:gd name="T33" fmla="*/ 50 h 3456"/>
                <a:gd name="T34" fmla="*/ 4462 w 4464"/>
                <a:gd name="T35" fmla="*/ 65 h 3456"/>
                <a:gd name="T36" fmla="*/ 4464 w 4464"/>
                <a:gd name="T37" fmla="*/ 80 h 3456"/>
                <a:gd name="T38" fmla="*/ 4464 w 4464"/>
                <a:gd name="T39" fmla="*/ 3362 h 3456"/>
                <a:gd name="T40" fmla="*/ 4462 w 4464"/>
                <a:gd name="T41" fmla="*/ 3376 h 3456"/>
                <a:gd name="T42" fmla="*/ 4457 w 4464"/>
                <a:gd name="T43" fmla="*/ 3393 h 3456"/>
                <a:gd name="T44" fmla="*/ 4448 w 4464"/>
                <a:gd name="T45" fmla="*/ 3408 h 3456"/>
                <a:gd name="T46" fmla="*/ 4437 w 4464"/>
                <a:gd name="T47" fmla="*/ 3422 h 3456"/>
                <a:gd name="T48" fmla="*/ 4424 w 4464"/>
                <a:gd name="T49" fmla="*/ 3437 h 3456"/>
                <a:gd name="T50" fmla="*/ 4409 w 4464"/>
                <a:gd name="T51" fmla="*/ 3447 h 3456"/>
                <a:gd name="T52" fmla="*/ 4394 w 4464"/>
                <a:gd name="T53" fmla="*/ 3453 h 3456"/>
                <a:gd name="T54" fmla="*/ 4378 w 4464"/>
                <a:gd name="T55" fmla="*/ 3456 h 3456"/>
                <a:gd name="T56" fmla="*/ 109 w 4464"/>
                <a:gd name="T57" fmla="*/ 3456 h 3456"/>
                <a:gd name="T58" fmla="*/ 92 w 4464"/>
                <a:gd name="T59" fmla="*/ 3455 h 3456"/>
                <a:gd name="T60" fmla="*/ 74 w 4464"/>
                <a:gd name="T61" fmla="*/ 3450 h 3456"/>
                <a:gd name="T62" fmla="*/ 56 w 4464"/>
                <a:gd name="T63" fmla="*/ 3440 h 3456"/>
                <a:gd name="T64" fmla="*/ 39 w 4464"/>
                <a:gd name="T65" fmla="*/ 3429 h 3456"/>
                <a:gd name="T66" fmla="*/ 23 w 4464"/>
                <a:gd name="T67" fmla="*/ 3415 h 3456"/>
                <a:gd name="T68" fmla="*/ 11 w 4464"/>
                <a:gd name="T69" fmla="*/ 3395 h 3456"/>
                <a:gd name="T70" fmla="*/ 2 w 4464"/>
                <a:gd name="T71" fmla="*/ 3373 h 3456"/>
                <a:gd name="T72" fmla="*/ 0 w 4464"/>
                <a:gd name="T73" fmla="*/ 3347 h 3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464" h="3456">
                  <a:moveTo>
                    <a:pt x="0" y="3347"/>
                  </a:moveTo>
                  <a:lnTo>
                    <a:pt x="0" y="94"/>
                  </a:lnTo>
                  <a:lnTo>
                    <a:pt x="1" y="79"/>
                  </a:lnTo>
                  <a:lnTo>
                    <a:pt x="7" y="63"/>
                  </a:lnTo>
                  <a:lnTo>
                    <a:pt x="15" y="47"/>
                  </a:lnTo>
                  <a:lnTo>
                    <a:pt x="25" y="32"/>
                  </a:lnTo>
                  <a:lnTo>
                    <a:pt x="40" y="19"/>
                  </a:lnTo>
                  <a:lnTo>
                    <a:pt x="56" y="9"/>
                  </a:lnTo>
                  <a:lnTo>
                    <a:pt x="74" y="3"/>
                  </a:lnTo>
                  <a:lnTo>
                    <a:pt x="95" y="0"/>
                  </a:lnTo>
                  <a:lnTo>
                    <a:pt x="4384" y="0"/>
                  </a:lnTo>
                  <a:lnTo>
                    <a:pt x="4399" y="1"/>
                  </a:lnTo>
                  <a:lnTo>
                    <a:pt x="4412" y="6"/>
                  </a:lnTo>
                  <a:lnTo>
                    <a:pt x="4426" y="14"/>
                  </a:lnTo>
                  <a:lnTo>
                    <a:pt x="4439" y="25"/>
                  </a:lnTo>
                  <a:lnTo>
                    <a:pt x="4448" y="38"/>
                  </a:lnTo>
                  <a:lnTo>
                    <a:pt x="4457" y="50"/>
                  </a:lnTo>
                  <a:lnTo>
                    <a:pt x="4462" y="65"/>
                  </a:lnTo>
                  <a:lnTo>
                    <a:pt x="4464" y="80"/>
                  </a:lnTo>
                  <a:lnTo>
                    <a:pt x="4464" y="3362"/>
                  </a:lnTo>
                  <a:lnTo>
                    <a:pt x="4462" y="3376"/>
                  </a:lnTo>
                  <a:lnTo>
                    <a:pt x="4457" y="3393"/>
                  </a:lnTo>
                  <a:lnTo>
                    <a:pt x="4448" y="3408"/>
                  </a:lnTo>
                  <a:lnTo>
                    <a:pt x="4437" y="3422"/>
                  </a:lnTo>
                  <a:lnTo>
                    <a:pt x="4424" y="3437"/>
                  </a:lnTo>
                  <a:lnTo>
                    <a:pt x="4409" y="3447"/>
                  </a:lnTo>
                  <a:lnTo>
                    <a:pt x="4394" y="3453"/>
                  </a:lnTo>
                  <a:lnTo>
                    <a:pt x="4378" y="3456"/>
                  </a:lnTo>
                  <a:lnTo>
                    <a:pt x="109" y="3456"/>
                  </a:lnTo>
                  <a:lnTo>
                    <a:pt x="92" y="3455"/>
                  </a:lnTo>
                  <a:lnTo>
                    <a:pt x="74" y="3450"/>
                  </a:lnTo>
                  <a:lnTo>
                    <a:pt x="56" y="3440"/>
                  </a:lnTo>
                  <a:lnTo>
                    <a:pt x="39" y="3429"/>
                  </a:lnTo>
                  <a:lnTo>
                    <a:pt x="23" y="3415"/>
                  </a:lnTo>
                  <a:lnTo>
                    <a:pt x="11" y="3395"/>
                  </a:lnTo>
                  <a:lnTo>
                    <a:pt x="2" y="3373"/>
                  </a:lnTo>
                  <a:lnTo>
                    <a:pt x="0" y="334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50" name="Group 178"/>
            <p:cNvGrpSpPr>
              <a:grpSpLocks/>
            </p:cNvGrpSpPr>
            <p:nvPr/>
          </p:nvGrpSpPr>
          <p:grpSpPr bwMode="auto">
            <a:xfrm>
              <a:off x="336" y="576"/>
              <a:ext cx="144" cy="1680"/>
              <a:chOff x="1488" y="864"/>
              <a:chExt cx="144" cy="1680"/>
            </a:xfrm>
          </p:grpSpPr>
          <p:sp>
            <p:nvSpPr>
              <p:cNvPr id="3163" name="Freeform 91"/>
              <p:cNvSpPr>
                <a:spLocks/>
              </p:cNvSpPr>
              <p:nvPr/>
            </p:nvSpPr>
            <p:spPr bwMode="auto">
              <a:xfrm>
                <a:off x="1488" y="1977"/>
                <a:ext cx="144" cy="567"/>
              </a:xfrm>
              <a:custGeom>
                <a:avLst/>
                <a:gdLst>
                  <a:gd name="T0" fmla="*/ 113 w 113"/>
                  <a:gd name="T1" fmla="*/ 305 h 305"/>
                  <a:gd name="T2" fmla="*/ 107 w 113"/>
                  <a:gd name="T3" fmla="*/ 300 h 305"/>
                  <a:gd name="T4" fmla="*/ 102 w 113"/>
                  <a:gd name="T5" fmla="*/ 296 h 305"/>
                  <a:gd name="T6" fmla="*/ 96 w 113"/>
                  <a:gd name="T7" fmla="*/ 294 h 305"/>
                  <a:gd name="T8" fmla="*/ 90 w 113"/>
                  <a:gd name="T9" fmla="*/ 291 h 305"/>
                  <a:gd name="T10" fmla="*/ 82 w 113"/>
                  <a:gd name="T11" fmla="*/ 288 h 305"/>
                  <a:gd name="T12" fmla="*/ 75 w 113"/>
                  <a:gd name="T13" fmla="*/ 287 h 305"/>
                  <a:gd name="T14" fmla="*/ 67 w 113"/>
                  <a:gd name="T15" fmla="*/ 285 h 305"/>
                  <a:gd name="T16" fmla="*/ 58 w 113"/>
                  <a:gd name="T17" fmla="*/ 283 h 305"/>
                  <a:gd name="T18" fmla="*/ 48 w 113"/>
                  <a:gd name="T19" fmla="*/ 282 h 305"/>
                  <a:gd name="T20" fmla="*/ 39 w 113"/>
                  <a:gd name="T21" fmla="*/ 281 h 305"/>
                  <a:gd name="T22" fmla="*/ 29 w 113"/>
                  <a:gd name="T23" fmla="*/ 279 h 305"/>
                  <a:gd name="T24" fmla="*/ 21 w 113"/>
                  <a:gd name="T25" fmla="*/ 277 h 305"/>
                  <a:gd name="T26" fmla="*/ 12 w 113"/>
                  <a:gd name="T27" fmla="*/ 274 h 305"/>
                  <a:gd name="T28" fmla="*/ 6 w 113"/>
                  <a:gd name="T29" fmla="*/ 269 h 305"/>
                  <a:gd name="T30" fmla="*/ 1 w 113"/>
                  <a:gd name="T31" fmla="*/ 263 h 305"/>
                  <a:gd name="T32" fmla="*/ 0 w 113"/>
                  <a:gd name="T33" fmla="*/ 255 h 305"/>
                  <a:gd name="T34" fmla="*/ 0 w 113"/>
                  <a:gd name="T35" fmla="*/ 49 h 305"/>
                  <a:gd name="T36" fmla="*/ 1 w 113"/>
                  <a:gd name="T37" fmla="*/ 41 h 305"/>
                  <a:gd name="T38" fmla="*/ 6 w 113"/>
                  <a:gd name="T39" fmla="*/ 36 h 305"/>
                  <a:gd name="T40" fmla="*/ 12 w 113"/>
                  <a:gd name="T41" fmla="*/ 31 h 305"/>
                  <a:gd name="T42" fmla="*/ 21 w 113"/>
                  <a:gd name="T43" fmla="*/ 28 h 305"/>
                  <a:gd name="T44" fmla="*/ 29 w 113"/>
                  <a:gd name="T45" fmla="*/ 26 h 305"/>
                  <a:gd name="T46" fmla="*/ 39 w 113"/>
                  <a:gd name="T47" fmla="*/ 24 h 305"/>
                  <a:gd name="T48" fmla="*/ 48 w 113"/>
                  <a:gd name="T49" fmla="*/ 22 h 305"/>
                  <a:gd name="T50" fmla="*/ 58 w 113"/>
                  <a:gd name="T51" fmla="*/ 21 h 305"/>
                  <a:gd name="T52" fmla="*/ 67 w 113"/>
                  <a:gd name="T53" fmla="*/ 19 h 305"/>
                  <a:gd name="T54" fmla="*/ 75 w 113"/>
                  <a:gd name="T55" fmla="*/ 18 h 305"/>
                  <a:gd name="T56" fmla="*/ 82 w 113"/>
                  <a:gd name="T57" fmla="*/ 17 h 305"/>
                  <a:gd name="T58" fmla="*/ 90 w 113"/>
                  <a:gd name="T59" fmla="*/ 14 h 305"/>
                  <a:gd name="T60" fmla="*/ 96 w 113"/>
                  <a:gd name="T61" fmla="*/ 12 h 305"/>
                  <a:gd name="T62" fmla="*/ 102 w 113"/>
                  <a:gd name="T63" fmla="*/ 9 h 305"/>
                  <a:gd name="T64" fmla="*/ 107 w 113"/>
                  <a:gd name="T65" fmla="*/ 5 h 305"/>
                  <a:gd name="T66" fmla="*/ 113 w 113"/>
                  <a:gd name="T67" fmla="*/ 0 h 305"/>
                  <a:gd name="T68" fmla="*/ 113 w 113"/>
                  <a:gd name="T6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5">
                    <a:moveTo>
                      <a:pt x="113" y="305"/>
                    </a:moveTo>
                    <a:lnTo>
                      <a:pt x="107" y="300"/>
                    </a:lnTo>
                    <a:lnTo>
                      <a:pt x="102" y="296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8"/>
                    </a:lnTo>
                    <a:lnTo>
                      <a:pt x="75" y="287"/>
                    </a:lnTo>
                    <a:lnTo>
                      <a:pt x="67" y="285"/>
                    </a:lnTo>
                    <a:lnTo>
                      <a:pt x="58" y="283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79"/>
                    </a:lnTo>
                    <a:lnTo>
                      <a:pt x="21" y="277"/>
                    </a:lnTo>
                    <a:lnTo>
                      <a:pt x="12" y="274"/>
                    </a:lnTo>
                    <a:lnTo>
                      <a:pt x="6" y="269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49"/>
                    </a:lnTo>
                    <a:lnTo>
                      <a:pt x="1" y="41"/>
                    </a:lnTo>
                    <a:lnTo>
                      <a:pt x="6" y="36"/>
                    </a:lnTo>
                    <a:lnTo>
                      <a:pt x="12" y="31"/>
                    </a:lnTo>
                    <a:lnTo>
                      <a:pt x="21" y="28"/>
                    </a:lnTo>
                    <a:lnTo>
                      <a:pt x="29" y="26"/>
                    </a:lnTo>
                    <a:lnTo>
                      <a:pt x="39" y="24"/>
                    </a:lnTo>
                    <a:lnTo>
                      <a:pt x="48" y="22"/>
                    </a:lnTo>
                    <a:lnTo>
                      <a:pt x="58" y="21"/>
                    </a:lnTo>
                    <a:lnTo>
                      <a:pt x="67" y="19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4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5"/>
                    </a:lnTo>
                    <a:lnTo>
                      <a:pt x="113" y="0"/>
                    </a:lnTo>
                    <a:lnTo>
                      <a:pt x="113" y="305"/>
                    </a:lnTo>
                    <a:close/>
                  </a:path>
                </a:pathLst>
              </a:custGeom>
              <a:solidFill>
                <a:srgbClr val="00CE3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0" name="Freeform 98"/>
              <p:cNvSpPr>
                <a:spLocks/>
              </p:cNvSpPr>
              <p:nvPr/>
            </p:nvSpPr>
            <p:spPr bwMode="auto">
              <a:xfrm>
                <a:off x="1488" y="1593"/>
                <a:ext cx="140" cy="567"/>
              </a:xfrm>
              <a:custGeom>
                <a:avLst/>
                <a:gdLst>
                  <a:gd name="T0" fmla="*/ 113 w 113"/>
                  <a:gd name="T1" fmla="*/ 306 h 306"/>
                  <a:gd name="T2" fmla="*/ 107 w 113"/>
                  <a:gd name="T3" fmla="*/ 301 h 306"/>
                  <a:gd name="T4" fmla="*/ 102 w 113"/>
                  <a:gd name="T5" fmla="*/ 297 h 306"/>
                  <a:gd name="T6" fmla="*/ 96 w 113"/>
                  <a:gd name="T7" fmla="*/ 294 h 306"/>
                  <a:gd name="T8" fmla="*/ 90 w 113"/>
                  <a:gd name="T9" fmla="*/ 292 h 306"/>
                  <a:gd name="T10" fmla="*/ 82 w 113"/>
                  <a:gd name="T11" fmla="*/ 289 h 306"/>
                  <a:gd name="T12" fmla="*/ 75 w 113"/>
                  <a:gd name="T13" fmla="*/ 288 h 306"/>
                  <a:gd name="T14" fmla="*/ 67 w 113"/>
                  <a:gd name="T15" fmla="*/ 285 h 306"/>
                  <a:gd name="T16" fmla="*/ 58 w 113"/>
                  <a:gd name="T17" fmla="*/ 284 h 306"/>
                  <a:gd name="T18" fmla="*/ 48 w 113"/>
                  <a:gd name="T19" fmla="*/ 282 h 306"/>
                  <a:gd name="T20" fmla="*/ 39 w 113"/>
                  <a:gd name="T21" fmla="*/ 281 h 306"/>
                  <a:gd name="T22" fmla="*/ 29 w 113"/>
                  <a:gd name="T23" fmla="*/ 280 h 306"/>
                  <a:gd name="T24" fmla="*/ 21 w 113"/>
                  <a:gd name="T25" fmla="*/ 277 h 306"/>
                  <a:gd name="T26" fmla="*/ 12 w 113"/>
                  <a:gd name="T27" fmla="*/ 275 h 306"/>
                  <a:gd name="T28" fmla="*/ 6 w 113"/>
                  <a:gd name="T29" fmla="*/ 270 h 306"/>
                  <a:gd name="T30" fmla="*/ 1 w 113"/>
                  <a:gd name="T31" fmla="*/ 263 h 306"/>
                  <a:gd name="T32" fmla="*/ 0 w 113"/>
                  <a:gd name="T33" fmla="*/ 255 h 306"/>
                  <a:gd name="T34" fmla="*/ 0 w 113"/>
                  <a:gd name="T35" fmla="*/ 51 h 306"/>
                  <a:gd name="T36" fmla="*/ 1 w 113"/>
                  <a:gd name="T37" fmla="*/ 43 h 306"/>
                  <a:gd name="T38" fmla="*/ 6 w 113"/>
                  <a:gd name="T39" fmla="*/ 37 h 306"/>
                  <a:gd name="T40" fmla="*/ 12 w 113"/>
                  <a:gd name="T41" fmla="*/ 31 h 306"/>
                  <a:gd name="T42" fmla="*/ 21 w 113"/>
                  <a:gd name="T43" fmla="*/ 29 h 306"/>
                  <a:gd name="T44" fmla="*/ 29 w 113"/>
                  <a:gd name="T45" fmla="*/ 26 h 306"/>
                  <a:gd name="T46" fmla="*/ 39 w 113"/>
                  <a:gd name="T47" fmla="*/ 25 h 306"/>
                  <a:gd name="T48" fmla="*/ 48 w 113"/>
                  <a:gd name="T49" fmla="*/ 24 h 306"/>
                  <a:gd name="T50" fmla="*/ 58 w 113"/>
                  <a:gd name="T51" fmla="*/ 22 h 306"/>
                  <a:gd name="T52" fmla="*/ 67 w 113"/>
                  <a:gd name="T53" fmla="*/ 21 h 306"/>
                  <a:gd name="T54" fmla="*/ 75 w 113"/>
                  <a:gd name="T55" fmla="*/ 19 h 306"/>
                  <a:gd name="T56" fmla="*/ 82 w 113"/>
                  <a:gd name="T57" fmla="*/ 17 h 306"/>
                  <a:gd name="T58" fmla="*/ 90 w 113"/>
                  <a:gd name="T59" fmla="*/ 15 h 306"/>
                  <a:gd name="T60" fmla="*/ 96 w 113"/>
                  <a:gd name="T61" fmla="*/ 12 h 306"/>
                  <a:gd name="T62" fmla="*/ 102 w 113"/>
                  <a:gd name="T63" fmla="*/ 9 h 306"/>
                  <a:gd name="T64" fmla="*/ 107 w 113"/>
                  <a:gd name="T65" fmla="*/ 6 h 306"/>
                  <a:gd name="T66" fmla="*/ 113 w 113"/>
                  <a:gd name="T67" fmla="*/ 0 h 306"/>
                  <a:gd name="T68" fmla="*/ 113 w 113"/>
                  <a:gd name="T6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6">
                    <a:moveTo>
                      <a:pt x="113" y="306"/>
                    </a:moveTo>
                    <a:lnTo>
                      <a:pt x="107" y="301"/>
                    </a:lnTo>
                    <a:lnTo>
                      <a:pt x="102" y="297"/>
                    </a:lnTo>
                    <a:lnTo>
                      <a:pt x="96" y="294"/>
                    </a:lnTo>
                    <a:lnTo>
                      <a:pt x="90" y="292"/>
                    </a:lnTo>
                    <a:lnTo>
                      <a:pt x="82" y="289"/>
                    </a:lnTo>
                    <a:lnTo>
                      <a:pt x="75" y="288"/>
                    </a:lnTo>
                    <a:lnTo>
                      <a:pt x="67" y="285"/>
                    </a:lnTo>
                    <a:lnTo>
                      <a:pt x="58" y="284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80"/>
                    </a:lnTo>
                    <a:lnTo>
                      <a:pt x="21" y="277"/>
                    </a:lnTo>
                    <a:lnTo>
                      <a:pt x="12" y="275"/>
                    </a:lnTo>
                    <a:lnTo>
                      <a:pt x="6" y="270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7"/>
                    </a:lnTo>
                    <a:lnTo>
                      <a:pt x="12" y="31"/>
                    </a:lnTo>
                    <a:lnTo>
                      <a:pt x="21" y="29"/>
                    </a:lnTo>
                    <a:lnTo>
                      <a:pt x="29" y="26"/>
                    </a:lnTo>
                    <a:lnTo>
                      <a:pt x="39" y="25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7" y="21"/>
                    </a:lnTo>
                    <a:lnTo>
                      <a:pt x="75" y="19"/>
                    </a:lnTo>
                    <a:lnTo>
                      <a:pt x="82" y="17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3" y="0"/>
                    </a:lnTo>
                    <a:lnTo>
                      <a:pt x="113" y="306"/>
                    </a:lnTo>
                    <a:close/>
                  </a:path>
                </a:pathLst>
              </a:custGeom>
              <a:solidFill>
                <a:srgbClr val="FFE70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" name="Freeform 105"/>
              <p:cNvSpPr>
                <a:spLocks/>
              </p:cNvSpPr>
              <p:nvPr/>
            </p:nvSpPr>
            <p:spPr bwMode="auto">
              <a:xfrm>
                <a:off x="1492" y="1257"/>
                <a:ext cx="140" cy="567"/>
              </a:xfrm>
              <a:custGeom>
                <a:avLst/>
                <a:gdLst>
                  <a:gd name="T0" fmla="*/ 113 w 113"/>
                  <a:gd name="T1" fmla="*/ 306 h 306"/>
                  <a:gd name="T2" fmla="*/ 107 w 113"/>
                  <a:gd name="T3" fmla="*/ 301 h 306"/>
                  <a:gd name="T4" fmla="*/ 102 w 113"/>
                  <a:gd name="T5" fmla="*/ 297 h 306"/>
                  <a:gd name="T6" fmla="*/ 96 w 113"/>
                  <a:gd name="T7" fmla="*/ 294 h 306"/>
                  <a:gd name="T8" fmla="*/ 90 w 113"/>
                  <a:gd name="T9" fmla="*/ 291 h 306"/>
                  <a:gd name="T10" fmla="*/ 82 w 113"/>
                  <a:gd name="T11" fmla="*/ 289 h 306"/>
                  <a:gd name="T12" fmla="*/ 75 w 113"/>
                  <a:gd name="T13" fmla="*/ 288 h 306"/>
                  <a:gd name="T14" fmla="*/ 67 w 113"/>
                  <a:gd name="T15" fmla="*/ 286 h 306"/>
                  <a:gd name="T16" fmla="*/ 58 w 113"/>
                  <a:gd name="T17" fmla="*/ 285 h 306"/>
                  <a:gd name="T18" fmla="*/ 48 w 113"/>
                  <a:gd name="T19" fmla="*/ 284 h 306"/>
                  <a:gd name="T20" fmla="*/ 39 w 113"/>
                  <a:gd name="T21" fmla="*/ 281 h 306"/>
                  <a:gd name="T22" fmla="*/ 29 w 113"/>
                  <a:gd name="T23" fmla="*/ 280 h 306"/>
                  <a:gd name="T24" fmla="*/ 21 w 113"/>
                  <a:gd name="T25" fmla="*/ 277 h 306"/>
                  <a:gd name="T26" fmla="*/ 12 w 113"/>
                  <a:gd name="T27" fmla="*/ 275 h 306"/>
                  <a:gd name="T28" fmla="*/ 6 w 113"/>
                  <a:gd name="T29" fmla="*/ 269 h 306"/>
                  <a:gd name="T30" fmla="*/ 1 w 113"/>
                  <a:gd name="T31" fmla="*/ 264 h 306"/>
                  <a:gd name="T32" fmla="*/ 0 w 113"/>
                  <a:gd name="T33" fmla="*/ 257 h 306"/>
                  <a:gd name="T34" fmla="*/ 0 w 113"/>
                  <a:gd name="T35" fmla="*/ 51 h 306"/>
                  <a:gd name="T36" fmla="*/ 1 w 113"/>
                  <a:gd name="T37" fmla="*/ 43 h 306"/>
                  <a:gd name="T38" fmla="*/ 6 w 113"/>
                  <a:gd name="T39" fmla="*/ 38 h 306"/>
                  <a:gd name="T40" fmla="*/ 12 w 113"/>
                  <a:gd name="T41" fmla="*/ 33 h 306"/>
                  <a:gd name="T42" fmla="*/ 21 w 113"/>
                  <a:gd name="T43" fmla="*/ 30 h 306"/>
                  <a:gd name="T44" fmla="*/ 29 w 113"/>
                  <a:gd name="T45" fmla="*/ 28 h 306"/>
                  <a:gd name="T46" fmla="*/ 39 w 113"/>
                  <a:gd name="T47" fmla="*/ 26 h 306"/>
                  <a:gd name="T48" fmla="*/ 48 w 113"/>
                  <a:gd name="T49" fmla="*/ 24 h 306"/>
                  <a:gd name="T50" fmla="*/ 58 w 113"/>
                  <a:gd name="T51" fmla="*/ 22 h 306"/>
                  <a:gd name="T52" fmla="*/ 67 w 113"/>
                  <a:gd name="T53" fmla="*/ 21 h 306"/>
                  <a:gd name="T54" fmla="*/ 75 w 113"/>
                  <a:gd name="T55" fmla="*/ 18 h 306"/>
                  <a:gd name="T56" fmla="*/ 82 w 113"/>
                  <a:gd name="T57" fmla="*/ 17 h 306"/>
                  <a:gd name="T58" fmla="*/ 90 w 113"/>
                  <a:gd name="T59" fmla="*/ 15 h 306"/>
                  <a:gd name="T60" fmla="*/ 96 w 113"/>
                  <a:gd name="T61" fmla="*/ 12 h 306"/>
                  <a:gd name="T62" fmla="*/ 102 w 113"/>
                  <a:gd name="T63" fmla="*/ 9 h 306"/>
                  <a:gd name="T64" fmla="*/ 107 w 113"/>
                  <a:gd name="T65" fmla="*/ 6 h 306"/>
                  <a:gd name="T66" fmla="*/ 113 w 113"/>
                  <a:gd name="T67" fmla="*/ 0 h 306"/>
                  <a:gd name="T68" fmla="*/ 113 w 113"/>
                  <a:gd name="T6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6">
                    <a:moveTo>
                      <a:pt x="113" y="306"/>
                    </a:moveTo>
                    <a:lnTo>
                      <a:pt x="107" y="301"/>
                    </a:lnTo>
                    <a:lnTo>
                      <a:pt x="102" y="297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9"/>
                    </a:lnTo>
                    <a:lnTo>
                      <a:pt x="75" y="288"/>
                    </a:lnTo>
                    <a:lnTo>
                      <a:pt x="67" y="286"/>
                    </a:lnTo>
                    <a:lnTo>
                      <a:pt x="58" y="285"/>
                    </a:lnTo>
                    <a:lnTo>
                      <a:pt x="48" y="284"/>
                    </a:lnTo>
                    <a:lnTo>
                      <a:pt x="39" y="281"/>
                    </a:lnTo>
                    <a:lnTo>
                      <a:pt x="29" y="280"/>
                    </a:lnTo>
                    <a:lnTo>
                      <a:pt x="21" y="277"/>
                    </a:lnTo>
                    <a:lnTo>
                      <a:pt x="12" y="275"/>
                    </a:lnTo>
                    <a:lnTo>
                      <a:pt x="6" y="269"/>
                    </a:lnTo>
                    <a:lnTo>
                      <a:pt x="1" y="264"/>
                    </a:lnTo>
                    <a:lnTo>
                      <a:pt x="0" y="257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8"/>
                    </a:lnTo>
                    <a:lnTo>
                      <a:pt x="12" y="33"/>
                    </a:lnTo>
                    <a:lnTo>
                      <a:pt x="21" y="30"/>
                    </a:lnTo>
                    <a:lnTo>
                      <a:pt x="29" y="28"/>
                    </a:lnTo>
                    <a:lnTo>
                      <a:pt x="39" y="26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7" y="21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3" y="0"/>
                    </a:lnTo>
                    <a:lnTo>
                      <a:pt x="113" y="306"/>
                    </a:lnTo>
                    <a:close/>
                  </a:path>
                </a:pathLst>
              </a:custGeom>
              <a:solidFill>
                <a:srgbClr val="FE920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84" name="Freeform 112"/>
              <p:cNvSpPr>
                <a:spLocks/>
              </p:cNvSpPr>
              <p:nvPr/>
            </p:nvSpPr>
            <p:spPr bwMode="auto">
              <a:xfrm>
                <a:off x="1488" y="864"/>
                <a:ext cx="141" cy="567"/>
              </a:xfrm>
              <a:custGeom>
                <a:avLst/>
                <a:gdLst>
                  <a:gd name="T0" fmla="*/ 113 w 113"/>
                  <a:gd name="T1" fmla="*/ 305 h 305"/>
                  <a:gd name="T2" fmla="*/ 107 w 113"/>
                  <a:gd name="T3" fmla="*/ 300 h 305"/>
                  <a:gd name="T4" fmla="*/ 102 w 113"/>
                  <a:gd name="T5" fmla="*/ 296 h 305"/>
                  <a:gd name="T6" fmla="*/ 96 w 113"/>
                  <a:gd name="T7" fmla="*/ 294 h 305"/>
                  <a:gd name="T8" fmla="*/ 90 w 113"/>
                  <a:gd name="T9" fmla="*/ 291 h 305"/>
                  <a:gd name="T10" fmla="*/ 82 w 113"/>
                  <a:gd name="T11" fmla="*/ 289 h 305"/>
                  <a:gd name="T12" fmla="*/ 75 w 113"/>
                  <a:gd name="T13" fmla="*/ 287 h 305"/>
                  <a:gd name="T14" fmla="*/ 67 w 113"/>
                  <a:gd name="T15" fmla="*/ 285 h 305"/>
                  <a:gd name="T16" fmla="*/ 58 w 113"/>
                  <a:gd name="T17" fmla="*/ 283 h 305"/>
                  <a:gd name="T18" fmla="*/ 48 w 113"/>
                  <a:gd name="T19" fmla="*/ 282 h 305"/>
                  <a:gd name="T20" fmla="*/ 39 w 113"/>
                  <a:gd name="T21" fmla="*/ 281 h 305"/>
                  <a:gd name="T22" fmla="*/ 29 w 113"/>
                  <a:gd name="T23" fmla="*/ 279 h 305"/>
                  <a:gd name="T24" fmla="*/ 21 w 113"/>
                  <a:gd name="T25" fmla="*/ 277 h 305"/>
                  <a:gd name="T26" fmla="*/ 12 w 113"/>
                  <a:gd name="T27" fmla="*/ 274 h 305"/>
                  <a:gd name="T28" fmla="*/ 6 w 113"/>
                  <a:gd name="T29" fmla="*/ 269 h 305"/>
                  <a:gd name="T30" fmla="*/ 1 w 113"/>
                  <a:gd name="T31" fmla="*/ 263 h 305"/>
                  <a:gd name="T32" fmla="*/ 0 w 113"/>
                  <a:gd name="T33" fmla="*/ 255 h 305"/>
                  <a:gd name="T34" fmla="*/ 0 w 113"/>
                  <a:gd name="T35" fmla="*/ 50 h 305"/>
                  <a:gd name="T36" fmla="*/ 1 w 113"/>
                  <a:gd name="T37" fmla="*/ 43 h 305"/>
                  <a:gd name="T38" fmla="*/ 6 w 113"/>
                  <a:gd name="T39" fmla="*/ 36 h 305"/>
                  <a:gd name="T40" fmla="*/ 12 w 113"/>
                  <a:gd name="T41" fmla="*/ 31 h 305"/>
                  <a:gd name="T42" fmla="*/ 21 w 113"/>
                  <a:gd name="T43" fmla="*/ 28 h 305"/>
                  <a:gd name="T44" fmla="*/ 29 w 113"/>
                  <a:gd name="T45" fmla="*/ 26 h 305"/>
                  <a:gd name="T46" fmla="*/ 39 w 113"/>
                  <a:gd name="T47" fmla="*/ 25 h 305"/>
                  <a:gd name="T48" fmla="*/ 48 w 113"/>
                  <a:gd name="T49" fmla="*/ 22 h 305"/>
                  <a:gd name="T50" fmla="*/ 58 w 113"/>
                  <a:gd name="T51" fmla="*/ 21 h 305"/>
                  <a:gd name="T52" fmla="*/ 67 w 113"/>
                  <a:gd name="T53" fmla="*/ 19 h 305"/>
                  <a:gd name="T54" fmla="*/ 75 w 113"/>
                  <a:gd name="T55" fmla="*/ 18 h 305"/>
                  <a:gd name="T56" fmla="*/ 82 w 113"/>
                  <a:gd name="T57" fmla="*/ 17 h 305"/>
                  <a:gd name="T58" fmla="*/ 90 w 113"/>
                  <a:gd name="T59" fmla="*/ 14 h 305"/>
                  <a:gd name="T60" fmla="*/ 96 w 113"/>
                  <a:gd name="T61" fmla="*/ 12 h 305"/>
                  <a:gd name="T62" fmla="*/ 102 w 113"/>
                  <a:gd name="T63" fmla="*/ 9 h 305"/>
                  <a:gd name="T64" fmla="*/ 107 w 113"/>
                  <a:gd name="T65" fmla="*/ 5 h 305"/>
                  <a:gd name="T66" fmla="*/ 113 w 113"/>
                  <a:gd name="T67" fmla="*/ 0 h 305"/>
                  <a:gd name="T68" fmla="*/ 113 w 113"/>
                  <a:gd name="T6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5">
                    <a:moveTo>
                      <a:pt x="113" y="305"/>
                    </a:moveTo>
                    <a:lnTo>
                      <a:pt x="107" y="300"/>
                    </a:lnTo>
                    <a:lnTo>
                      <a:pt x="102" y="296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9"/>
                    </a:lnTo>
                    <a:lnTo>
                      <a:pt x="75" y="287"/>
                    </a:lnTo>
                    <a:lnTo>
                      <a:pt x="67" y="285"/>
                    </a:lnTo>
                    <a:lnTo>
                      <a:pt x="58" y="283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79"/>
                    </a:lnTo>
                    <a:lnTo>
                      <a:pt x="21" y="277"/>
                    </a:lnTo>
                    <a:lnTo>
                      <a:pt x="12" y="274"/>
                    </a:lnTo>
                    <a:lnTo>
                      <a:pt x="6" y="269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50"/>
                    </a:lnTo>
                    <a:lnTo>
                      <a:pt x="1" y="43"/>
                    </a:lnTo>
                    <a:lnTo>
                      <a:pt x="6" y="36"/>
                    </a:lnTo>
                    <a:lnTo>
                      <a:pt x="12" y="31"/>
                    </a:lnTo>
                    <a:lnTo>
                      <a:pt x="21" y="28"/>
                    </a:lnTo>
                    <a:lnTo>
                      <a:pt x="29" y="26"/>
                    </a:lnTo>
                    <a:lnTo>
                      <a:pt x="39" y="25"/>
                    </a:lnTo>
                    <a:lnTo>
                      <a:pt x="48" y="22"/>
                    </a:lnTo>
                    <a:lnTo>
                      <a:pt x="58" y="21"/>
                    </a:lnTo>
                    <a:lnTo>
                      <a:pt x="67" y="19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4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5"/>
                    </a:lnTo>
                    <a:lnTo>
                      <a:pt x="113" y="0"/>
                    </a:lnTo>
                    <a:lnTo>
                      <a:pt x="113" y="305"/>
                    </a:lnTo>
                    <a:close/>
                  </a:path>
                </a:pathLst>
              </a:custGeom>
              <a:solidFill>
                <a:srgbClr val="FF2929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06" name="Group 234"/>
            <p:cNvGrpSpPr>
              <a:grpSpLocks/>
            </p:cNvGrpSpPr>
            <p:nvPr/>
          </p:nvGrpSpPr>
          <p:grpSpPr bwMode="auto">
            <a:xfrm>
              <a:off x="5328" y="2352"/>
              <a:ext cx="144" cy="1287"/>
              <a:chOff x="5328" y="2448"/>
              <a:chExt cx="144" cy="1287"/>
            </a:xfrm>
          </p:grpSpPr>
          <p:sp>
            <p:nvSpPr>
              <p:cNvPr id="3254" name="Freeform 182"/>
              <p:cNvSpPr>
                <a:spLocks/>
              </p:cNvSpPr>
              <p:nvPr/>
            </p:nvSpPr>
            <p:spPr bwMode="auto">
              <a:xfrm flipH="1" flipV="1">
                <a:off x="5328" y="3168"/>
                <a:ext cx="140" cy="567"/>
              </a:xfrm>
              <a:custGeom>
                <a:avLst/>
                <a:gdLst>
                  <a:gd name="T0" fmla="*/ 113 w 113"/>
                  <a:gd name="T1" fmla="*/ 306 h 306"/>
                  <a:gd name="T2" fmla="*/ 107 w 113"/>
                  <a:gd name="T3" fmla="*/ 301 h 306"/>
                  <a:gd name="T4" fmla="*/ 102 w 113"/>
                  <a:gd name="T5" fmla="*/ 297 h 306"/>
                  <a:gd name="T6" fmla="*/ 96 w 113"/>
                  <a:gd name="T7" fmla="*/ 294 h 306"/>
                  <a:gd name="T8" fmla="*/ 90 w 113"/>
                  <a:gd name="T9" fmla="*/ 291 h 306"/>
                  <a:gd name="T10" fmla="*/ 82 w 113"/>
                  <a:gd name="T11" fmla="*/ 289 h 306"/>
                  <a:gd name="T12" fmla="*/ 75 w 113"/>
                  <a:gd name="T13" fmla="*/ 288 h 306"/>
                  <a:gd name="T14" fmla="*/ 67 w 113"/>
                  <a:gd name="T15" fmla="*/ 286 h 306"/>
                  <a:gd name="T16" fmla="*/ 58 w 113"/>
                  <a:gd name="T17" fmla="*/ 285 h 306"/>
                  <a:gd name="T18" fmla="*/ 48 w 113"/>
                  <a:gd name="T19" fmla="*/ 284 h 306"/>
                  <a:gd name="T20" fmla="*/ 39 w 113"/>
                  <a:gd name="T21" fmla="*/ 281 h 306"/>
                  <a:gd name="T22" fmla="*/ 29 w 113"/>
                  <a:gd name="T23" fmla="*/ 280 h 306"/>
                  <a:gd name="T24" fmla="*/ 21 w 113"/>
                  <a:gd name="T25" fmla="*/ 277 h 306"/>
                  <a:gd name="T26" fmla="*/ 12 w 113"/>
                  <a:gd name="T27" fmla="*/ 275 h 306"/>
                  <a:gd name="T28" fmla="*/ 6 w 113"/>
                  <a:gd name="T29" fmla="*/ 269 h 306"/>
                  <a:gd name="T30" fmla="*/ 1 w 113"/>
                  <a:gd name="T31" fmla="*/ 264 h 306"/>
                  <a:gd name="T32" fmla="*/ 0 w 113"/>
                  <a:gd name="T33" fmla="*/ 257 h 306"/>
                  <a:gd name="T34" fmla="*/ 0 w 113"/>
                  <a:gd name="T35" fmla="*/ 51 h 306"/>
                  <a:gd name="T36" fmla="*/ 1 w 113"/>
                  <a:gd name="T37" fmla="*/ 43 h 306"/>
                  <a:gd name="T38" fmla="*/ 6 w 113"/>
                  <a:gd name="T39" fmla="*/ 38 h 306"/>
                  <a:gd name="T40" fmla="*/ 12 w 113"/>
                  <a:gd name="T41" fmla="*/ 33 h 306"/>
                  <a:gd name="T42" fmla="*/ 21 w 113"/>
                  <a:gd name="T43" fmla="*/ 30 h 306"/>
                  <a:gd name="T44" fmla="*/ 29 w 113"/>
                  <a:gd name="T45" fmla="*/ 28 h 306"/>
                  <a:gd name="T46" fmla="*/ 39 w 113"/>
                  <a:gd name="T47" fmla="*/ 26 h 306"/>
                  <a:gd name="T48" fmla="*/ 48 w 113"/>
                  <a:gd name="T49" fmla="*/ 24 h 306"/>
                  <a:gd name="T50" fmla="*/ 58 w 113"/>
                  <a:gd name="T51" fmla="*/ 22 h 306"/>
                  <a:gd name="T52" fmla="*/ 67 w 113"/>
                  <a:gd name="T53" fmla="*/ 21 h 306"/>
                  <a:gd name="T54" fmla="*/ 75 w 113"/>
                  <a:gd name="T55" fmla="*/ 18 h 306"/>
                  <a:gd name="T56" fmla="*/ 82 w 113"/>
                  <a:gd name="T57" fmla="*/ 17 h 306"/>
                  <a:gd name="T58" fmla="*/ 90 w 113"/>
                  <a:gd name="T59" fmla="*/ 15 h 306"/>
                  <a:gd name="T60" fmla="*/ 96 w 113"/>
                  <a:gd name="T61" fmla="*/ 12 h 306"/>
                  <a:gd name="T62" fmla="*/ 102 w 113"/>
                  <a:gd name="T63" fmla="*/ 9 h 306"/>
                  <a:gd name="T64" fmla="*/ 107 w 113"/>
                  <a:gd name="T65" fmla="*/ 6 h 306"/>
                  <a:gd name="T66" fmla="*/ 113 w 113"/>
                  <a:gd name="T67" fmla="*/ 0 h 306"/>
                  <a:gd name="T68" fmla="*/ 113 w 113"/>
                  <a:gd name="T6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6">
                    <a:moveTo>
                      <a:pt x="113" y="306"/>
                    </a:moveTo>
                    <a:lnTo>
                      <a:pt x="107" y="301"/>
                    </a:lnTo>
                    <a:lnTo>
                      <a:pt x="102" y="297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9"/>
                    </a:lnTo>
                    <a:lnTo>
                      <a:pt x="75" y="288"/>
                    </a:lnTo>
                    <a:lnTo>
                      <a:pt x="67" y="286"/>
                    </a:lnTo>
                    <a:lnTo>
                      <a:pt x="58" y="285"/>
                    </a:lnTo>
                    <a:lnTo>
                      <a:pt x="48" y="284"/>
                    </a:lnTo>
                    <a:lnTo>
                      <a:pt x="39" y="281"/>
                    </a:lnTo>
                    <a:lnTo>
                      <a:pt x="29" y="280"/>
                    </a:lnTo>
                    <a:lnTo>
                      <a:pt x="21" y="277"/>
                    </a:lnTo>
                    <a:lnTo>
                      <a:pt x="12" y="275"/>
                    </a:lnTo>
                    <a:lnTo>
                      <a:pt x="6" y="269"/>
                    </a:lnTo>
                    <a:lnTo>
                      <a:pt x="1" y="264"/>
                    </a:lnTo>
                    <a:lnTo>
                      <a:pt x="0" y="257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8"/>
                    </a:lnTo>
                    <a:lnTo>
                      <a:pt x="12" y="33"/>
                    </a:lnTo>
                    <a:lnTo>
                      <a:pt x="21" y="30"/>
                    </a:lnTo>
                    <a:lnTo>
                      <a:pt x="29" y="28"/>
                    </a:lnTo>
                    <a:lnTo>
                      <a:pt x="39" y="26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7" y="21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3" y="0"/>
                    </a:lnTo>
                    <a:lnTo>
                      <a:pt x="113" y="306"/>
                    </a:lnTo>
                    <a:close/>
                  </a:path>
                </a:pathLst>
              </a:custGeom>
              <a:solidFill>
                <a:srgbClr val="CC00E8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3" name="Freeform 181"/>
              <p:cNvSpPr>
                <a:spLocks/>
              </p:cNvSpPr>
              <p:nvPr/>
            </p:nvSpPr>
            <p:spPr bwMode="auto">
              <a:xfrm flipH="1" flipV="1">
                <a:off x="5328" y="2832"/>
                <a:ext cx="140" cy="567"/>
              </a:xfrm>
              <a:custGeom>
                <a:avLst/>
                <a:gdLst>
                  <a:gd name="T0" fmla="*/ 113 w 113"/>
                  <a:gd name="T1" fmla="*/ 306 h 306"/>
                  <a:gd name="T2" fmla="*/ 107 w 113"/>
                  <a:gd name="T3" fmla="*/ 301 h 306"/>
                  <a:gd name="T4" fmla="*/ 102 w 113"/>
                  <a:gd name="T5" fmla="*/ 297 h 306"/>
                  <a:gd name="T6" fmla="*/ 96 w 113"/>
                  <a:gd name="T7" fmla="*/ 294 h 306"/>
                  <a:gd name="T8" fmla="*/ 90 w 113"/>
                  <a:gd name="T9" fmla="*/ 292 h 306"/>
                  <a:gd name="T10" fmla="*/ 82 w 113"/>
                  <a:gd name="T11" fmla="*/ 289 h 306"/>
                  <a:gd name="T12" fmla="*/ 75 w 113"/>
                  <a:gd name="T13" fmla="*/ 288 h 306"/>
                  <a:gd name="T14" fmla="*/ 67 w 113"/>
                  <a:gd name="T15" fmla="*/ 285 h 306"/>
                  <a:gd name="T16" fmla="*/ 58 w 113"/>
                  <a:gd name="T17" fmla="*/ 284 h 306"/>
                  <a:gd name="T18" fmla="*/ 48 w 113"/>
                  <a:gd name="T19" fmla="*/ 282 h 306"/>
                  <a:gd name="T20" fmla="*/ 39 w 113"/>
                  <a:gd name="T21" fmla="*/ 281 h 306"/>
                  <a:gd name="T22" fmla="*/ 29 w 113"/>
                  <a:gd name="T23" fmla="*/ 280 h 306"/>
                  <a:gd name="T24" fmla="*/ 21 w 113"/>
                  <a:gd name="T25" fmla="*/ 277 h 306"/>
                  <a:gd name="T26" fmla="*/ 12 w 113"/>
                  <a:gd name="T27" fmla="*/ 275 h 306"/>
                  <a:gd name="T28" fmla="*/ 6 w 113"/>
                  <a:gd name="T29" fmla="*/ 270 h 306"/>
                  <a:gd name="T30" fmla="*/ 1 w 113"/>
                  <a:gd name="T31" fmla="*/ 263 h 306"/>
                  <a:gd name="T32" fmla="*/ 0 w 113"/>
                  <a:gd name="T33" fmla="*/ 255 h 306"/>
                  <a:gd name="T34" fmla="*/ 0 w 113"/>
                  <a:gd name="T35" fmla="*/ 51 h 306"/>
                  <a:gd name="T36" fmla="*/ 1 w 113"/>
                  <a:gd name="T37" fmla="*/ 43 h 306"/>
                  <a:gd name="T38" fmla="*/ 6 w 113"/>
                  <a:gd name="T39" fmla="*/ 37 h 306"/>
                  <a:gd name="T40" fmla="*/ 12 w 113"/>
                  <a:gd name="T41" fmla="*/ 31 h 306"/>
                  <a:gd name="T42" fmla="*/ 21 w 113"/>
                  <a:gd name="T43" fmla="*/ 29 h 306"/>
                  <a:gd name="T44" fmla="*/ 29 w 113"/>
                  <a:gd name="T45" fmla="*/ 26 h 306"/>
                  <a:gd name="T46" fmla="*/ 39 w 113"/>
                  <a:gd name="T47" fmla="*/ 25 h 306"/>
                  <a:gd name="T48" fmla="*/ 48 w 113"/>
                  <a:gd name="T49" fmla="*/ 24 h 306"/>
                  <a:gd name="T50" fmla="*/ 58 w 113"/>
                  <a:gd name="T51" fmla="*/ 22 h 306"/>
                  <a:gd name="T52" fmla="*/ 67 w 113"/>
                  <a:gd name="T53" fmla="*/ 21 h 306"/>
                  <a:gd name="T54" fmla="*/ 75 w 113"/>
                  <a:gd name="T55" fmla="*/ 19 h 306"/>
                  <a:gd name="T56" fmla="*/ 82 w 113"/>
                  <a:gd name="T57" fmla="*/ 17 h 306"/>
                  <a:gd name="T58" fmla="*/ 90 w 113"/>
                  <a:gd name="T59" fmla="*/ 15 h 306"/>
                  <a:gd name="T60" fmla="*/ 96 w 113"/>
                  <a:gd name="T61" fmla="*/ 12 h 306"/>
                  <a:gd name="T62" fmla="*/ 102 w 113"/>
                  <a:gd name="T63" fmla="*/ 9 h 306"/>
                  <a:gd name="T64" fmla="*/ 107 w 113"/>
                  <a:gd name="T65" fmla="*/ 6 h 306"/>
                  <a:gd name="T66" fmla="*/ 113 w 113"/>
                  <a:gd name="T67" fmla="*/ 0 h 306"/>
                  <a:gd name="T68" fmla="*/ 113 w 113"/>
                  <a:gd name="T69" fmla="*/ 30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6">
                    <a:moveTo>
                      <a:pt x="113" y="306"/>
                    </a:moveTo>
                    <a:lnTo>
                      <a:pt x="107" y="301"/>
                    </a:lnTo>
                    <a:lnTo>
                      <a:pt x="102" y="297"/>
                    </a:lnTo>
                    <a:lnTo>
                      <a:pt x="96" y="294"/>
                    </a:lnTo>
                    <a:lnTo>
                      <a:pt x="90" y="292"/>
                    </a:lnTo>
                    <a:lnTo>
                      <a:pt x="82" y="289"/>
                    </a:lnTo>
                    <a:lnTo>
                      <a:pt x="75" y="288"/>
                    </a:lnTo>
                    <a:lnTo>
                      <a:pt x="67" y="285"/>
                    </a:lnTo>
                    <a:lnTo>
                      <a:pt x="58" y="284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80"/>
                    </a:lnTo>
                    <a:lnTo>
                      <a:pt x="21" y="277"/>
                    </a:lnTo>
                    <a:lnTo>
                      <a:pt x="12" y="275"/>
                    </a:lnTo>
                    <a:lnTo>
                      <a:pt x="6" y="270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51"/>
                    </a:lnTo>
                    <a:lnTo>
                      <a:pt x="1" y="43"/>
                    </a:lnTo>
                    <a:lnTo>
                      <a:pt x="6" y="37"/>
                    </a:lnTo>
                    <a:lnTo>
                      <a:pt x="12" y="31"/>
                    </a:lnTo>
                    <a:lnTo>
                      <a:pt x="21" y="29"/>
                    </a:lnTo>
                    <a:lnTo>
                      <a:pt x="29" y="26"/>
                    </a:lnTo>
                    <a:lnTo>
                      <a:pt x="39" y="25"/>
                    </a:lnTo>
                    <a:lnTo>
                      <a:pt x="48" y="24"/>
                    </a:lnTo>
                    <a:lnTo>
                      <a:pt x="58" y="22"/>
                    </a:lnTo>
                    <a:lnTo>
                      <a:pt x="67" y="21"/>
                    </a:lnTo>
                    <a:lnTo>
                      <a:pt x="75" y="19"/>
                    </a:lnTo>
                    <a:lnTo>
                      <a:pt x="82" y="17"/>
                    </a:lnTo>
                    <a:lnTo>
                      <a:pt x="90" y="15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6"/>
                    </a:lnTo>
                    <a:lnTo>
                      <a:pt x="113" y="0"/>
                    </a:lnTo>
                    <a:lnTo>
                      <a:pt x="113" y="306"/>
                    </a:lnTo>
                    <a:close/>
                  </a:path>
                </a:pathLst>
              </a:custGeom>
              <a:solidFill>
                <a:srgbClr val="2D03F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52" name="Freeform 180"/>
              <p:cNvSpPr>
                <a:spLocks/>
              </p:cNvSpPr>
              <p:nvPr/>
            </p:nvSpPr>
            <p:spPr bwMode="auto">
              <a:xfrm flipH="1" flipV="1">
                <a:off x="5328" y="2448"/>
                <a:ext cx="144" cy="567"/>
              </a:xfrm>
              <a:custGeom>
                <a:avLst/>
                <a:gdLst>
                  <a:gd name="T0" fmla="*/ 113 w 113"/>
                  <a:gd name="T1" fmla="*/ 305 h 305"/>
                  <a:gd name="T2" fmla="*/ 107 w 113"/>
                  <a:gd name="T3" fmla="*/ 300 h 305"/>
                  <a:gd name="T4" fmla="*/ 102 w 113"/>
                  <a:gd name="T5" fmla="*/ 296 h 305"/>
                  <a:gd name="T6" fmla="*/ 96 w 113"/>
                  <a:gd name="T7" fmla="*/ 294 h 305"/>
                  <a:gd name="T8" fmla="*/ 90 w 113"/>
                  <a:gd name="T9" fmla="*/ 291 h 305"/>
                  <a:gd name="T10" fmla="*/ 82 w 113"/>
                  <a:gd name="T11" fmla="*/ 288 h 305"/>
                  <a:gd name="T12" fmla="*/ 75 w 113"/>
                  <a:gd name="T13" fmla="*/ 287 h 305"/>
                  <a:gd name="T14" fmla="*/ 67 w 113"/>
                  <a:gd name="T15" fmla="*/ 285 h 305"/>
                  <a:gd name="T16" fmla="*/ 58 w 113"/>
                  <a:gd name="T17" fmla="*/ 283 h 305"/>
                  <a:gd name="T18" fmla="*/ 48 w 113"/>
                  <a:gd name="T19" fmla="*/ 282 h 305"/>
                  <a:gd name="T20" fmla="*/ 39 w 113"/>
                  <a:gd name="T21" fmla="*/ 281 h 305"/>
                  <a:gd name="T22" fmla="*/ 29 w 113"/>
                  <a:gd name="T23" fmla="*/ 279 h 305"/>
                  <a:gd name="T24" fmla="*/ 21 w 113"/>
                  <a:gd name="T25" fmla="*/ 277 h 305"/>
                  <a:gd name="T26" fmla="*/ 12 w 113"/>
                  <a:gd name="T27" fmla="*/ 274 h 305"/>
                  <a:gd name="T28" fmla="*/ 6 w 113"/>
                  <a:gd name="T29" fmla="*/ 269 h 305"/>
                  <a:gd name="T30" fmla="*/ 1 w 113"/>
                  <a:gd name="T31" fmla="*/ 263 h 305"/>
                  <a:gd name="T32" fmla="*/ 0 w 113"/>
                  <a:gd name="T33" fmla="*/ 255 h 305"/>
                  <a:gd name="T34" fmla="*/ 0 w 113"/>
                  <a:gd name="T35" fmla="*/ 49 h 305"/>
                  <a:gd name="T36" fmla="*/ 1 w 113"/>
                  <a:gd name="T37" fmla="*/ 41 h 305"/>
                  <a:gd name="T38" fmla="*/ 6 w 113"/>
                  <a:gd name="T39" fmla="*/ 36 h 305"/>
                  <a:gd name="T40" fmla="*/ 12 w 113"/>
                  <a:gd name="T41" fmla="*/ 31 h 305"/>
                  <a:gd name="T42" fmla="*/ 21 w 113"/>
                  <a:gd name="T43" fmla="*/ 28 h 305"/>
                  <a:gd name="T44" fmla="*/ 29 w 113"/>
                  <a:gd name="T45" fmla="*/ 26 h 305"/>
                  <a:gd name="T46" fmla="*/ 39 w 113"/>
                  <a:gd name="T47" fmla="*/ 24 h 305"/>
                  <a:gd name="T48" fmla="*/ 48 w 113"/>
                  <a:gd name="T49" fmla="*/ 22 h 305"/>
                  <a:gd name="T50" fmla="*/ 58 w 113"/>
                  <a:gd name="T51" fmla="*/ 21 h 305"/>
                  <a:gd name="T52" fmla="*/ 67 w 113"/>
                  <a:gd name="T53" fmla="*/ 19 h 305"/>
                  <a:gd name="T54" fmla="*/ 75 w 113"/>
                  <a:gd name="T55" fmla="*/ 18 h 305"/>
                  <a:gd name="T56" fmla="*/ 82 w 113"/>
                  <a:gd name="T57" fmla="*/ 17 h 305"/>
                  <a:gd name="T58" fmla="*/ 90 w 113"/>
                  <a:gd name="T59" fmla="*/ 14 h 305"/>
                  <a:gd name="T60" fmla="*/ 96 w 113"/>
                  <a:gd name="T61" fmla="*/ 12 h 305"/>
                  <a:gd name="T62" fmla="*/ 102 w 113"/>
                  <a:gd name="T63" fmla="*/ 9 h 305"/>
                  <a:gd name="T64" fmla="*/ 107 w 113"/>
                  <a:gd name="T65" fmla="*/ 5 h 305"/>
                  <a:gd name="T66" fmla="*/ 113 w 113"/>
                  <a:gd name="T67" fmla="*/ 0 h 305"/>
                  <a:gd name="T68" fmla="*/ 113 w 113"/>
                  <a:gd name="T69" fmla="*/ 305 h 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3" h="305">
                    <a:moveTo>
                      <a:pt x="113" y="305"/>
                    </a:moveTo>
                    <a:lnTo>
                      <a:pt x="107" y="300"/>
                    </a:lnTo>
                    <a:lnTo>
                      <a:pt x="102" y="296"/>
                    </a:lnTo>
                    <a:lnTo>
                      <a:pt x="96" y="294"/>
                    </a:lnTo>
                    <a:lnTo>
                      <a:pt x="90" y="291"/>
                    </a:lnTo>
                    <a:lnTo>
                      <a:pt x="82" y="288"/>
                    </a:lnTo>
                    <a:lnTo>
                      <a:pt x="75" y="287"/>
                    </a:lnTo>
                    <a:lnTo>
                      <a:pt x="67" y="285"/>
                    </a:lnTo>
                    <a:lnTo>
                      <a:pt x="58" y="283"/>
                    </a:lnTo>
                    <a:lnTo>
                      <a:pt x="48" y="282"/>
                    </a:lnTo>
                    <a:lnTo>
                      <a:pt x="39" y="281"/>
                    </a:lnTo>
                    <a:lnTo>
                      <a:pt x="29" y="279"/>
                    </a:lnTo>
                    <a:lnTo>
                      <a:pt x="21" y="277"/>
                    </a:lnTo>
                    <a:lnTo>
                      <a:pt x="12" y="274"/>
                    </a:lnTo>
                    <a:lnTo>
                      <a:pt x="6" y="269"/>
                    </a:lnTo>
                    <a:lnTo>
                      <a:pt x="1" y="263"/>
                    </a:lnTo>
                    <a:lnTo>
                      <a:pt x="0" y="255"/>
                    </a:lnTo>
                    <a:lnTo>
                      <a:pt x="0" y="49"/>
                    </a:lnTo>
                    <a:lnTo>
                      <a:pt x="1" y="41"/>
                    </a:lnTo>
                    <a:lnTo>
                      <a:pt x="6" y="36"/>
                    </a:lnTo>
                    <a:lnTo>
                      <a:pt x="12" y="31"/>
                    </a:lnTo>
                    <a:lnTo>
                      <a:pt x="21" y="28"/>
                    </a:lnTo>
                    <a:lnTo>
                      <a:pt x="29" y="26"/>
                    </a:lnTo>
                    <a:lnTo>
                      <a:pt x="39" y="24"/>
                    </a:lnTo>
                    <a:lnTo>
                      <a:pt x="48" y="22"/>
                    </a:lnTo>
                    <a:lnTo>
                      <a:pt x="58" y="21"/>
                    </a:lnTo>
                    <a:lnTo>
                      <a:pt x="67" y="19"/>
                    </a:lnTo>
                    <a:lnTo>
                      <a:pt x="75" y="18"/>
                    </a:lnTo>
                    <a:lnTo>
                      <a:pt x="82" y="17"/>
                    </a:lnTo>
                    <a:lnTo>
                      <a:pt x="90" y="14"/>
                    </a:lnTo>
                    <a:lnTo>
                      <a:pt x="96" y="12"/>
                    </a:lnTo>
                    <a:lnTo>
                      <a:pt x="102" y="9"/>
                    </a:lnTo>
                    <a:lnTo>
                      <a:pt x="107" y="5"/>
                    </a:lnTo>
                    <a:lnTo>
                      <a:pt x="113" y="0"/>
                    </a:lnTo>
                    <a:lnTo>
                      <a:pt x="113" y="305"/>
                    </a:lnTo>
                    <a:close/>
                  </a:path>
                </a:pathLst>
              </a:custGeom>
              <a:solidFill>
                <a:srgbClr val="02E1F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05" name="Group 233"/>
            <p:cNvGrpSpPr>
              <a:grpSpLocks/>
            </p:cNvGrpSpPr>
            <p:nvPr/>
          </p:nvGrpSpPr>
          <p:grpSpPr bwMode="auto">
            <a:xfrm>
              <a:off x="3072" y="288"/>
              <a:ext cx="2247" cy="3834"/>
              <a:chOff x="3120" y="288"/>
              <a:chExt cx="2247" cy="3834"/>
            </a:xfrm>
          </p:grpSpPr>
          <p:sp>
            <p:nvSpPr>
              <p:cNvPr id="3258" name="Freeform 186"/>
              <p:cNvSpPr>
                <a:spLocks/>
              </p:cNvSpPr>
              <p:nvPr/>
            </p:nvSpPr>
            <p:spPr bwMode="auto">
              <a:xfrm>
                <a:off x="3120" y="288"/>
                <a:ext cx="2247" cy="3834"/>
              </a:xfrm>
              <a:custGeom>
                <a:avLst/>
                <a:gdLst>
                  <a:gd name="T0" fmla="*/ 0 w 1972"/>
                  <a:gd name="T1" fmla="*/ 3149 h 3259"/>
                  <a:gd name="T2" fmla="*/ 0 w 1972"/>
                  <a:gd name="T3" fmla="*/ 96 h 3259"/>
                  <a:gd name="T4" fmla="*/ 1 w 1972"/>
                  <a:gd name="T5" fmla="*/ 80 h 3259"/>
                  <a:gd name="T6" fmla="*/ 7 w 1972"/>
                  <a:gd name="T7" fmla="*/ 63 h 3259"/>
                  <a:gd name="T8" fmla="*/ 14 w 1972"/>
                  <a:gd name="T9" fmla="*/ 48 h 3259"/>
                  <a:gd name="T10" fmla="*/ 25 w 1972"/>
                  <a:gd name="T11" fmla="*/ 32 h 3259"/>
                  <a:gd name="T12" fmla="*/ 38 w 1972"/>
                  <a:gd name="T13" fmla="*/ 19 h 3259"/>
                  <a:gd name="T14" fmla="*/ 55 w 1972"/>
                  <a:gd name="T15" fmla="*/ 9 h 3259"/>
                  <a:gd name="T16" fmla="*/ 72 w 1972"/>
                  <a:gd name="T17" fmla="*/ 3 h 3259"/>
                  <a:gd name="T18" fmla="*/ 93 w 1972"/>
                  <a:gd name="T19" fmla="*/ 0 h 3259"/>
                  <a:gd name="T20" fmla="*/ 1892 w 1972"/>
                  <a:gd name="T21" fmla="*/ 0 h 3259"/>
                  <a:gd name="T22" fmla="*/ 1907 w 1972"/>
                  <a:gd name="T23" fmla="*/ 1 h 3259"/>
                  <a:gd name="T24" fmla="*/ 1920 w 1972"/>
                  <a:gd name="T25" fmla="*/ 6 h 3259"/>
                  <a:gd name="T26" fmla="*/ 1935 w 1972"/>
                  <a:gd name="T27" fmla="*/ 14 h 3259"/>
                  <a:gd name="T28" fmla="*/ 1947 w 1972"/>
                  <a:gd name="T29" fmla="*/ 25 h 3259"/>
                  <a:gd name="T30" fmla="*/ 1957 w 1972"/>
                  <a:gd name="T31" fmla="*/ 38 h 3259"/>
                  <a:gd name="T32" fmla="*/ 1965 w 1972"/>
                  <a:gd name="T33" fmla="*/ 52 h 3259"/>
                  <a:gd name="T34" fmla="*/ 1970 w 1972"/>
                  <a:gd name="T35" fmla="*/ 66 h 3259"/>
                  <a:gd name="T36" fmla="*/ 1972 w 1972"/>
                  <a:gd name="T37" fmla="*/ 82 h 3259"/>
                  <a:gd name="T38" fmla="*/ 1972 w 1972"/>
                  <a:gd name="T39" fmla="*/ 3164 h 3259"/>
                  <a:gd name="T40" fmla="*/ 1970 w 1972"/>
                  <a:gd name="T41" fmla="*/ 3179 h 3259"/>
                  <a:gd name="T42" fmla="*/ 1965 w 1972"/>
                  <a:gd name="T43" fmla="*/ 3195 h 3259"/>
                  <a:gd name="T44" fmla="*/ 1957 w 1972"/>
                  <a:gd name="T45" fmla="*/ 3210 h 3259"/>
                  <a:gd name="T46" fmla="*/ 1946 w 1972"/>
                  <a:gd name="T47" fmla="*/ 3226 h 3259"/>
                  <a:gd name="T48" fmla="*/ 1932 w 1972"/>
                  <a:gd name="T49" fmla="*/ 3239 h 3259"/>
                  <a:gd name="T50" fmla="*/ 1918 w 1972"/>
                  <a:gd name="T51" fmla="*/ 3250 h 3259"/>
                  <a:gd name="T52" fmla="*/ 1902 w 1972"/>
                  <a:gd name="T53" fmla="*/ 3257 h 3259"/>
                  <a:gd name="T54" fmla="*/ 1885 w 1972"/>
                  <a:gd name="T55" fmla="*/ 3259 h 3259"/>
                  <a:gd name="T56" fmla="*/ 109 w 1972"/>
                  <a:gd name="T57" fmla="*/ 3259 h 3259"/>
                  <a:gd name="T58" fmla="*/ 92 w 1972"/>
                  <a:gd name="T59" fmla="*/ 3258 h 3259"/>
                  <a:gd name="T60" fmla="*/ 72 w 1972"/>
                  <a:gd name="T61" fmla="*/ 3253 h 3259"/>
                  <a:gd name="T62" fmla="*/ 54 w 1972"/>
                  <a:gd name="T63" fmla="*/ 3244 h 3259"/>
                  <a:gd name="T64" fmla="*/ 37 w 1972"/>
                  <a:gd name="T65" fmla="*/ 3232 h 3259"/>
                  <a:gd name="T66" fmla="*/ 23 w 1972"/>
                  <a:gd name="T67" fmla="*/ 3217 h 3259"/>
                  <a:gd name="T68" fmla="*/ 11 w 1972"/>
                  <a:gd name="T69" fmla="*/ 3197 h 3259"/>
                  <a:gd name="T70" fmla="*/ 2 w 1972"/>
                  <a:gd name="T71" fmla="*/ 3175 h 3259"/>
                  <a:gd name="T72" fmla="*/ 0 w 1972"/>
                  <a:gd name="T73" fmla="*/ 3149 h 3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72" h="3259">
                    <a:moveTo>
                      <a:pt x="0" y="3149"/>
                    </a:moveTo>
                    <a:lnTo>
                      <a:pt x="0" y="96"/>
                    </a:lnTo>
                    <a:lnTo>
                      <a:pt x="1" y="80"/>
                    </a:lnTo>
                    <a:lnTo>
                      <a:pt x="7" y="63"/>
                    </a:lnTo>
                    <a:lnTo>
                      <a:pt x="14" y="48"/>
                    </a:lnTo>
                    <a:lnTo>
                      <a:pt x="25" y="32"/>
                    </a:lnTo>
                    <a:lnTo>
                      <a:pt x="38" y="19"/>
                    </a:lnTo>
                    <a:lnTo>
                      <a:pt x="55" y="9"/>
                    </a:lnTo>
                    <a:lnTo>
                      <a:pt x="72" y="3"/>
                    </a:lnTo>
                    <a:lnTo>
                      <a:pt x="93" y="0"/>
                    </a:lnTo>
                    <a:lnTo>
                      <a:pt x="1892" y="0"/>
                    </a:lnTo>
                    <a:lnTo>
                      <a:pt x="1907" y="1"/>
                    </a:lnTo>
                    <a:lnTo>
                      <a:pt x="1920" y="6"/>
                    </a:lnTo>
                    <a:lnTo>
                      <a:pt x="1935" y="14"/>
                    </a:lnTo>
                    <a:lnTo>
                      <a:pt x="1947" y="25"/>
                    </a:lnTo>
                    <a:lnTo>
                      <a:pt x="1957" y="38"/>
                    </a:lnTo>
                    <a:lnTo>
                      <a:pt x="1965" y="52"/>
                    </a:lnTo>
                    <a:lnTo>
                      <a:pt x="1970" y="66"/>
                    </a:lnTo>
                    <a:lnTo>
                      <a:pt x="1972" y="82"/>
                    </a:lnTo>
                    <a:lnTo>
                      <a:pt x="1972" y="3164"/>
                    </a:lnTo>
                    <a:lnTo>
                      <a:pt x="1970" y="3179"/>
                    </a:lnTo>
                    <a:lnTo>
                      <a:pt x="1965" y="3195"/>
                    </a:lnTo>
                    <a:lnTo>
                      <a:pt x="1957" y="3210"/>
                    </a:lnTo>
                    <a:lnTo>
                      <a:pt x="1946" y="3226"/>
                    </a:lnTo>
                    <a:lnTo>
                      <a:pt x="1932" y="3239"/>
                    </a:lnTo>
                    <a:lnTo>
                      <a:pt x="1918" y="3250"/>
                    </a:lnTo>
                    <a:lnTo>
                      <a:pt x="1902" y="3257"/>
                    </a:lnTo>
                    <a:lnTo>
                      <a:pt x="1885" y="3259"/>
                    </a:lnTo>
                    <a:lnTo>
                      <a:pt x="109" y="3259"/>
                    </a:lnTo>
                    <a:lnTo>
                      <a:pt x="92" y="3258"/>
                    </a:lnTo>
                    <a:lnTo>
                      <a:pt x="72" y="3253"/>
                    </a:lnTo>
                    <a:lnTo>
                      <a:pt x="54" y="3244"/>
                    </a:lnTo>
                    <a:lnTo>
                      <a:pt x="37" y="3232"/>
                    </a:lnTo>
                    <a:lnTo>
                      <a:pt x="23" y="3217"/>
                    </a:lnTo>
                    <a:lnTo>
                      <a:pt x="11" y="3197"/>
                    </a:lnTo>
                    <a:lnTo>
                      <a:pt x="2" y="3175"/>
                    </a:lnTo>
                    <a:lnTo>
                      <a:pt x="0" y="3149"/>
                    </a:lnTo>
                    <a:close/>
                  </a:path>
                </a:pathLst>
              </a:custGeom>
              <a:solidFill>
                <a:srgbClr val="FFEFC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62" name="Rectangle 190"/>
              <p:cNvSpPr>
                <a:spLocks noChangeArrowheads="1"/>
              </p:cNvSpPr>
              <p:nvPr/>
            </p:nvSpPr>
            <p:spPr bwMode="auto">
              <a:xfrm>
                <a:off x="3216" y="384"/>
                <a:ext cx="2112" cy="36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3302" name="Group 230"/>
            <p:cNvGrpSpPr>
              <a:grpSpLocks/>
            </p:cNvGrpSpPr>
            <p:nvPr/>
          </p:nvGrpSpPr>
          <p:grpSpPr bwMode="auto">
            <a:xfrm>
              <a:off x="2688" y="240"/>
              <a:ext cx="480" cy="3984"/>
              <a:chOff x="4032" y="192"/>
              <a:chExt cx="480" cy="3984"/>
            </a:xfrm>
          </p:grpSpPr>
          <p:sp>
            <p:nvSpPr>
              <p:cNvPr id="3280" name="Rectangle 208"/>
              <p:cNvSpPr>
                <a:spLocks noChangeArrowheads="1"/>
              </p:cNvSpPr>
              <p:nvPr/>
            </p:nvSpPr>
            <p:spPr bwMode="auto">
              <a:xfrm>
                <a:off x="4080" y="240"/>
                <a:ext cx="362" cy="3834"/>
              </a:xfrm>
              <a:prstGeom prst="rect">
                <a:avLst/>
              </a:prstGeom>
              <a:solidFill>
                <a:srgbClr val="BFCCD8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281" name="Group 209"/>
              <p:cNvGrpSpPr>
                <a:grpSpLocks/>
              </p:cNvGrpSpPr>
              <p:nvPr/>
            </p:nvGrpSpPr>
            <p:grpSpPr bwMode="auto">
              <a:xfrm>
                <a:off x="4032" y="1920"/>
                <a:ext cx="480" cy="336"/>
                <a:chOff x="3408" y="2400"/>
                <a:chExt cx="432" cy="336"/>
              </a:xfrm>
            </p:grpSpPr>
            <p:sp>
              <p:nvSpPr>
                <p:cNvPr id="3265" name="Oval 193"/>
                <p:cNvSpPr>
                  <a:spLocks noChangeArrowheads="1"/>
                </p:cNvSpPr>
                <p:nvPr/>
              </p:nvSpPr>
              <p:spPr bwMode="auto">
                <a:xfrm>
                  <a:off x="340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66" name="Oval 194"/>
                <p:cNvSpPr>
                  <a:spLocks noChangeArrowheads="1"/>
                </p:cNvSpPr>
                <p:nvPr/>
              </p:nvSpPr>
              <p:spPr bwMode="auto">
                <a:xfrm>
                  <a:off x="3744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2" name="AutoShape 200"/>
                <p:cNvSpPr>
                  <a:spLocks noChangeArrowheads="1"/>
                </p:cNvSpPr>
                <p:nvPr/>
              </p:nvSpPr>
              <p:spPr bwMode="auto">
                <a:xfrm>
                  <a:off x="3408" y="2400"/>
                  <a:ext cx="432" cy="336"/>
                </a:xfrm>
                <a:custGeom>
                  <a:avLst/>
                  <a:gdLst>
                    <a:gd name="G0" fmla="+- 7485 0 0"/>
                    <a:gd name="G1" fmla="+- -10851540 0 0"/>
                    <a:gd name="G2" fmla="+- 0 0 -10851540"/>
                    <a:gd name="T0" fmla="*/ 0 256 1"/>
                    <a:gd name="T1" fmla="*/ 180 256 1"/>
                    <a:gd name="G3" fmla="+- -10851540 T0 T1"/>
                    <a:gd name="T2" fmla="*/ 0 256 1"/>
                    <a:gd name="T3" fmla="*/ 90 256 1"/>
                    <a:gd name="G4" fmla="+- -10851540 T2 T3"/>
                    <a:gd name="G5" fmla="*/ G4 2 1"/>
                    <a:gd name="T4" fmla="*/ 90 256 1"/>
                    <a:gd name="T5" fmla="*/ 0 256 1"/>
                    <a:gd name="G6" fmla="+- -10851540 T4 T5"/>
                    <a:gd name="G7" fmla="*/ G6 2 1"/>
                    <a:gd name="G8" fmla="abs -1085154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7485"/>
                    <a:gd name="G18" fmla="*/ 7485 1 2"/>
                    <a:gd name="G19" fmla="+- G18 5400 0"/>
                    <a:gd name="G20" fmla="cos G19 -10851540"/>
                    <a:gd name="G21" fmla="sin G19 -10851540"/>
                    <a:gd name="G22" fmla="+- G20 10800 0"/>
                    <a:gd name="G23" fmla="+- G21 10800 0"/>
                    <a:gd name="G24" fmla="+- 10800 0 G20"/>
                    <a:gd name="G25" fmla="+- 7485 10800 0"/>
                    <a:gd name="G26" fmla="?: G9 G17 G25"/>
                    <a:gd name="G27" fmla="?: G9 0 21600"/>
                    <a:gd name="G28" fmla="cos 10800 -10851540"/>
                    <a:gd name="G29" fmla="sin 10800 -10851540"/>
                    <a:gd name="G30" fmla="sin 7485 -1085154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-10851540 G34 0"/>
                    <a:gd name="G36" fmla="?: G6 G35 G31"/>
                    <a:gd name="G37" fmla="+- 21600 0 G36"/>
                    <a:gd name="G38" fmla="?: G4 0 G33"/>
                    <a:gd name="G39" fmla="?: -1085154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1944 w 21600"/>
                    <a:gd name="T15" fmla="*/ 8523 h 21600"/>
                    <a:gd name="T16" fmla="*/ 10800 w 21600"/>
                    <a:gd name="T17" fmla="*/ 3315 h 21600"/>
                    <a:gd name="T18" fmla="*/ 19656 w 21600"/>
                    <a:gd name="T19" fmla="*/ 8523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3550" y="8936"/>
                      </a:moveTo>
                      <a:cubicBezTo>
                        <a:pt x="4401" y="5627"/>
                        <a:pt x="7383" y="3314"/>
                        <a:pt x="10800" y="3315"/>
                      </a:cubicBezTo>
                      <a:cubicBezTo>
                        <a:pt x="14216" y="3315"/>
                        <a:pt x="17198" y="5627"/>
                        <a:pt x="18049" y="8936"/>
                      </a:cubicBezTo>
                      <a:lnTo>
                        <a:pt x="21259" y="8110"/>
                      </a:lnTo>
                      <a:cubicBezTo>
                        <a:pt x="20032" y="3337"/>
                        <a:pt x="15728" y="-1"/>
                        <a:pt x="10799" y="0"/>
                      </a:cubicBezTo>
                      <a:cubicBezTo>
                        <a:pt x="5871" y="0"/>
                        <a:pt x="1567" y="3337"/>
                        <a:pt x="340" y="811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74" name="Freeform 202"/>
                <p:cNvSpPr>
                  <a:spLocks/>
                </p:cNvSpPr>
                <p:nvPr/>
              </p:nvSpPr>
              <p:spPr bwMode="auto">
                <a:xfrm>
                  <a:off x="3600" y="2525"/>
                  <a:ext cx="65" cy="67"/>
                </a:xfrm>
                <a:custGeom>
                  <a:avLst/>
                  <a:gdLst>
                    <a:gd name="T0" fmla="*/ 57 w 57"/>
                    <a:gd name="T1" fmla="*/ 21 h 57"/>
                    <a:gd name="T2" fmla="*/ 57 w 57"/>
                    <a:gd name="T3" fmla="*/ 16 h 57"/>
                    <a:gd name="T4" fmla="*/ 56 w 57"/>
                    <a:gd name="T5" fmla="*/ 12 h 57"/>
                    <a:gd name="T6" fmla="*/ 52 w 57"/>
                    <a:gd name="T7" fmla="*/ 8 h 57"/>
                    <a:gd name="T8" fmla="*/ 47 w 57"/>
                    <a:gd name="T9" fmla="*/ 4 h 57"/>
                    <a:gd name="T10" fmla="*/ 41 w 57"/>
                    <a:gd name="T11" fmla="*/ 2 h 57"/>
                    <a:gd name="T12" fmla="*/ 34 w 57"/>
                    <a:gd name="T13" fmla="*/ 0 h 57"/>
                    <a:gd name="T14" fmla="*/ 27 w 57"/>
                    <a:gd name="T15" fmla="*/ 0 h 57"/>
                    <a:gd name="T16" fmla="*/ 18 w 57"/>
                    <a:gd name="T17" fmla="*/ 3 h 57"/>
                    <a:gd name="T18" fmla="*/ 11 w 57"/>
                    <a:gd name="T19" fmla="*/ 8 h 57"/>
                    <a:gd name="T20" fmla="*/ 5 w 57"/>
                    <a:gd name="T21" fmla="*/ 14 h 57"/>
                    <a:gd name="T22" fmla="*/ 1 w 57"/>
                    <a:gd name="T23" fmla="*/ 24 h 57"/>
                    <a:gd name="T24" fmla="*/ 0 w 57"/>
                    <a:gd name="T25" fmla="*/ 33 h 57"/>
                    <a:gd name="T26" fmla="*/ 1 w 57"/>
                    <a:gd name="T27" fmla="*/ 42 h 57"/>
                    <a:gd name="T28" fmla="*/ 6 w 57"/>
                    <a:gd name="T29" fmla="*/ 49 h 57"/>
                    <a:gd name="T30" fmla="*/ 13 w 57"/>
                    <a:gd name="T31" fmla="*/ 55 h 57"/>
                    <a:gd name="T32" fmla="*/ 25 w 57"/>
                    <a:gd name="T33" fmla="*/ 57 h 57"/>
                    <a:gd name="T34" fmla="*/ 41 w 57"/>
                    <a:gd name="T35" fmla="*/ 55 h 57"/>
                    <a:gd name="T36" fmla="*/ 41 w 57"/>
                    <a:gd name="T37" fmla="*/ 47 h 57"/>
                    <a:gd name="T38" fmla="*/ 34 w 57"/>
                    <a:gd name="T39" fmla="*/ 39 h 57"/>
                    <a:gd name="T40" fmla="*/ 30 w 57"/>
                    <a:gd name="T41" fmla="*/ 35 h 57"/>
                    <a:gd name="T42" fmla="*/ 29 w 57"/>
                    <a:gd name="T43" fmla="*/ 31 h 57"/>
                    <a:gd name="T44" fmla="*/ 28 w 57"/>
                    <a:gd name="T45" fmla="*/ 24 h 57"/>
                    <a:gd name="T46" fmla="*/ 30 w 57"/>
                    <a:gd name="T47" fmla="*/ 18 h 57"/>
                    <a:gd name="T48" fmla="*/ 40 w 57"/>
                    <a:gd name="T49" fmla="*/ 20 h 57"/>
                    <a:gd name="T50" fmla="*/ 51 w 57"/>
                    <a:gd name="T51" fmla="*/ 25 h 57"/>
                    <a:gd name="T52" fmla="*/ 56 w 57"/>
                    <a:gd name="T53" fmla="*/ 24 h 57"/>
                    <a:gd name="T54" fmla="*/ 57 w 57"/>
                    <a:gd name="T55" fmla="*/ 22 h 57"/>
                    <a:gd name="T56" fmla="*/ 57 w 57"/>
                    <a:gd name="T57" fmla="*/ 2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7" h="57">
                      <a:moveTo>
                        <a:pt x="57" y="21"/>
                      </a:moveTo>
                      <a:lnTo>
                        <a:pt x="57" y="16"/>
                      </a:lnTo>
                      <a:lnTo>
                        <a:pt x="56" y="12"/>
                      </a:lnTo>
                      <a:lnTo>
                        <a:pt x="52" y="8"/>
                      </a:ln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18" y="3"/>
                      </a:lnTo>
                      <a:lnTo>
                        <a:pt x="11" y="8"/>
                      </a:lnTo>
                      <a:lnTo>
                        <a:pt x="5" y="14"/>
                      </a:lnTo>
                      <a:lnTo>
                        <a:pt x="1" y="24"/>
                      </a:lnTo>
                      <a:lnTo>
                        <a:pt x="0" y="33"/>
                      </a:lnTo>
                      <a:lnTo>
                        <a:pt x="1" y="42"/>
                      </a:lnTo>
                      <a:lnTo>
                        <a:pt x="6" y="49"/>
                      </a:lnTo>
                      <a:lnTo>
                        <a:pt x="13" y="55"/>
                      </a:lnTo>
                      <a:lnTo>
                        <a:pt x="25" y="57"/>
                      </a:lnTo>
                      <a:lnTo>
                        <a:pt x="41" y="55"/>
                      </a:lnTo>
                      <a:lnTo>
                        <a:pt x="41" y="47"/>
                      </a:lnTo>
                      <a:lnTo>
                        <a:pt x="34" y="39"/>
                      </a:lnTo>
                      <a:lnTo>
                        <a:pt x="30" y="35"/>
                      </a:lnTo>
                      <a:lnTo>
                        <a:pt x="29" y="31"/>
                      </a:lnTo>
                      <a:lnTo>
                        <a:pt x="28" y="24"/>
                      </a:lnTo>
                      <a:lnTo>
                        <a:pt x="30" y="18"/>
                      </a:lnTo>
                      <a:lnTo>
                        <a:pt x="40" y="20"/>
                      </a:lnTo>
                      <a:lnTo>
                        <a:pt x="51" y="25"/>
                      </a:lnTo>
                      <a:lnTo>
                        <a:pt x="56" y="24"/>
                      </a:lnTo>
                      <a:lnTo>
                        <a:pt x="57" y="22"/>
                      </a:lnTo>
                      <a:lnTo>
                        <a:pt x="57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79" name="Freeform 207"/>
                <p:cNvSpPr>
                  <a:spLocks/>
                </p:cNvSpPr>
                <p:nvPr/>
              </p:nvSpPr>
              <p:spPr bwMode="auto">
                <a:xfrm>
                  <a:off x="3600" y="2592"/>
                  <a:ext cx="96" cy="48"/>
                </a:xfrm>
                <a:custGeom>
                  <a:avLst/>
                  <a:gdLst>
                    <a:gd name="T0" fmla="*/ 0 w 528"/>
                    <a:gd name="T1" fmla="*/ 0 h 240"/>
                    <a:gd name="T2" fmla="*/ 0 w 528"/>
                    <a:gd name="T3" fmla="*/ 240 h 240"/>
                    <a:gd name="T4" fmla="*/ 528 w 528"/>
                    <a:gd name="T5" fmla="*/ 240 h 240"/>
                    <a:gd name="T6" fmla="*/ 528 w 528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8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528" y="240"/>
                      </a:lnTo>
                      <a:lnTo>
                        <a:pt x="528" y="0"/>
                      </a:lnTo>
                    </a:path>
                  </a:pathLst>
                </a:custGeom>
                <a:noFill/>
                <a:ln w="762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282" name="Group 210"/>
              <p:cNvGrpSpPr>
                <a:grpSpLocks/>
              </p:cNvGrpSpPr>
              <p:nvPr/>
            </p:nvGrpSpPr>
            <p:grpSpPr bwMode="auto">
              <a:xfrm>
                <a:off x="4032" y="768"/>
                <a:ext cx="480" cy="336"/>
                <a:chOff x="3408" y="2400"/>
                <a:chExt cx="432" cy="336"/>
              </a:xfrm>
            </p:grpSpPr>
            <p:sp>
              <p:nvSpPr>
                <p:cNvPr id="3283" name="Oval 211"/>
                <p:cNvSpPr>
                  <a:spLocks noChangeArrowheads="1"/>
                </p:cNvSpPr>
                <p:nvPr/>
              </p:nvSpPr>
              <p:spPr bwMode="auto">
                <a:xfrm>
                  <a:off x="340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84" name="Oval 212"/>
                <p:cNvSpPr>
                  <a:spLocks noChangeArrowheads="1"/>
                </p:cNvSpPr>
                <p:nvPr/>
              </p:nvSpPr>
              <p:spPr bwMode="auto">
                <a:xfrm>
                  <a:off x="3744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85" name="AutoShape 213"/>
                <p:cNvSpPr>
                  <a:spLocks noChangeArrowheads="1"/>
                </p:cNvSpPr>
                <p:nvPr/>
              </p:nvSpPr>
              <p:spPr bwMode="auto">
                <a:xfrm>
                  <a:off x="3408" y="2400"/>
                  <a:ext cx="432" cy="336"/>
                </a:xfrm>
                <a:custGeom>
                  <a:avLst/>
                  <a:gdLst>
                    <a:gd name="G0" fmla="+- 7485 0 0"/>
                    <a:gd name="G1" fmla="+- -10851540 0 0"/>
                    <a:gd name="G2" fmla="+- 0 0 -10851540"/>
                    <a:gd name="T0" fmla="*/ 0 256 1"/>
                    <a:gd name="T1" fmla="*/ 180 256 1"/>
                    <a:gd name="G3" fmla="+- -10851540 T0 T1"/>
                    <a:gd name="T2" fmla="*/ 0 256 1"/>
                    <a:gd name="T3" fmla="*/ 90 256 1"/>
                    <a:gd name="G4" fmla="+- -10851540 T2 T3"/>
                    <a:gd name="G5" fmla="*/ G4 2 1"/>
                    <a:gd name="T4" fmla="*/ 90 256 1"/>
                    <a:gd name="T5" fmla="*/ 0 256 1"/>
                    <a:gd name="G6" fmla="+- -10851540 T4 T5"/>
                    <a:gd name="G7" fmla="*/ G6 2 1"/>
                    <a:gd name="G8" fmla="abs -1085154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7485"/>
                    <a:gd name="G18" fmla="*/ 7485 1 2"/>
                    <a:gd name="G19" fmla="+- G18 5400 0"/>
                    <a:gd name="G20" fmla="cos G19 -10851540"/>
                    <a:gd name="G21" fmla="sin G19 -10851540"/>
                    <a:gd name="G22" fmla="+- G20 10800 0"/>
                    <a:gd name="G23" fmla="+- G21 10800 0"/>
                    <a:gd name="G24" fmla="+- 10800 0 G20"/>
                    <a:gd name="G25" fmla="+- 7485 10800 0"/>
                    <a:gd name="G26" fmla="?: G9 G17 G25"/>
                    <a:gd name="G27" fmla="?: G9 0 21600"/>
                    <a:gd name="G28" fmla="cos 10800 -10851540"/>
                    <a:gd name="G29" fmla="sin 10800 -10851540"/>
                    <a:gd name="G30" fmla="sin 7485 -1085154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-10851540 G34 0"/>
                    <a:gd name="G36" fmla="?: G6 G35 G31"/>
                    <a:gd name="G37" fmla="+- 21600 0 G36"/>
                    <a:gd name="G38" fmla="?: G4 0 G33"/>
                    <a:gd name="G39" fmla="?: -1085154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1944 w 21600"/>
                    <a:gd name="T15" fmla="*/ 8523 h 21600"/>
                    <a:gd name="T16" fmla="*/ 10800 w 21600"/>
                    <a:gd name="T17" fmla="*/ 3315 h 21600"/>
                    <a:gd name="T18" fmla="*/ 19656 w 21600"/>
                    <a:gd name="T19" fmla="*/ 8523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3550" y="8936"/>
                      </a:moveTo>
                      <a:cubicBezTo>
                        <a:pt x="4401" y="5627"/>
                        <a:pt x="7383" y="3314"/>
                        <a:pt x="10800" y="3315"/>
                      </a:cubicBezTo>
                      <a:cubicBezTo>
                        <a:pt x="14216" y="3315"/>
                        <a:pt x="17198" y="5627"/>
                        <a:pt x="18049" y="8936"/>
                      </a:cubicBezTo>
                      <a:lnTo>
                        <a:pt x="21259" y="8110"/>
                      </a:lnTo>
                      <a:cubicBezTo>
                        <a:pt x="20032" y="3337"/>
                        <a:pt x="15728" y="-1"/>
                        <a:pt x="10799" y="0"/>
                      </a:cubicBezTo>
                      <a:cubicBezTo>
                        <a:pt x="5871" y="0"/>
                        <a:pt x="1567" y="3337"/>
                        <a:pt x="340" y="811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86" name="Freeform 214"/>
                <p:cNvSpPr>
                  <a:spLocks/>
                </p:cNvSpPr>
                <p:nvPr/>
              </p:nvSpPr>
              <p:spPr bwMode="auto">
                <a:xfrm>
                  <a:off x="3600" y="2525"/>
                  <a:ext cx="65" cy="67"/>
                </a:xfrm>
                <a:custGeom>
                  <a:avLst/>
                  <a:gdLst>
                    <a:gd name="T0" fmla="*/ 57 w 57"/>
                    <a:gd name="T1" fmla="*/ 21 h 57"/>
                    <a:gd name="T2" fmla="*/ 57 w 57"/>
                    <a:gd name="T3" fmla="*/ 16 h 57"/>
                    <a:gd name="T4" fmla="*/ 56 w 57"/>
                    <a:gd name="T5" fmla="*/ 12 h 57"/>
                    <a:gd name="T6" fmla="*/ 52 w 57"/>
                    <a:gd name="T7" fmla="*/ 8 h 57"/>
                    <a:gd name="T8" fmla="*/ 47 w 57"/>
                    <a:gd name="T9" fmla="*/ 4 h 57"/>
                    <a:gd name="T10" fmla="*/ 41 w 57"/>
                    <a:gd name="T11" fmla="*/ 2 h 57"/>
                    <a:gd name="T12" fmla="*/ 34 w 57"/>
                    <a:gd name="T13" fmla="*/ 0 h 57"/>
                    <a:gd name="T14" fmla="*/ 27 w 57"/>
                    <a:gd name="T15" fmla="*/ 0 h 57"/>
                    <a:gd name="T16" fmla="*/ 18 w 57"/>
                    <a:gd name="T17" fmla="*/ 3 h 57"/>
                    <a:gd name="T18" fmla="*/ 11 w 57"/>
                    <a:gd name="T19" fmla="*/ 8 h 57"/>
                    <a:gd name="T20" fmla="*/ 5 w 57"/>
                    <a:gd name="T21" fmla="*/ 14 h 57"/>
                    <a:gd name="T22" fmla="*/ 1 w 57"/>
                    <a:gd name="T23" fmla="*/ 24 h 57"/>
                    <a:gd name="T24" fmla="*/ 0 w 57"/>
                    <a:gd name="T25" fmla="*/ 33 h 57"/>
                    <a:gd name="T26" fmla="*/ 1 w 57"/>
                    <a:gd name="T27" fmla="*/ 42 h 57"/>
                    <a:gd name="T28" fmla="*/ 6 w 57"/>
                    <a:gd name="T29" fmla="*/ 49 h 57"/>
                    <a:gd name="T30" fmla="*/ 13 w 57"/>
                    <a:gd name="T31" fmla="*/ 55 h 57"/>
                    <a:gd name="T32" fmla="*/ 25 w 57"/>
                    <a:gd name="T33" fmla="*/ 57 h 57"/>
                    <a:gd name="T34" fmla="*/ 41 w 57"/>
                    <a:gd name="T35" fmla="*/ 55 h 57"/>
                    <a:gd name="T36" fmla="*/ 41 w 57"/>
                    <a:gd name="T37" fmla="*/ 47 h 57"/>
                    <a:gd name="T38" fmla="*/ 34 w 57"/>
                    <a:gd name="T39" fmla="*/ 39 h 57"/>
                    <a:gd name="T40" fmla="*/ 30 w 57"/>
                    <a:gd name="T41" fmla="*/ 35 h 57"/>
                    <a:gd name="T42" fmla="*/ 29 w 57"/>
                    <a:gd name="T43" fmla="*/ 31 h 57"/>
                    <a:gd name="T44" fmla="*/ 28 w 57"/>
                    <a:gd name="T45" fmla="*/ 24 h 57"/>
                    <a:gd name="T46" fmla="*/ 30 w 57"/>
                    <a:gd name="T47" fmla="*/ 18 h 57"/>
                    <a:gd name="T48" fmla="*/ 40 w 57"/>
                    <a:gd name="T49" fmla="*/ 20 h 57"/>
                    <a:gd name="T50" fmla="*/ 51 w 57"/>
                    <a:gd name="T51" fmla="*/ 25 h 57"/>
                    <a:gd name="T52" fmla="*/ 56 w 57"/>
                    <a:gd name="T53" fmla="*/ 24 h 57"/>
                    <a:gd name="T54" fmla="*/ 57 w 57"/>
                    <a:gd name="T55" fmla="*/ 22 h 57"/>
                    <a:gd name="T56" fmla="*/ 57 w 57"/>
                    <a:gd name="T57" fmla="*/ 2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7" h="57">
                      <a:moveTo>
                        <a:pt x="57" y="21"/>
                      </a:moveTo>
                      <a:lnTo>
                        <a:pt x="57" y="16"/>
                      </a:lnTo>
                      <a:lnTo>
                        <a:pt x="56" y="12"/>
                      </a:lnTo>
                      <a:lnTo>
                        <a:pt x="52" y="8"/>
                      </a:ln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18" y="3"/>
                      </a:lnTo>
                      <a:lnTo>
                        <a:pt x="11" y="8"/>
                      </a:lnTo>
                      <a:lnTo>
                        <a:pt x="5" y="14"/>
                      </a:lnTo>
                      <a:lnTo>
                        <a:pt x="1" y="24"/>
                      </a:lnTo>
                      <a:lnTo>
                        <a:pt x="0" y="33"/>
                      </a:lnTo>
                      <a:lnTo>
                        <a:pt x="1" y="42"/>
                      </a:lnTo>
                      <a:lnTo>
                        <a:pt x="6" y="49"/>
                      </a:lnTo>
                      <a:lnTo>
                        <a:pt x="13" y="55"/>
                      </a:lnTo>
                      <a:lnTo>
                        <a:pt x="25" y="57"/>
                      </a:lnTo>
                      <a:lnTo>
                        <a:pt x="41" y="55"/>
                      </a:lnTo>
                      <a:lnTo>
                        <a:pt x="41" y="47"/>
                      </a:lnTo>
                      <a:lnTo>
                        <a:pt x="34" y="39"/>
                      </a:lnTo>
                      <a:lnTo>
                        <a:pt x="30" y="35"/>
                      </a:lnTo>
                      <a:lnTo>
                        <a:pt x="29" y="31"/>
                      </a:lnTo>
                      <a:lnTo>
                        <a:pt x="28" y="24"/>
                      </a:lnTo>
                      <a:lnTo>
                        <a:pt x="30" y="18"/>
                      </a:lnTo>
                      <a:lnTo>
                        <a:pt x="40" y="20"/>
                      </a:lnTo>
                      <a:lnTo>
                        <a:pt x="51" y="25"/>
                      </a:lnTo>
                      <a:lnTo>
                        <a:pt x="56" y="24"/>
                      </a:lnTo>
                      <a:lnTo>
                        <a:pt x="57" y="22"/>
                      </a:lnTo>
                      <a:lnTo>
                        <a:pt x="57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87" name="Freeform 215"/>
                <p:cNvSpPr>
                  <a:spLocks/>
                </p:cNvSpPr>
                <p:nvPr/>
              </p:nvSpPr>
              <p:spPr bwMode="auto">
                <a:xfrm>
                  <a:off x="3600" y="2592"/>
                  <a:ext cx="96" cy="48"/>
                </a:xfrm>
                <a:custGeom>
                  <a:avLst/>
                  <a:gdLst>
                    <a:gd name="T0" fmla="*/ 0 w 528"/>
                    <a:gd name="T1" fmla="*/ 0 h 240"/>
                    <a:gd name="T2" fmla="*/ 0 w 528"/>
                    <a:gd name="T3" fmla="*/ 240 h 240"/>
                    <a:gd name="T4" fmla="*/ 528 w 528"/>
                    <a:gd name="T5" fmla="*/ 240 h 240"/>
                    <a:gd name="T6" fmla="*/ 528 w 528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8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528" y="240"/>
                      </a:lnTo>
                      <a:lnTo>
                        <a:pt x="528" y="0"/>
                      </a:lnTo>
                    </a:path>
                  </a:pathLst>
                </a:custGeom>
                <a:noFill/>
                <a:ln w="762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288" name="Group 216"/>
              <p:cNvGrpSpPr>
                <a:grpSpLocks/>
              </p:cNvGrpSpPr>
              <p:nvPr/>
            </p:nvGrpSpPr>
            <p:grpSpPr bwMode="auto">
              <a:xfrm>
                <a:off x="4032" y="3264"/>
                <a:ext cx="480" cy="336"/>
                <a:chOff x="3408" y="2400"/>
                <a:chExt cx="432" cy="336"/>
              </a:xfrm>
            </p:grpSpPr>
            <p:sp>
              <p:nvSpPr>
                <p:cNvPr id="3289" name="Oval 217"/>
                <p:cNvSpPr>
                  <a:spLocks noChangeArrowheads="1"/>
                </p:cNvSpPr>
                <p:nvPr/>
              </p:nvSpPr>
              <p:spPr bwMode="auto">
                <a:xfrm>
                  <a:off x="3408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90" name="Oval 218"/>
                <p:cNvSpPr>
                  <a:spLocks noChangeArrowheads="1"/>
                </p:cNvSpPr>
                <p:nvPr/>
              </p:nvSpPr>
              <p:spPr bwMode="auto">
                <a:xfrm>
                  <a:off x="3744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91" name="AutoShape 219"/>
                <p:cNvSpPr>
                  <a:spLocks noChangeArrowheads="1"/>
                </p:cNvSpPr>
                <p:nvPr/>
              </p:nvSpPr>
              <p:spPr bwMode="auto">
                <a:xfrm>
                  <a:off x="3408" y="2400"/>
                  <a:ext cx="432" cy="336"/>
                </a:xfrm>
                <a:custGeom>
                  <a:avLst/>
                  <a:gdLst>
                    <a:gd name="G0" fmla="+- 7485 0 0"/>
                    <a:gd name="G1" fmla="+- -10851540 0 0"/>
                    <a:gd name="G2" fmla="+- 0 0 -10851540"/>
                    <a:gd name="T0" fmla="*/ 0 256 1"/>
                    <a:gd name="T1" fmla="*/ 180 256 1"/>
                    <a:gd name="G3" fmla="+- -10851540 T0 T1"/>
                    <a:gd name="T2" fmla="*/ 0 256 1"/>
                    <a:gd name="T3" fmla="*/ 90 256 1"/>
                    <a:gd name="G4" fmla="+- -10851540 T2 T3"/>
                    <a:gd name="G5" fmla="*/ G4 2 1"/>
                    <a:gd name="T4" fmla="*/ 90 256 1"/>
                    <a:gd name="T5" fmla="*/ 0 256 1"/>
                    <a:gd name="G6" fmla="+- -10851540 T4 T5"/>
                    <a:gd name="G7" fmla="*/ G6 2 1"/>
                    <a:gd name="G8" fmla="abs -1085154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7485"/>
                    <a:gd name="G18" fmla="*/ 7485 1 2"/>
                    <a:gd name="G19" fmla="+- G18 5400 0"/>
                    <a:gd name="G20" fmla="cos G19 -10851540"/>
                    <a:gd name="G21" fmla="sin G19 -10851540"/>
                    <a:gd name="G22" fmla="+- G20 10800 0"/>
                    <a:gd name="G23" fmla="+- G21 10800 0"/>
                    <a:gd name="G24" fmla="+- 10800 0 G20"/>
                    <a:gd name="G25" fmla="+- 7485 10800 0"/>
                    <a:gd name="G26" fmla="?: G9 G17 G25"/>
                    <a:gd name="G27" fmla="?: G9 0 21600"/>
                    <a:gd name="G28" fmla="cos 10800 -10851540"/>
                    <a:gd name="G29" fmla="sin 10800 -10851540"/>
                    <a:gd name="G30" fmla="sin 7485 -1085154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-10851540 G34 0"/>
                    <a:gd name="G36" fmla="?: G6 G35 G31"/>
                    <a:gd name="G37" fmla="+- 21600 0 G36"/>
                    <a:gd name="G38" fmla="?: G4 0 G33"/>
                    <a:gd name="G39" fmla="?: -1085154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1944 w 21600"/>
                    <a:gd name="T15" fmla="*/ 8523 h 21600"/>
                    <a:gd name="T16" fmla="*/ 10800 w 21600"/>
                    <a:gd name="T17" fmla="*/ 3315 h 21600"/>
                    <a:gd name="T18" fmla="*/ 19656 w 21600"/>
                    <a:gd name="T19" fmla="*/ 8523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3550" y="8936"/>
                      </a:moveTo>
                      <a:cubicBezTo>
                        <a:pt x="4401" y="5627"/>
                        <a:pt x="7383" y="3314"/>
                        <a:pt x="10800" y="3315"/>
                      </a:cubicBezTo>
                      <a:cubicBezTo>
                        <a:pt x="14216" y="3315"/>
                        <a:pt x="17198" y="5627"/>
                        <a:pt x="18049" y="8936"/>
                      </a:cubicBezTo>
                      <a:lnTo>
                        <a:pt x="21259" y="8110"/>
                      </a:lnTo>
                      <a:cubicBezTo>
                        <a:pt x="20032" y="3337"/>
                        <a:pt x="15728" y="-1"/>
                        <a:pt x="10799" y="0"/>
                      </a:cubicBezTo>
                      <a:cubicBezTo>
                        <a:pt x="5871" y="0"/>
                        <a:pt x="1567" y="3337"/>
                        <a:pt x="340" y="811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92" name="Freeform 220"/>
                <p:cNvSpPr>
                  <a:spLocks/>
                </p:cNvSpPr>
                <p:nvPr/>
              </p:nvSpPr>
              <p:spPr bwMode="auto">
                <a:xfrm>
                  <a:off x="3600" y="2525"/>
                  <a:ext cx="65" cy="67"/>
                </a:xfrm>
                <a:custGeom>
                  <a:avLst/>
                  <a:gdLst>
                    <a:gd name="T0" fmla="*/ 57 w 57"/>
                    <a:gd name="T1" fmla="*/ 21 h 57"/>
                    <a:gd name="T2" fmla="*/ 57 w 57"/>
                    <a:gd name="T3" fmla="*/ 16 h 57"/>
                    <a:gd name="T4" fmla="*/ 56 w 57"/>
                    <a:gd name="T5" fmla="*/ 12 h 57"/>
                    <a:gd name="T6" fmla="*/ 52 w 57"/>
                    <a:gd name="T7" fmla="*/ 8 h 57"/>
                    <a:gd name="T8" fmla="*/ 47 w 57"/>
                    <a:gd name="T9" fmla="*/ 4 h 57"/>
                    <a:gd name="T10" fmla="*/ 41 w 57"/>
                    <a:gd name="T11" fmla="*/ 2 h 57"/>
                    <a:gd name="T12" fmla="*/ 34 w 57"/>
                    <a:gd name="T13" fmla="*/ 0 h 57"/>
                    <a:gd name="T14" fmla="*/ 27 w 57"/>
                    <a:gd name="T15" fmla="*/ 0 h 57"/>
                    <a:gd name="T16" fmla="*/ 18 w 57"/>
                    <a:gd name="T17" fmla="*/ 3 h 57"/>
                    <a:gd name="T18" fmla="*/ 11 w 57"/>
                    <a:gd name="T19" fmla="*/ 8 h 57"/>
                    <a:gd name="T20" fmla="*/ 5 w 57"/>
                    <a:gd name="T21" fmla="*/ 14 h 57"/>
                    <a:gd name="T22" fmla="*/ 1 w 57"/>
                    <a:gd name="T23" fmla="*/ 24 h 57"/>
                    <a:gd name="T24" fmla="*/ 0 w 57"/>
                    <a:gd name="T25" fmla="*/ 33 h 57"/>
                    <a:gd name="T26" fmla="*/ 1 w 57"/>
                    <a:gd name="T27" fmla="*/ 42 h 57"/>
                    <a:gd name="T28" fmla="*/ 6 w 57"/>
                    <a:gd name="T29" fmla="*/ 49 h 57"/>
                    <a:gd name="T30" fmla="*/ 13 w 57"/>
                    <a:gd name="T31" fmla="*/ 55 h 57"/>
                    <a:gd name="T32" fmla="*/ 25 w 57"/>
                    <a:gd name="T33" fmla="*/ 57 h 57"/>
                    <a:gd name="T34" fmla="*/ 41 w 57"/>
                    <a:gd name="T35" fmla="*/ 55 h 57"/>
                    <a:gd name="T36" fmla="*/ 41 w 57"/>
                    <a:gd name="T37" fmla="*/ 47 h 57"/>
                    <a:gd name="T38" fmla="*/ 34 w 57"/>
                    <a:gd name="T39" fmla="*/ 39 h 57"/>
                    <a:gd name="T40" fmla="*/ 30 w 57"/>
                    <a:gd name="T41" fmla="*/ 35 h 57"/>
                    <a:gd name="T42" fmla="*/ 29 w 57"/>
                    <a:gd name="T43" fmla="*/ 31 h 57"/>
                    <a:gd name="T44" fmla="*/ 28 w 57"/>
                    <a:gd name="T45" fmla="*/ 24 h 57"/>
                    <a:gd name="T46" fmla="*/ 30 w 57"/>
                    <a:gd name="T47" fmla="*/ 18 h 57"/>
                    <a:gd name="T48" fmla="*/ 40 w 57"/>
                    <a:gd name="T49" fmla="*/ 20 h 57"/>
                    <a:gd name="T50" fmla="*/ 51 w 57"/>
                    <a:gd name="T51" fmla="*/ 25 h 57"/>
                    <a:gd name="T52" fmla="*/ 56 w 57"/>
                    <a:gd name="T53" fmla="*/ 24 h 57"/>
                    <a:gd name="T54" fmla="*/ 57 w 57"/>
                    <a:gd name="T55" fmla="*/ 22 h 57"/>
                    <a:gd name="T56" fmla="*/ 57 w 57"/>
                    <a:gd name="T57" fmla="*/ 21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57" h="57">
                      <a:moveTo>
                        <a:pt x="57" y="21"/>
                      </a:moveTo>
                      <a:lnTo>
                        <a:pt x="57" y="16"/>
                      </a:lnTo>
                      <a:lnTo>
                        <a:pt x="56" y="12"/>
                      </a:lnTo>
                      <a:lnTo>
                        <a:pt x="52" y="8"/>
                      </a:lnTo>
                      <a:lnTo>
                        <a:pt x="47" y="4"/>
                      </a:lnTo>
                      <a:lnTo>
                        <a:pt x="41" y="2"/>
                      </a:lnTo>
                      <a:lnTo>
                        <a:pt x="34" y="0"/>
                      </a:lnTo>
                      <a:lnTo>
                        <a:pt x="27" y="0"/>
                      </a:lnTo>
                      <a:lnTo>
                        <a:pt x="18" y="3"/>
                      </a:lnTo>
                      <a:lnTo>
                        <a:pt x="11" y="8"/>
                      </a:lnTo>
                      <a:lnTo>
                        <a:pt x="5" y="14"/>
                      </a:lnTo>
                      <a:lnTo>
                        <a:pt x="1" y="24"/>
                      </a:lnTo>
                      <a:lnTo>
                        <a:pt x="0" y="33"/>
                      </a:lnTo>
                      <a:lnTo>
                        <a:pt x="1" y="42"/>
                      </a:lnTo>
                      <a:lnTo>
                        <a:pt x="6" y="49"/>
                      </a:lnTo>
                      <a:lnTo>
                        <a:pt x="13" y="55"/>
                      </a:lnTo>
                      <a:lnTo>
                        <a:pt x="25" y="57"/>
                      </a:lnTo>
                      <a:lnTo>
                        <a:pt x="41" y="55"/>
                      </a:lnTo>
                      <a:lnTo>
                        <a:pt x="41" y="47"/>
                      </a:lnTo>
                      <a:lnTo>
                        <a:pt x="34" y="39"/>
                      </a:lnTo>
                      <a:lnTo>
                        <a:pt x="30" y="35"/>
                      </a:lnTo>
                      <a:lnTo>
                        <a:pt x="29" y="31"/>
                      </a:lnTo>
                      <a:lnTo>
                        <a:pt x="28" y="24"/>
                      </a:lnTo>
                      <a:lnTo>
                        <a:pt x="30" y="18"/>
                      </a:lnTo>
                      <a:lnTo>
                        <a:pt x="40" y="20"/>
                      </a:lnTo>
                      <a:lnTo>
                        <a:pt x="51" y="25"/>
                      </a:lnTo>
                      <a:lnTo>
                        <a:pt x="56" y="24"/>
                      </a:lnTo>
                      <a:lnTo>
                        <a:pt x="57" y="22"/>
                      </a:lnTo>
                      <a:lnTo>
                        <a:pt x="57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93" name="Freeform 221"/>
                <p:cNvSpPr>
                  <a:spLocks/>
                </p:cNvSpPr>
                <p:nvPr/>
              </p:nvSpPr>
              <p:spPr bwMode="auto">
                <a:xfrm>
                  <a:off x="3600" y="2592"/>
                  <a:ext cx="96" cy="48"/>
                </a:xfrm>
                <a:custGeom>
                  <a:avLst/>
                  <a:gdLst>
                    <a:gd name="T0" fmla="*/ 0 w 528"/>
                    <a:gd name="T1" fmla="*/ 0 h 240"/>
                    <a:gd name="T2" fmla="*/ 0 w 528"/>
                    <a:gd name="T3" fmla="*/ 240 h 240"/>
                    <a:gd name="T4" fmla="*/ 528 w 528"/>
                    <a:gd name="T5" fmla="*/ 240 h 240"/>
                    <a:gd name="T6" fmla="*/ 528 w 528"/>
                    <a:gd name="T7" fmla="*/ 0 h 2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28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528" y="240"/>
                      </a:lnTo>
                      <a:lnTo>
                        <a:pt x="528" y="0"/>
                      </a:lnTo>
                    </a:path>
                  </a:pathLst>
                </a:custGeom>
                <a:noFill/>
                <a:ln w="76200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294" name="Freeform 222"/>
              <p:cNvSpPr>
                <a:spLocks/>
              </p:cNvSpPr>
              <p:nvPr/>
            </p:nvSpPr>
            <p:spPr bwMode="auto">
              <a:xfrm>
                <a:off x="4255" y="1392"/>
                <a:ext cx="65" cy="67"/>
              </a:xfrm>
              <a:custGeom>
                <a:avLst/>
                <a:gdLst>
                  <a:gd name="T0" fmla="*/ 57 w 57"/>
                  <a:gd name="T1" fmla="*/ 22 h 57"/>
                  <a:gd name="T2" fmla="*/ 57 w 57"/>
                  <a:gd name="T3" fmla="*/ 17 h 57"/>
                  <a:gd name="T4" fmla="*/ 56 w 57"/>
                  <a:gd name="T5" fmla="*/ 12 h 57"/>
                  <a:gd name="T6" fmla="*/ 52 w 57"/>
                  <a:gd name="T7" fmla="*/ 8 h 57"/>
                  <a:gd name="T8" fmla="*/ 47 w 57"/>
                  <a:gd name="T9" fmla="*/ 4 h 57"/>
                  <a:gd name="T10" fmla="*/ 41 w 57"/>
                  <a:gd name="T11" fmla="*/ 2 h 57"/>
                  <a:gd name="T12" fmla="*/ 34 w 57"/>
                  <a:gd name="T13" fmla="*/ 0 h 57"/>
                  <a:gd name="T14" fmla="*/ 27 w 57"/>
                  <a:gd name="T15" fmla="*/ 0 h 57"/>
                  <a:gd name="T16" fmla="*/ 18 w 57"/>
                  <a:gd name="T17" fmla="*/ 3 h 57"/>
                  <a:gd name="T18" fmla="*/ 11 w 57"/>
                  <a:gd name="T19" fmla="*/ 8 h 57"/>
                  <a:gd name="T20" fmla="*/ 5 w 57"/>
                  <a:gd name="T21" fmla="*/ 15 h 57"/>
                  <a:gd name="T22" fmla="*/ 1 w 57"/>
                  <a:gd name="T23" fmla="*/ 24 h 57"/>
                  <a:gd name="T24" fmla="*/ 0 w 57"/>
                  <a:gd name="T25" fmla="*/ 33 h 57"/>
                  <a:gd name="T26" fmla="*/ 1 w 57"/>
                  <a:gd name="T27" fmla="*/ 42 h 57"/>
                  <a:gd name="T28" fmla="*/ 6 w 57"/>
                  <a:gd name="T29" fmla="*/ 50 h 57"/>
                  <a:gd name="T30" fmla="*/ 13 w 57"/>
                  <a:gd name="T31" fmla="*/ 55 h 57"/>
                  <a:gd name="T32" fmla="*/ 25 w 57"/>
                  <a:gd name="T33" fmla="*/ 57 h 57"/>
                  <a:gd name="T34" fmla="*/ 41 w 57"/>
                  <a:gd name="T35" fmla="*/ 55 h 57"/>
                  <a:gd name="T36" fmla="*/ 41 w 57"/>
                  <a:gd name="T37" fmla="*/ 48 h 57"/>
                  <a:gd name="T38" fmla="*/ 34 w 57"/>
                  <a:gd name="T39" fmla="*/ 41 h 57"/>
                  <a:gd name="T40" fmla="*/ 30 w 57"/>
                  <a:gd name="T41" fmla="*/ 37 h 57"/>
                  <a:gd name="T42" fmla="*/ 29 w 57"/>
                  <a:gd name="T43" fmla="*/ 33 h 57"/>
                  <a:gd name="T44" fmla="*/ 28 w 57"/>
                  <a:gd name="T45" fmla="*/ 25 h 57"/>
                  <a:gd name="T46" fmla="*/ 30 w 57"/>
                  <a:gd name="T47" fmla="*/ 19 h 57"/>
                  <a:gd name="T48" fmla="*/ 40 w 57"/>
                  <a:gd name="T49" fmla="*/ 21 h 57"/>
                  <a:gd name="T50" fmla="*/ 51 w 57"/>
                  <a:gd name="T51" fmla="*/ 25 h 57"/>
                  <a:gd name="T52" fmla="*/ 56 w 57"/>
                  <a:gd name="T53" fmla="*/ 25 h 57"/>
                  <a:gd name="T54" fmla="*/ 57 w 57"/>
                  <a:gd name="T55" fmla="*/ 24 h 57"/>
                  <a:gd name="T56" fmla="*/ 57 w 57"/>
                  <a:gd name="T57" fmla="*/ 2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" h="57">
                    <a:moveTo>
                      <a:pt x="57" y="22"/>
                    </a:moveTo>
                    <a:lnTo>
                      <a:pt x="57" y="17"/>
                    </a:lnTo>
                    <a:lnTo>
                      <a:pt x="56" y="12"/>
                    </a:lnTo>
                    <a:lnTo>
                      <a:pt x="52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18" y="3"/>
                    </a:lnTo>
                    <a:lnTo>
                      <a:pt x="11" y="8"/>
                    </a:lnTo>
                    <a:lnTo>
                      <a:pt x="5" y="15"/>
                    </a:lnTo>
                    <a:lnTo>
                      <a:pt x="1" y="24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6" y="50"/>
                    </a:lnTo>
                    <a:lnTo>
                      <a:pt x="13" y="55"/>
                    </a:lnTo>
                    <a:lnTo>
                      <a:pt x="25" y="57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34" y="41"/>
                    </a:lnTo>
                    <a:lnTo>
                      <a:pt x="30" y="37"/>
                    </a:lnTo>
                    <a:lnTo>
                      <a:pt x="29" y="33"/>
                    </a:lnTo>
                    <a:lnTo>
                      <a:pt x="28" y="25"/>
                    </a:lnTo>
                    <a:lnTo>
                      <a:pt x="30" y="19"/>
                    </a:lnTo>
                    <a:lnTo>
                      <a:pt x="40" y="21"/>
                    </a:lnTo>
                    <a:lnTo>
                      <a:pt x="51" y="25"/>
                    </a:lnTo>
                    <a:lnTo>
                      <a:pt x="56" y="25"/>
                    </a:lnTo>
                    <a:lnTo>
                      <a:pt x="57" y="24"/>
                    </a:lnTo>
                    <a:lnTo>
                      <a:pt x="57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5" name="Freeform 223"/>
              <p:cNvSpPr>
                <a:spLocks/>
              </p:cNvSpPr>
              <p:nvPr/>
            </p:nvSpPr>
            <p:spPr bwMode="auto">
              <a:xfrm>
                <a:off x="4255" y="2688"/>
                <a:ext cx="65" cy="67"/>
              </a:xfrm>
              <a:custGeom>
                <a:avLst/>
                <a:gdLst>
                  <a:gd name="T0" fmla="*/ 57 w 57"/>
                  <a:gd name="T1" fmla="*/ 22 h 57"/>
                  <a:gd name="T2" fmla="*/ 57 w 57"/>
                  <a:gd name="T3" fmla="*/ 17 h 57"/>
                  <a:gd name="T4" fmla="*/ 56 w 57"/>
                  <a:gd name="T5" fmla="*/ 12 h 57"/>
                  <a:gd name="T6" fmla="*/ 52 w 57"/>
                  <a:gd name="T7" fmla="*/ 8 h 57"/>
                  <a:gd name="T8" fmla="*/ 47 w 57"/>
                  <a:gd name="T9" fmla="*/ 4 h 57"/>
                  <a:gd name="T10" fmla="*/ 41 w 57"/>
                  <a:gd name="T11" fmla="*/ 2 h 57"/>
                  <a:gd name="T12" fmla="*/ 34 w 57"/>
                  <a:gd name="T13" fmla="*/ 0 h 57"/>
                  <a:gd name="T14" fmla="*/ 27 w 57"/>
                  <a:gd name="T15" fmla="*/ 0 h 57"/>
                  <a:gd name="T16" fmla="*/ 18 w 57"/>
                  <a:gd name="T17" fmla="*/ 3 h 57"/>
                  <a:gd name="T18" fmla="*/ 11 w 57"/>
                  <a:gd name="T19" fmla="*/ 8 h 57"/>
                  <a:gd name="T20" fmla="*/ 5 w 57"/>
                  <a:gd name="T21" fmla="*/ 15 h 57"/>
                  <a:gd name="T22" fmla="*/ 1 w 57"/>
                  <a:gd name="T23" fmla="*/ 24 h 57"/>
                  <a:gd name="T24" fmla="*/ 0 w 57"/>
                  <a:gd name="T25" fmla="*/ 33 h 57"/>
                  <a:gd name="T26" fmla="*/ 1 w 57"/>
                  <a:gd name="T27" fmla="*/ 42 h 57"/>
                  <a:gd name="T28" fmla="*/ 6 w 57"/>
                  <a:gd name="T29" fmla="*/ 50 h 57"/>
                  <a:gd name="T30" fmla="*/ 13 w 57"/>
                  <a:gd name="T31" fmla="*/ 55 h 57"/>
                  <a:gd name="T32" fmla="*/ 25 w 57"/>
                  <a:gd name="T33" fmla="*/ 57 h 57"/>
                  <a:gd name="T34" fmla="*/ 41 w 57"/>
                  <a:gd name="T35" fmla="*/ 55 h 57"/>
                  <a:gd name="T36" fmla="*/ 41 w 57"/>
                  <a:gd name="T37" fmla="*/ 48 h 57"/>
                  <a:gd name="T38" fmla="*/ 34 w 57"/>
                  <a:gd name="T39" fmla="*/ 41 h 57"/>
                  <a:gd name="T40" fmla="*/ 30 w 57"/>
                  <a:gd name="T41" fmla="*/ 37 h 57"/>
                  <a:gd name="T42" fmla="*/ 29 w 57"/>
                  <a:gd name="T43" fmla="*/ 33 h 57"/>
                  <a:gd name="T44" fmla="*/ 28 w 57"/>
                  <a:gd name="T45" fmla="*/ 25 h 57"/>
                  <a:gd name="T46" fmla="*/ 30 w 57"/>
                  <a:gd name="T47" fmla="*/ 19 h 57"/>
                  <a:gd name="T48" fmla="*/ 40 w 57"/>
                  <a:gd name="T49" fmla="*/ 21 h 57"/>
                  <a:gd name="T50" fmla="*/ 51 w 57"/>
                  <a:gd name="T51" fmla="*/ 25 h 57"/>
                  <a:gd name="T52" fmla="*/ 56 w 57"/>
                  <a:gd name="T53" fmla="*/ 25 h 57"/>
                  <a:gd name="T54" fmla="*/ 57 w 57"/>
                  <a:gd name="T55" fmla="*/ 24 h 57"/>
                  <a:gd name="T56" fmla="*/ 57 w 57"/>
                  <a:gd name="T57" fmla="*/ 22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" h="57">
                    <a:moveTo>
                      <a:pt x="57" y="22"/>
                    </a:moveTo>
                    <a:lnTo>
                      <a:pt x="57" y="17"/>
                    </a:lnTo>
                    <a:lnTo>
                      <a:pt x="56" y="12"/>
                    </a:lnTo>
                    <a:lnTo>
                      <a:pt x="52" y="8"/>
                    </a:lnTo>
                    <a:lnTo>
                      <a:pt x="47" y="4"/>
                    </a:lnTo>
                    <a:lnTo>
                      <a:pt x="41" y="2"/>
                    </a:lnTo>
                    <a:lnTo>
                      <a:pt x="34" y="0"/>
                    </a:lnTo>
                    <a:lnTo>
                      <a:pt x="27" y="0"/>
                    </a:lnTo>
                    <a:lnTo>
                      <a:pt x="18" y="3"/>
                    </a:lnTo>
                    <a:lnTo>
                      <a:pt x="11" y="8"/>
                    </a:lnTo>
                    <a:lnTo>
                      <a:pt x="5" y="15"/>
                    </a:lnTo>
                    <a:lnTo>
                      <a:pt x="1" y="24"/>
                    </a:lnTo>
                    <a:lnTo>
                      <a:pt x="0" y="33"/>
                    </a:lnTo>
                    <a:lnTo>
                      <a:pt x="1" y="42"/>
                    </a:lnTo>
                    <a:lnTo>
                      <a:pt x="6" y="50"/>
                    </a:lnTo>
                    <a:lnTo>
                      <a:pt x="13" y="55"/>
                    </a:lnTo>
                    <a:lnTo>
                      <a:pt x="25" y="57"/>
                    </a:lnTo>
                    <a:lnTo>
                      <a:pt x="41" y="55"/>
                    </a:lnTo>
                    <a:lnTo>
                      <a:pt x="41" y="48"/>
                    </a:lnTo>
                    <a:lnTo>
                      <a:pt x="34" y="41"/>
                    </a:lnTo>
                    <a:lnTo>
                      <a:pt x="30" y="37"/>
                    </a:lnTo>
                    <a:lnTo>
                      <a:pt x="29" y="33"/>
                    </a:lnTo>
                    <a:lnTo>
                      <a:pt x="28" y="25"/>
                    </a:lnTo>
                    <a:lnTo>
                      <a:pt x="30" y="19"/>
                    </a:lnTo>
                    <a:lnTo>
                      <a:pt x="40" y="21"/>
                    </a:lnTo>
                    <a:lnTo>
                      <a:pt x="51" y="25"/>
                    </a:lnTo>
                    <a:lnTo>
                      <a:pt x="56" y="25"/>
                    </a:lnTo>
                    <a:lnTo>
                      <a:pt x="57" y="24"/>
                    </a:lnTo>
                    <a:lnTo>
                      <a:pt x="57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98" name="AutoShape 226"/>
              <p:cNvSpPr>
                <a:spLocks noChangeArrowheads="1"/>
              </p:cNvSpPr>
              <p:nvPr/>
            </p:nvSpPr>
            <p:spPr bwMode="auto">
              <a:xfrm>
                <a:off x="4080" y="4032"/>
                <a:ext cx="384" cy="144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399"/>
                      <a:pt x="16199" y="7817"/>
                      <a:pt x="16200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01" name="Freeform 229"/>
              <p:cNvSpPr>
                <a:spLocks/>
              </p:cNvSpPr>
              <p:nvPr/>
            </p:nvSpPr>
            <p:spPr bwMode="auto">
              <a:xfrm>
                <a:off x="4176" y="192"/>
                <a:ext cx="192" cy="96"/>
              </a:xfrm>
              <a:custGeom>
                <a:avLst/>
                <a:gdLst>
                  <a:gd name="T0" fmla="*/ 0 w 192"/>
                  <a:gd name="T1" fmla="*/ 48 h 144"/>
                  <a:gd name="T2" fmla="*/ 48 w 192"/>
                  <a:gd name="T3" fmla="*/ 144 h 144"/>
                  <a:gd name="T4" fmla="*/ 144 w 192"/>
                  <a:gd name="T5" fmla="*/ 144 h 144"/>
                  <a:gd name="T6" fmla="*/ 192 w 192"/>
                  <a:gd name="T7" fmla="*/ 48 h 144"/>
                  <a:gd name="T8" fmla="*/ 96 w 192"/>
                  <a:gd name="T9" fmla="*/ 0 h 144"/>
                  <a:gd name="T10" fmla="*/ 0 w 192"/>
                  <a:gd name="T11" fmla="*/ 48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2" h="144">
                    <a:moveTo>
                      <a:pt x="0" y="48"/>
                    </a:moveTo>
                    <a:lnTo>
                      <a:pt x="48" y="144"/>
                    </a:lnTo>
                    <a:lnTo>
                      <a:pt x="144" y="144"/>
                    </a:lnTo>
                    <a:lnTo>
                      <a:pt x="192" y="48"/>
                    </a:lnTo>
                    <a:lnTo>
                      <a:pt x="96" y="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304" name="Group 232"/>
            <p:cNvGrpSpPr>
              <a:grpSpLocks/>
            </p:cNvGrpSpPr>
            <p:nvPr/>
          </p:nvGrpSpPr>
          <p:grpSpPr bwMode="auto">
            <a:xfrm>
              <a:off x="480" y="294"/>
              <a:ext cx="2245" cy="3834"/>
              <a:chOff x="624" y="288"/>
              <a:chExt cx="2245" cy="3834"/>
            </a:xfrm>
          </p:grpSpPr>
          <p:sp>
            <p:nvSpPr>
              <p:cNvPr id="3259" name="Freeform 187"/>
              <p:cNvSpPr>
                <a:spLocks/>
              </p:cNvSpPr>
              <p:nvPr/>
            </p:nvSpPr>
            <p:spPr bwMode="auto">
              <a:xfrm>
                <a:off x="624" y="288"/>
                <a:ext cx="2245" cy="3834"/>
              </a:xfrm>
              <a:custGeom>
                <a:avLst/>
                <a:gdLst>
                  <a:gd name="T0" fmla="*/ 0 w 1971"/>
                  <a:gd name="T1" fmla="*/ 3149 h 3259"/>
                  <a:gd name="T2" fmla="*/ 0 w 1971"/>
                  <a:gd name="T3" fmla="*/ 96 h 3259"/>
                  <a:gd name="T4" fmla="*/ 1 w 1971"/>
                  <a:gd name="T5" fmla="*/ 80 h 3259"/>
                  <a:gd name="T6" fmla="*/ 7 w 1971"/>
                  <a:gd name="T7" fmla="*/ 63 h 3259"/>
                  <a:gd name="T8" fmla="*/ 14 w 1971"/>
                  <a:gd name="T9" fmla="*/ 48 h 3259"/>
                  <a:gd name="T10" fmla="*/ 25 w 1971"/>
                  <a:gd name="T11" fmla="*/ 32 h 3259"/>
                  <a:gd name="T12" fmla="*/ 38 w 1971"/>
                  <a:gd name="T13" fmla="*/ 19 h 3259"/>
                  <a:gd name="T14" fmla="*/ 54 w 1971"/>
                  <a:gd name="T15" fmla="*/ 9 h 3259"/>
                  <a:gd name="T16" fmla="*/ 72 w 1971"/>
                  <a:gd name="T17" fmla="*/ 3 h 3259"/>
                  <a:gd name="T18" fmla="*/ 92 w 1971"/>
                  <a:gd name="T19" fmla="*/ 0 h 3259"/>
                  <a:gd name="T20" fmla="*/ 1891 w 1971"/>
                  <a:gd name="T21" fmla="*/ 0 h 3259"/>
                  <a:gd name="T22" fmla="*/ 1906 w 1971"/>
                  <a:gd name="T23" fmla="*/ 1 h 3259"/>
                  <a:gd name="T24" fmla="*/ 1919 w 1971"/>
                  <a:gd name="T25" fmla="*/ 6 h 3259"/>
                  <a:gd name="T26" fmla="*/ 1934 w 1971"/>
                  <a:gd name="T27" fmla="*/ 14 h 3259"/>
                  <a:gd name="T28" fmla="*/ 1946 w 1971"/>
                  <a:gd name="T29" fmla="*/ 25 h 3259"/>
                  <a:gd name="T30" fmla="*/ 1955 w 1971"/>
                  <a:gd name="T31" fmla="*/ 38 h 3259"/>
                  <a:gd name="T32" fmla="*/ 1964 w 1971"/>
                  <a:gd name="T33" fmla="*/ 52 h 3259"/>
                  <a:gd name="T34" fmla="*/ 1969 w 1971"/>
                  <a:gd name="T35" fmla="*/ 66 h 3259"/>
                  <a:gd name="T36" fmla="*/ 1971 w 1971"/>
                  <a:gd name="T37" fmla="*/ 82 h 3259"/>
                  <a:gd name="T38" fmla="*/ 1971 w 1971"/>
                  <a:gd name="T39" fmla="*/ 3164 h 3259"/>
                  <a:gd name="T40" fmla="*/ 1969 w 1971"/>
                  <a:gd name="T41" fmla="*/ 3179 h 3259"/>
                  <a:gd name="T42" fmla="*/ 1964 w 1971"/>
                  <a:gd name="T43" fmla="*/ 3195 h 3259"/>
                  <a:gd name="T44" fmla="*/ 1955 w 1971"/>
                  <a:gd name="T45" fmla="*/ 3210 h 3259"/>
                  <a:gd name="T46" fmla="*/ 1944 w 1971"/>
                  <a:gd name="T47" fmla="*/ 3226 h 3259"/>
                  <a:gd name="T48" fmla="*/ 1931 w 1971"/>
                  <a:gd name="T49" fmla="*/ 3239 h 3259"/>
                  <a:gd name="T50" fmla="*/ 1917 w 1971"/>
                  <a:gd name="T51" fmla="*/ 3250 h 3259"/>
                  <a:gd name="T52" fmla="*/ 1901 w 1971"/>
                  <a:gd name="T53" fmla="*/ 3257 h 3259"/>
                  <a:gd name="T54" fmla="*/ 1884 w 1971"/>
                  <a:gd name="T55" fmla="*/ 3259 h 3259"/>
                  <a:gd name="T56" fmla="*/ 107 w 1971"/>
                  <a:gd name="T57" fmla="*/ 3259 h 3259"/>
                  <a:gd name="T58" fmla="*/ 91 w 1971"/>
                  <a:gd name="T59" fmla="*/ 3258 h 3259"/>
                  <a:gd name="T60" fmla="*/ 71 w 1971"/>
                  <a:gd name="T61" fmla="*/ 3253 h 3259"/>
                  <a:gd name="T62" fmla="*/ 54 w 1971"/>
                  <a:gd name="T63" fmla="*/ 3244 h 3259"/>
                  <a:gd name="T64" fmla="*/ 37 w 1971"/>
                  <a:gd name="T65" fmla="*/ 3232 h 3259"/>
                  <a:gd name="T66" fmla="*/ 21 w 1971"/>
                  <a:gd name="T67" fmla="*/ 3217 h 3259"/>
                  <a:gd name="T68" fmla="*/ 11 w 1971"/>
                  <a:gd name="T69" fmla="*/ 3197 h 3259"/>
                  <a:gd name="T70" fmla="*/ 2 w 1971"/>
                  <a:gd name="T71" fmla="*/ 3175 h 3259"/>
                  <a:gd name="T72" fmla="*/ 0 w 1971"/>
                  <a:gd name="T73" fmla="*/ 3149 h 3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971" h="3259">
                    <a:moveTo>
                      <a:pt x="0" y="3149"/>
                    </a:moveTo>
                    <a:lnTo>
                      <a:pt x="0" y="96"/>
                    </a:lnTo>
                    <a:lnTo>
                      <a:pt x="1" y="80"/>
                    </a:lnTo>
                    <a:lnTo>
                      <a:pt x="7" y="63"/>
                    </a:lnTo>
                    <a:lnTo>
                      <a:pt x="14" y="48"/>
                    </a:lnTo>
                    <a:lnTo>
                      <a:pt x="25" y="32"/>
                    </a:lnTo>
                    <a:lnTo>
                      <a:pt x="38" y="19"/>
                    </a:lnTo>
                    <a:lnTo>
                      <a:pt x="54" y="9"/>
                    </a:lnTo>
                    <a:lnTo>
                      <a:pt x="72" y="3"/>
                    </a:lnTo>
                    <a:lnTo>
                      <a:pt x="92" y="0"/>
                    </a:lnTo>
                    <a:lnTo>
                      <a:pt x="1891" y="0"/>
                    </a:lnTo>
                    <a:lnTo>
                      <a:pt x="1906" y="1"/>
                    </a:lnTo>
                    <a:lnTo>
                      <a:pt x="1919" y="6"/>
                    </a:lnTo>
                    <a:lnTo>
                      <a:pt x="1934" y="14"/>
                    </a:lnTo>
                    <a:lnTo>
                      <a:pt x="1946" y="25"/>
                    </a:lnTo>
                    <a:lnTo>
                      <a:pt x="1955" y="38"/>
                    </a:lnTo>
                    <a:lnTo>
                      <a:pt x="1964" y="52"/>
                    </a:lnTo>
                    <a:lnTo>
                      <a:pt x="1969" y="66"/>
                    </a:lnTo>
                    <a:lnTo>
                      <a:pt x="1971" y="82"/>
                    </a:lnTo>
                    <a:lnTo>
                      <a:pt x="1971" y="3164"/>
                    </a:lnTo>
                    <a:lnTo>
                      <a:pt x="1969" y="3179"/>
                    </a:lnTo>
                    <a:lnTo>
                      <a:pt x="1964" y="3195"/>
                    </a:lnTo>
                    <a:lnTo>
                      <a:pt x="1955" y="3210"/>
                    </a:lnTo>
                    <a:lnTo>
                      <a:pt x="1944" y="3226"/>
                    </a:lnTo>
                    <a:lnTo>
                      <a:pt x="1931" y="3239"/>
                    </a:lnTo>
                    <a:lnTo>
                      <a:pt x="1917" y="3250"/>
                    </a:lnTo>
                    <a:lnTo>
                      <a:pt x="1901" y="3257"/>
                    </a:lnTo>
                    <a:lnTo>
                      <a:pt x="1884" y="3259"/>
                    </a:lnTo>
                    <a:lnTo>
                      <a:pt x="107" y="3259"/>
                    </a:lnTo>
                    <a:lnTo>
                      <a:pt x="91" y="3258"/>
                    </a:lnTo>
                    <a:lnTo>
                      <a:pt x="71" y="3253"/>
                    </a:lnTo>
                    <a:lnTo>
                      <a:pt x="54" y="3244"/>
                    </a:lnTo>
                    <a:lnTo>
                      <a:pt x="37" y="3232"/>
                    </a:lnTo>
                    <a:lnTo>
                      <a:pt x="21" y="3217"/>
                    </a:lnTo>
                    <a:lnTo>
                      <a:pt x="11" y="3197"/>
                    </a:lnTo>
                    <a:lnTo>
                      <a:pt x="2" y="3175"/>
                    </a:lnTo>
                    <a:lnTo>
                      <a:pt x="0" y="3149"/>
                    </a:lnTo>
                    <a:close/>
                  </a:path>
                </a:pathLst>
              </a:custGeom>
              <a:solidFill>
                <a:srgbClr val="FFEFC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303" name="Rectangle 231"/>
              <p:cNvSpPr>
                <a:spLocks noChangeArrowheads="1"/>
              </p:cNvSpPr>
              <p:nvPr/>
            </p:nvSpPr>
            <p:spPr bwMode="auto">
              <a:xfrm>
                <a:off x="672" y="336"/>
                <a:ext cx="2112" cy="36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3312" name="Text Box 240"/>
          <p:cNvSpPr txBox="1">
            <a:spLocks noChangeArrowheads="1"/>
          </p:cNvSpPr>
          <p:nvPr/>
        </p:nvSpPr>
        <p:spPr bwMode="auto">
          <a:xfrm>
            <a:off x="1066800" y="1223963"/>
            <a:ext cx="2895600" cy="584775"/>
          </a:xfrm>
          <a:prstGeom prst="rect">
            <a:avLst/>
          </a:prstGeom>
          <a:gradFill rotWithShape="0">
            <a:gsLst>
              <a:gs pos="0">
                <a:srgbClr val="FFEFC3"/>
              </a:gs>
              <a:gs pos="100000">
                <a:srgbClr val="FFEFC3">
                  <a:gamma/>
                  <a:shade val="7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/>
              <a:t>Профилактика</a:t>
            </a:r>
            <a:r>
              <a:rPr lang="ru-RU" dirty="0"/>
              <a:t> - это предупреждение проблем. </a:t>
            </a:r>
            <a:r>
              <a:rPr lang="ru-RU" dirty="0" smtClean="0"/>
              <a:t> </a:t>
            </a:r>
            <a:endParaRPr lang="ru-RU" b="1" dirty="0">
              <a:latin typeface="Arial" charset="0"/>
            </a:endParaRPr>
          </a:p>
        </p:txBody>
      </p:sp>
      <p:sp>
        <p:nvSpPr>
          <p:cNvPr id="3318" name="Text Box 246"/>
          <p:cNvSpPr txBox="1">
            <a:spLocks noChangeArrowheads="1"/>
          </p:cNvSpPr>
          <p:nvPr/>
        </p:nvSpPr>
        <p:spPr bwMode="auto">
          <a:xfrm>
            <a:off x="5334000" y="3886200"/>
            <a:ext cx="2895600" cy="307777"/>
          </a:xfrm>
          <a:prstGeom prst="rect">
            <a:avLst/>
          </a:prstGeom>
          <a:gradFill rotWithShape="0">
            <a:gsLst>
              <a:gs pos="0">
                <a:srgbClr val="FFEFC3"/>
              </a:gs>
              <a:gs pos="100000">
                <a:srgbClr val="FFEFC3">
                  <a:gamma/>
                  <a:shade val="7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 smtClean="0">
                <a:latin typeface="Arial" charset="0"/>
              </a:rPr>
              <a:t> </a:t>
            </a:r>
            <a:endParaRPr lang="ru-RU" sz="1300" b="1" dirty="0">
              <a:latin typeface="Arial" charset="0"/>
            </a:endParaRPr>
          </a:p>
        </p:txBody>
      </p:sp>
      <p:sp>
        <p:nvSpPr>
          <p:cNvPr id="3319" name="Text Box 247"/>
          <p:cNvSpPr txBox="1">
            <a:spLocks noChangeArrowheads="1"/>
          </p:cNvSpPr>
          <p:nvPr/>
        </p:nvSpPr>
        <p:spPr bwMode="auto">
          <a:xfrm>
            <a:off x="5334000" y="4648200"/>
            <a:ext cx="2895600" cy="507831"/>
          </a:xfrm>
          <a:prstGeom prst="rect">
            <a:avLst/>
          </a:prstGeom>
          <a:gradFill rotWithShape="0">
            <a:gsLst>
              <a:gs pos="0">
                <a:srgbClr val="FFEFC3"/>
              </a:gs>
              <a:gs pos="100000">
                <a:srgbClr val="FFEFC3">
                  <a:gamma/>
                  <a:shade val="7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chemeClr val="bg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 dirty="0">
                <a:latin typeface="Arial" charset="0"/>
              </a:rPr>
              <a:t>ПРОФИЛАКТИКА  </a:t>
            </a:r>
            <a:r>
              <a:rPr lang="ru-RU" sz="1300" b="1" dirty="0" smtClean="0">
                <a:latin typeface="Arial" charset="0"/>
              </a:rPr>
              <a:t> негативных зависимостей</a:t>
            </a:r>
            <a:endParaRPr lang="ru-RU" sz="1300" b="1" dirty="0">
              <a:latin typeface="Arial" charset="0"/>
            </a:endParaRPr>
          </a:p>
        </p:txBody>
      </p:sp>
      <p:pic>
        <p:nvPicPr>
          <p:cNvPr id="3320" name="Picture 248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911600"/>
            <a:ext cx="2743200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2" name="Picture 250" descr="мальчик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1447800"/>
            <a:ext cx="1246188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09600" y="623888"/>
            <a:ext cx="7924800" cy="1569660"/>
          </a:xfrm>
          <a:prstGeom prst="rect">
            <a:avLst/>
          </a:prstGeom>
          <a:solidFill>
            <a:srgbClr val="E9D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 настоящее время выделяют следующие негативные проявления в детской и подростковой среде и молодежной среде, требующие профилактической работы:</a:t>
            </a:r>
            <a:endParaRPr lang="ru-RU" sz="2400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09600" y="2971800"/>
            <a:ext cx="7924800" cy="3139321"/>
          </a:xfrm>
          <a:prstGeom prst="rect">
            <a:avLst/>
          </a:prstGeom>
          <a:solidFill>
            <a:srgbClr val="E4AFFF"/>
          </a:solidFill>
          <a:ln w="9525">
            <a:solidFill>
              <a:srgbClr val="7C20D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ru-RU" sz="1800" b="1" dirty="0"/>
              <a:t>безнадзорность, беспризорность и правонарушения;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b="1" dirty="0"/>
              <a:t>жестокое обращения и насилие в отношении несовершеннолетних;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b="1" dirty="0"/>
              <a:t>семейное неблагополучие;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b="1" dirty="0"/>
              <a:t>употребление ПАВ (алкоголизм, </a:t>
            </a:r>
            <a:r>
              <a:rPr lang="ru-RU" sz="1800" b="1" dirty="0" err="1"/>
              <a:t>табакокурение</a:t>
            </a:r>
            <a:r>
              <a:rPr lang="ru-RU" sz="1800" b="1" dirty="0"/>
              <a:t>, токсикомания, лекарственная </a:t>
            </a:r>
            <a:r>
              <a:rPr lang="ru-RU" sz="1800" b="1" dirty="0" err="1" smtClean="0"/>
              <a:t>аддикция</a:t>
            </a:r>
            <a:r>
              <a:rPr lang="ru-RU" sz="1800" b="1" dirty="0" smtClean="0"/>
              <a:t> </a:t>
            </a:r>
            <a:endParaRPr lang="ru-RU" sz="1800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b="1" dirty="0"/>
              <a:t>нехимическая зависимость (азартные игры, интернет-зависимость; </a:t>
            </a:r>
            <a:r>
              <a:rPr lang="ru-RU" sz="1800" b="1" dirty="0" err="1"/>
              <a:t>булемия</a:t>
            </a:r>
            <a:r>
              <a:rPr lang="ru-RU" sz="1800" b="1" dirty="0"/>
              <a:t>, фанатизм во всех его проявлениях -религиозный, спортивный, национальный); ВИЧ-инфекции;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b="1" dirty="0"/>
              <a:t>ксенофобия (страх чужого) и экстремизм;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b="1" dirty="0"/>
              <a:t>терроризм</a:t>
            </a:r>
            <a:r>
              <a:rPr lang="ru-RU" sz="1800" b="1" dirty="0" smtClean="0"/>
              <a:t>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b="1" dirty="0" err="1" smtClean="0"/>
              <a:t>Антивитальные</a:t>
            </a:r>
            <a:r>
              <a:rPr lang="ru-RU" sz="1800" b="1" dirty="0" smtClean="0"/>
              <a:t> переживания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 autoUpdateAnimBg="0"/>
      <p:bldP spid="410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1115616" y="1371600"/>
            <a:ext cx="6696744" cy="4154984"/>
          </a:xfrm>
          <a:prstGeom prst="rect">
            <a:avLst/>
          </a:prstGeom>
          <a:gradFill rotWithShape="0">
            <a:gsLst>
              <a:gs pos="0">
                <a:srgbClr val="FBFED2"/>
              </a:gs>
              <a:gs pos="100000">
                <a:srgbClr val="FBFED2">
                  <a:gamma/>
                  <a:shade val="8274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400" b="1" dirty="0" smtClean="0"/>
              <a:t>Указ </a:t>
            </a:r>
            <a:r>
              <a:rPr lang="ru-RU" sz="2400" b="1" dirty="0"/>
              <a:t>Президента Российской Федерации от 6 сентября 1993 года № 1338 "О профилактике безнадзорности и правонарушений несовершеннолетних, защите их прав. </a:t>
            </a:r>
            <a:r>
              <a:rPr lang="ru-RU" sz="2400" b="1" dirty="0" smtClean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2400" b="1" dirty="0" smtClean="0"/>
              <a:t> </a:t>
            </a:r>
            <a:r>
              <a:rPr lang="ru-RU" sz="2400" b="1" dirty="0"/>
              <a:t>Федеральный закон "Об основах системы профилактики безнадзорности и правонарушений несовершеннолетних", принятый в июне 1999 года (№ 120-ФЗ) ( с изменениями, вступившими в силу с 08.05.2013)</a:t>
            </a:r>
            <a:r>
              <a:rPr lang="ru-RU" b="1" dirty="0"/>
              <a:t>. </a:t>
            </a:r>
            <a:endParaRPr lang="ru-RU" sz="2000" b="1" i="1" dirty="0">
              <a:solidFill>
                <a:srgbClr val="601E6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683568" y="1371600"/>
            <a:ext cx="7776864" cy="5078313"/>
          </a:xfrm>
          <a:prstGeom prst="rect">
            <a:avLst/>
          </a:prstGeom>
          <a:gradFill rotWithShape="0">
            <a:gsLst>
              <a:gs pos="0">
                <a:srgbClr val="FBFED2"/>
              </a:gs>
              <a:gs pos="100000">
                <a:srgbClr val="FBFED2">
                  <a:gamma/>
                  <a:shade val="82745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C00000"/>
                </a:solidFill>
              </a:rPr>
              <a:t>Государственная система профилактики правонарушений несовершеннолетних России на современном этапе.</a:t>
            </a:r>
            <a:endParaRPr lang="ru-RU" sz="18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Комиссии по делам несовершеннолетних и защите прав детей.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Службы по делам несовершеннолетних ОВД(ПДН).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Центры временного содержания несовершеннолетних правонарушений (ЦВСПН).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Органы опеки и попечительства.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i="1" dirty="0"/>
              <a:t>Специализированные учебно-воспитательные учреждения</a:t>
            </a:r>
            <a:r>
              <a:rPr lang="ru-RU" sz="1800" dirty="0"/>
              <a:t> для несовершеннолетних с </a:t>
            </a:r>
            <a:r>
              <a:rPr lang="ru-RU" sz="1800" dirty="0" err="1"/>
              <a:t>девиантным</a:t>
            </a:r>
            <a:r>
              <a:rPr lang="ru-RU" sz="1800" dirty="0"/>
              <a:t> поведением (специальные общеобразовательные школы, ПТУ, коррекционные образовательные учреждения (открытого и закрытого типа)).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Специализированные учреждения для несовершеннолетних, нуждающихся в социальной реабилитации (социально-реабилитационные центры, приюты, центры помощи детям, оставшимся без попечения родителей и т. п.).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800" dirty="0"/>
              <a:t>Государственные и муниципальные учреждения по делам молодежи (центры социального обслуживания молодежи, центы социально-психологической помощи </a:t>
            </a:r>
            <a:endParaRPr lang="ru-RU" sz="2400" b="1" i="1" dirty="0">
              <a:solidFill>
                <a:srgbClr val="601E62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2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3400" y="2362200"/>
            <a:ext cx="5638800" cy="106997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  <a:cs typeface="Arial" charset="0"/>
              </a:rPr>
              <a:t>Подростков, чье поведение отклоняется от принятых в обществе правил, норм поведения, называют </a:t>
            </a:r>
            <a:r>
              <a:rPr lang="ru-RU" i="1" dirty="0">
                <a:solidFill>
                  <a:srgbClr val="CC0066"/>
                </a:solidFill>
                <a:latin typeface="Arial" charset="0"/>
                <a:cs typeface="Arial" charset="0"/>
              </a:rPr>
              <a:t>трудными</a:t>
            </a:r>
            <a:r>
              <a:rPr lang="ru-RU" i="1" dirty="0">
                <a:solidFill>
                  <a:srgbClr val="CC0066"/>
                </a:solidFill>
                <a:latin typeface="Arial" charset="0"/>
              </a:rPr>
              <a:t>,</a:t>
            </a: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i="1" dirty="0">
                <a:solidFill>
                  <a:srgbClr val="CC0066"/>
                </a:solidFill>
                <a:latin typeface="Arial" charset="0"/>
                <a:cs typeface="Arial" charset="0"/>
              </a:rPr>
              <a:t>трудновоспитуемыми</a:t>
            </a:r>
            <a:r>
              <a:rPr lang="ru-RU" i="1" dirty="0">
                <a:solidFill>
                  <a:srgbClr val="CC0066"/>
                </a:solidFill>
                <a:latin typeface="Arial" charset="0"/>
              </a:rPr>
              <a:t>, с </a:t>
            </a:r>
            <a:r>
              <a:rPr lang="ru-RU" i="1" dirty="0" err="1">
                <a:solidFill>
                  <a:srgbClr val="CC0066"/>
                </a:solidFill>
                <a:latin typeface="Arial" charset="0"/>
              </a:rPr>
              <a:t>девиантным</a:t>
            </a:r>
            <a:r>
              <a:rPr lang="ru-RU" i="1" dirty="0">
                <a:solidFill>
                  <a:srgbClr val="CC0066"/>
                </a:solidFill>
                <a:latin typeface="Arial" charset="0"/>
              </a:rPr>
              <a:t>, отклоняющимся, асоциальным поведением.</a:t>
            </a:r>
            <a:endParaRPr lang="ru-RU" dirty="0">
              <a:latin typeface="Arial" charset="0"/>
              <a:cs typeface="Arial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362200" y="3657600"/>
            <a:ext cx="6553200" cy="1558925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ru-RU" dirty="0">
                <a:latin typeface="Arial" charset="0"/>
              </a:rPr>
              <a:t>О</a:t>
            </a:r>
            <a:r>
              <a:rPr lang="ru-RU" dirty="0">
                <a:latin typeface="Arial" charset="0"/>
                <a:cs typeface="Arial" charset="0"/>
              </a:rPr>
              <a:t>тклоняющееся поведение может быть охарактеризовано как </a:t>
            </a:r>
            <a:r>
              <a:rPr lang="ru-RU" i="1" dirty="0">
                <a:latin typeface="Arial" charset="0"/>
                <a:cs typeface="Arial" charset="0"/>
              </a:rPr>
              <a:t>взаимодействие ребенка с микросоциумом, нарушающее его развитие и социализацию</a:t>
            </a:r>
            <a:r>
              <a:rPr lang="ru-RU" dirty="0">
                <a:latin typeface="Arial" charset="0"/>
                <a:cs typeface="Arial" charset="0"/>
              </a:rPr>
              <a:t> вследствие отсутствия учета средой особенностей его индивидуальности и проявляющееся в поведенческом противодействии установленным нравственным и правовым нормам. </a:t>
            </a:r>
            <a:endParaRPr lang="ru-RU" dirty="0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2362200" y="381000"/>
            <a:ext cx="6419850" cy="13144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u="sng" dirty="0">
                <a:solidFill>
                  <a:srgbClr val="6600CC"/>
                </a:solidFill>
                <a:latin typeface="Arial" charset="0"/>
                <a:cs typeface="Arial" charset="0"/>
              </a:rPr>
              <a:t>Нормальное поведение</a:t>
            </a:r>
            <a:r>
              <a:rPr lang="ru-RU" dirty="0">
                <a:latin typeface="Arial" charset="0"/>
                <a:cs typeface="Arial" charset="0"/>
              </a:rPr>
              <a:t> подростка полагает взаимодействие его с микросоциумом, адекватно</a:t>
            </a:r>
            <a:r>
              <a:rPr lang="ru-RU" dirty="0">
                <a:latin typeface="Arial" charset="0"/>
              </a:rPr>
              <a:t>е</a:t>
            </a:r>
            <a:r>
              <a:rPr lang="ru-RU" dirty="0">
                <a:latin typeface="Arial" charset="0"/>
                <a:cs typeface="Arial" charset="0"/>
              </a:rPr>
              <a:t> потребностям и возможностям его развития и социализации. Если окружение ребенка способно своевременно и адекватно реагировать на те в или иные особенности подростка, то его поведение будет нормальным.</a:t>
            </a:r>
          </a:p>
        </p:txBody>
      </p:sp>
      <p:pic>
        <p:nvPicPr>
          <p:cNvPr id="12303" name="Picture 1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2057400" cy="17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4" name="Picture 16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206767"/>
            <a:ext cx="2627784" cy="1450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5" name="Picture 17" descr="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01" y="0"/>
            <a:ext cx="2377401" cy="217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1143000" y="5486400"/>
            <a:ext cx="6705600" cy="8255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dirty="0">
                <a:latin typeface="Arial" charset="0"/>
                <a:cs typeface="Arial" charset="0"/>
              </a:rPr>
              <a:t>Трудновоспитуемость подростка, несоблюдение им норм и правил, установленных в обществе, в науке рассматривается через явление, которое называется </a:t>
            </a:r>
            <a:r>
              <a:rPr lang="ru-RU" i="1" dirty="0">
                <a:solidFill>
                  <a:srgbClr val="CC0066"/>
                </a:solidFill>
                <a:latin typeface="Arial" charset="0"/>
                <a:cs typeface="Arial" charset="0"/>
              </a:rPr>
              <a:t>девиация</a:t>
            </a:r>
            <a:r>
              <a:rPr lang="ru-RU" dirty="0">
                <a:latin typeface="Arial" charset="0"/>
                <a:cs typeface="Arial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 autoUpdateAnimBg="0"/>
      <p:bldP spid="12294" grpId="0" animBg="1" autoUpdateAnimBg="0"/>
      <p:bldP spid="12295" grpId="0" animBg="1" autoUpdateAnimBg="0"/>
      <p:bldP spid="12293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22" name="Text Box 50"/>
          <p:cNvSpPr txBox="1">
            <a:spLocks noChangeArrowheads="1"/>
          </p:cNvSpPr>
          <p:nvPr/>
        </p:nvSpPr>
        <p:spPr bwMode="auto">
          <a:xfrm>
            <a:off x="838200" y="304800"/>
            <a:ext cx="1600200" cy="3460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1" dirty="0">
                <a:latin typeface="Arial" charset="0"/>
              </a:rPr>
              <a:t>физические</a:t>
            </a:r>
          </a:p>
        </p:txBody>
      </p:sp>
      <p:sp>
        <p:nvSpPr>
          <p:cNvPr id="28723" name="Text Box 51"/>
          <p:cNvSpPr txBox="1">
            <a:spLocks noChangeArrowheads="1"/>
          </p:cNvSpPr>
          <p:nvPr/>
        </p:nvSpPr>
        <p:spPr bwMode="auto">
          <a:xfrm>
            <a:off x="838200" y="1981200"/>
            <a:ext cx="1676400" cy="3460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Arial" charset="0"/>
              </a:rPr>
              <a:t>психические</a:t>
            </a:r>
          </a:p>
        </p:txBody>
      </p:sp>
      <p:sp>
        <p:nvSpPr>
          <p:cNvPr id="28724" name="Text Box 52"/>
          <p:cNvSpPr txBox="1">
            <a:spLocks noChangeArrowheads="1"/>
          </p:cNvSpPr>
          <p:nvPr/>
        </p:nvSpPr>
        <p:spPr bwMode="auto">
          <a:xfrm>
            <a:off x="838200" y="4419600"/>
            <a:ext cx="1676400" cy="3460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0000"/>
                </a:solidFill>
                <a:latin typeface="Arial" charset="0"/>
              </a:rPr>
              <a:t>педагогические</a:t>
            </a:r>
          </a:p>
        </p:txBody>
      </p:sp>
      <p:sp>
        <p:nvSpPr>
          <p:cNvPr id="28725" name="Text Box 53"/>
          <p:cNvSpPr txBox="1">
            <a:spLocks noChangeArrowheads="1"/>
          </p:cNvSpPr>
          <p:nvPr/>
        </p:nvSpPr>
        <p:spPr bwMode="auto">
          <a:xfrm>
            <a:off x="838200" y="5749925"/>
            <a:ext cx="1676400" cy="584775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 smtClean="0">
                <a:solidFill>
                  <a:srgbClr val="FF0000"/>
                </a:solidFill>
                <a:latin typeface="Arial" charset="0"/>
              </a:rPr>
              <a:t>Социально-экономические</a:t>
            </a:r>
            <a:endParaRPr lang="ru-RU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8726" name="Text Box 54"/>
          <p:cNvSpPr txBox="1">
            <a:spLocks noChangeArrowheads="1"/>
          </p:cNvSpPr>
          <p:nvPr/>
        </p:nvSpPr>
        <p:spPr bwMode="auto">
          <a:xfrm>
            <a:off x="990600" y="685800"/>
            <a:ext cx="1182688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болезни</a:t>
            </a:r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990600" y="990600"/>
            <a:ext cx="20701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нарушения зрения, слуха</a:t>
            </a:r>
          </a:p>
        </p:txBody>
      </p:sp>
      <p:sp>
        <p:nvSpPr>
          <p:cNvPr id="28728" name="Text Box 56"/>
          <p:cNvSpPr txBox="1">
            <a:spLocks noChangeArrowheads="1"/>
          </p:cNvSpPr>
          <p:nvPr/>
        </p:nvSpPr>
        <p:spPr bwMode="auto">
          <a:xfrm>
            <a:off x="990600" y="1295400"/>
            <a:ext cx="34290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нарушения опорно-двигательного аппарата</a:t>
            </a:r>
          </a:p>
        </p:txBody>
      </p:sp>
      <p:sp>
        <p:nvSpPr>
          <p:cNvPr id="28729" name="Text Box 57"/>
          <p:cNvSpPr txBox="1">
            <a:spLocks noChangeArrowheads="1"/>
          </p:cNvSpPr>
          <p:nvPr/>
        </p:nvSpPr>
        <p:spPr bwMode="auto">
          <a:xfrm>
            <a:off x="1066800" y="2667000"/>
            <a:ext cx="26670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задержка психического развития</a:t>
            </a:r>
          </a:p>
        </p:txBody>
      </p:sp>
      <p:sp>
        <p:nvSpPr>
          <p:cNvPr id="28730" name="Text Box 58"/>
          <p:cNvSpPr txBox="1">
            <a:spLocks noChangeArrowheads="1"/>
          </p:cNvSpPr>
          <p:nvPr/>
        </p:nvSpPr>
        <p:spPr bwMode="auto">
          <a:xfrm>
            <a:off x="1066800" y="2971800"/>
            <a:ext cx="22098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умственная отсталость</a:t>
            </a:r>
          </a:p>
        </p:txBody>
      </p:sp>
      <p:sp>
        <p:nvSpPr>
          <p:cNvPr id="28731" name="Text Box 59"/>
          <p:cNvSpPr txBox="1">
            <a:spLocks noChangeArrowheads="1"/>
          </p:cNvSpPr>
          <p:nvPr/>
        </p:nvSpPr>
        <p:spPr bwMode="auto">
          <a:xfrm>
            <a:off x="1066800" y="3276600"/>
            <a:ext cx="18288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нарушения речи</a:t>
            </a:r>
          </a:p>
        </p:txBody>
      </p:sp>
      <p:sp>
        <p:nvSpPr>
          <p:cNvPr id="28732" name="Text Box 60"/>
          <p:cNvSpPr txBox="1">
            <a:spLocks noChangeArrowheads="1"/>
          </p:cNvSpPr>
          <p:nvPr/>
        </p:nvSpPr>
        <p:spPr bwMode="auto">
          <a:xfrm>
            <a:off x="1066800" y="2362200"/>
            <a:ext cx="32766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нарушения эмоционально-волевой сферы</a:t>
            </a:r>
          </a:p>
        </p:txBody>
      </p:sp>
      <p:sp>
        <p:nvSpPr>
          <p:cNvPr id="28733" name="Text Box 61"/>
          <p:cNvSpPr txBox="1">
            <a:spLocks noChangeArrowheads="1"/>
          </p:cNvSpPr>
          <p:nvPr/>
        </p:nvSpPr>
        <p:spPr bwMode="auto">
          <a:xfrm>
            <a:off x="1066800" y="3581400"/>
            <a:ext cx="1371600" cy="284163"/>
          </a:xfrm>
          <a:prstGeom prst="rect">
            <a:avLst/>
          </a:prstGeom>
          <a:solidFill>
            <a:schemeClr val="hlink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>
                <a:latin typeface="Arial" charset="0"/>
              </a:rPr>
              <a:t>одаренность</a:t>
            </a:r>
          </a:p>
        </p:txBody>
      </p:sp>
      <p:grpSp>
        <p:nvGrpSpPr>
          <p:cNvPr id="28734" name="Group 62"/>
          <p:cNvGrpSpPr>
            <a:grpSpLocks/>
          </p:cNvGrpSpPr>
          <p:nvPr/>
        </p:nvGrpSpPr>
        <p:grpSpPr bwMode="auto">
          <a:xfrm>
            <a:off x="247650" y="457200"/>
            <a:ext cx="590550" cy="5486400"/>
            <a:chOff x="156" y="288"/>
            <a:chExt cx="372" cy="3456"/>
          </a:xfrm>
        </p:grpSpPr>
        <p:sp>
          <p:nvSpPr>
            <p:cNvPr id="28735" name="Text Box 63"/>
            <p:cNvSpPr txBox="1">
              <a:spLocks noChangeArrowheads="1"/>
            </p:cNvSpPr>
            <p:nvPr/>
          </p:nvSpPr>
          <p:spPr bwMode="auto">
            <a:xfrm>
              <a:off x="156" y="1136"/>
              <a:ext cx="228" cy="19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6666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>
                  <a:latin typeface="Arial" charset="0"/>
                </a:rPr>
                <a:t>Отклонения</a:t>
              </a:r>
            </a:p>
          </p:txBody>
        </p:sp>
        <p:sp>
          <p:nvSpPr>
            <p:cNvPr id="28736" name="Line 64"/>
            <p:cNvSpPr>
              <a:spLocks noChangeShapeType="1"/>
            </p:cNvSpPr>
            <p:nvPr/>
          </p:nvSpPr>
          <p:spPr bwMode="auto">
            <a:xfrm flipV="1">
              <a:off x="240" y="288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37" name="Line 65"/>
            <p:cNvSpPr>
              <a:spLocks noChangeShapeType="1"/>
            </p:cNvSpPr>
            <p:nvPr/>
          </p:nvSpPr>
          <p:spPr bwMode="auto">
            <a:xfrm>
              <a:off x="240" y="312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38" name="Line 66"/>
            <p:cNvSpPr>
              <a:spLocks noChangeShapeType="1"/>
            </p:cNvSpPr>
            <p:nvPr/>
          </p:nvSpPr>
          <p:spPr bwMode="auto">
            <a:xfrm>
              <a:off x="240" y="37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39" name="Line 67"/>
            <p:cNvSpPr>
              <a:spLocks noChangeShapeType="1"/>
            </p:cNvSpPr>
            <p:nvPr/>
          </p:nvSpPr>
          <p:spPr bwMode="auto">
            <a:xfrm>
              <a:off x="384" y="28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40" name="Line 68"/>
            <p:cNvSpPr>
              <a:spLocks noChangeShapeType="1"/>
            </p:cNvSpPr>
            <p:nvPr/>
          </p:nvSpPr>
          <p:spPr bwMode="auto">
            <a:xfrm>
              <a:off x="384" y="13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741" name="Line 69"/>
            <p:cNvSpPr>
              <a:spLocks noChangeShapeType="1"/>
            </p:cNvSpPr>
            <p:nvPr/>
          </p:nvSpPr>
          <p:spPr bwMode="auto">
            <a:xfrm>
              <a:off x="240" y="28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742" name="Group 70"/>
          <p:cNvGrpSpPr>
            <a:grpSpLocks/>
          </p:cNvGrpSpPr>
          <p:nvPr/>
        </p:nvGrpSpPr>
        <p:grpSpPr bwMode="auto">
          <a:xfrm>
            <a:off x="3505200" y="3048000"/>
            <a:ext cx="5486400" cy="901700"/>
            <a:chOff x="1680" y="3408"/>
            <a:chExt cx="3840" cy="624"/>
          </a:xfrm>
        </p:grpSpPr>
        <p:sp>
          <p:nvSpPr>
            <p:cNvPr id="28743" name="AutoShape 71"/>
            <p:cNvSpPr>
              <a:spLocks noChangeArrowheads="1"/>
            </p:cNvSpPr>
            <p:nvPr/>
          </p:nvSpPr>
          <p:spPr bwMode="auto">
            <a:xfrm>
              <a:off x="1680" y="3408"/>
              <a:ext cx="3840" cy="624"/>
            </a:xfrm>
            <a:prstGeom prst="roundRect">
              <a:avLst>
                <a:gd name="adj" fmla="val 16667"/>
              </a:avLst>
            </a:prstGeom>
            <a:solidFill>
              <a:srgbClr val="CCECFF">
                <a:alpha val="50000"/>
              </a:srgbClr>
            </a:solidFill>
            <a:ln w="9525">
              <a:solidFill>
                <a:srgbClr val="7C20D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4" name="Text Box 72"/>
            <p:cNvSpPr txBox="1">
              <a:spLocks noChangeArrowheads="1"/>
            </p:cNvSpPr>
            <p:nvPr/>
          </p:nvSpPr>
          <p:spPr bwMode="auto">
            <a:xfrm>
              <a:off x="1728" y="3456"/>
              <a:ext cx="3698" cy="506"/>
            </a:xfrm>
            <a:prstGeom prst="rect">
              <a:avLst/>
            </a:prstGeom>
            <a:solidFill>
              <a:srgbClr val="CCEC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Связаны с умственным развитием, психическими недостатками. Могут быть врожденными или являться результатом болезни, травмы или другой причины.</a:t>
              </a:r>
            </a:p>
          </p:txBody>
        </p:sp>
      </p:grpSp>
      <p:grpSp>
        <p:nvGrpSpPr>
          <p:cNvPr id="28753" name="Group 81"/>
          <p:cNvGrpSpPr>
            <a:grpSpLocks/>
          </p:cNvGrpSpPr>
          <p:nvPr/>
        </p:nvGrpSpPr>
        <p:grpSpPr bwMode="auto">
          <a:xfrm>
            <a:off x="2895600" y="5486400"/>
            <a:ext cx="6096000" cy="1155700"/>
            <a:chOff x="1680" y="2532"/>
            <a:chExt cx="3840" cy="846"/>
          </a:xfrm>
        </p:grpSpPr>
        <p:sp>
          <p:nvSpPr>
            <p:cNvPr id="28745" name="AutoShape 73"/>
            <p:cNvSpPr>
              <a:spLocks noChangeArrowheads="1"/>
            </p:cNvSpPr>
            <p:nvPr/>
          </p:nvSpPr>
          <p:spPr bwMode="auto">
            <a:xfrm>
              <a:off x="1680" y="2544"/>
              <a:ext cx="3840" cy="816"/>
            </a:xfrm>
            <a:prstGeom prst="roundRect">
              <a:avLst>
                <a:gd name="adj" fmla="val 16667"/>
              </a:avLst>
            </a:prstGeom>
            <a:solidFill>
              <a:srgbClr val="CCECFF">
                <a:alpha val="50000"/>
              </a:srgbClr>
            </a:solidFill>
            <a:ln w="9525">
              <a:solidFill>
                <a:srgbClr val="7C20D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6" name="Text Box 74"/>
            <p:cNvSpPr txBox="1">
              <a:spLocks noChangeArrowheads="1"/>
            </p:cNvSpPr>
            <p:nvPr/>
          </p:nvSpPr>
          <p:spPr bwMode="auto">
            <a:xfrm>
              <a:off x="1728" y="2532"/>
              <a:ext cx="3792" cy="8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ECFF">
                      <a:alpha val="5000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Связаны с понятием «социальная норма»</a:t>
              </a:r>
              <a:r>
                <a:rPr lang="ru-RU" sz="1400" i="1">
                  <a:solidFill>
                    <a:srgbClr val="6600CC"/>
                  </a:solidFill>
                  <a:latin typeface="Arial" charset="0"/>
                </a:rPr>
                <a:t> - правила, образец действия, мера допустимого поведения. </a:t>
              </a:r>
            </a:p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Причины: трудности переходного возраста; неопределенность социального положения; нестабильность; экстремальные ситуации (сиротство).</a:t>
              </a:r>
            </a:p>
          </p:txBody>
        </p:sp>
      </p:grpSp>
      <p:grpSp>
        <p:nvGrpSpPr>
          <p:cNvPr id="28747" name="Group 75"/>
          <p:cNvGrpSpPr>
            <a:grpSpLocks/>
          </p:cNvGrpSpPr>
          <p:nvPr/>
        </p:nvGrpSpPr>
        <p:grpSpPr bwMode="auto">
          <a:xfrm>
            <a:off x="3200400" y="4191000"/>
            <a:ext cx="5867400" cy="1066800"/>
            <a:chOff x="2400" y="1680"/>
            <a:chExt cx="3168" cy="816"/>
          </a:xfrm>
        </p:grpSpPr>
        <p:sp>
          <p:nvSpPr>
            <p:cNvPr id="28748" name="AutoShape 76"/>
            <p:cNvSpPr>
              <a:spLocks noChangeArrowheads="1"/>
            </p:cNvSpPr>
            <p:nvPr/>
          </p:nvSpPr>
          <p:spPr bwMode="auto">
            <a:xfrm>
              <a:off x="2400" y="1680"/>
              <a:ext cx="3120" cy="816"/>
            </a:xfrm>
            <a:prstGeom prst="roundRect">
              <a:avLst>
                <a:gd name="adj" fmla="val 16667"/>
              </a:avLst>
            </a:prstGeom>
            <a:solidFill>
              <a:srgbClr val="CCECFF">
                <a:alpha val="50000"/>
              </a:srgbClr>
            </a:solidFill>
            <a:ln w="9525">
              <a:solidFill>
                <a:srgbClr val="7C20D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49" name="Text Box 77"/>
            <p:cNvSpPr txBox="1">
              <a:spLocks noChangeArrowheads="1"/>
            </p:cNvSpPr>
            <p:nvPr/>
          </p:nvSpPr>
          <p:spPr bwMode="auto">
            <a:xfrm>
              <a:off x="2448" y="1680"/>
              <a:ext cx="3120" cy="7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13430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533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7240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91452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3717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8289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2861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74332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Связаны с нормами получения или неполучения общего или профессионального образования. </a:t>
              </a:r>
              <a:br>
                <a:rPr lang="ru-RU" sz="1400">
                  <a:solidFill>
                    <a:srgbClr val="6600CC"/>
                  </a:solidFill>
                  <a:latin typeface="Arial" charset="0"/>
                </a:rPr>
              </a:br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Причины: нежелание учиться, неблагополучие в семье, экологические и социальные катаклизмы, отклонения в развитии.</a:t>
              </a:r>
            </a:p>
          </p:txBody>
        </p:sp>
      </p:grpSp>
      <p:grpSp>
        <p:nvGrpSpPr>
          <p:cNvPr id="28750" name="Group 78"/>
          <p:cNvGrpSpPr>
            <a:grpSpLocks/>
          </p:cNvGrpSpPr>
          <p:nvPr/>
        </p:nvGrpSpPr>
        <p:grpSpPr bwMode="auto">
          <a:xfrm>
            <a:off x="3733800" y="0"/>
            <a:ext cx="5029200" cy="1028700"/>
            <a:chOff x="2352" y="48"/>
            <a:chExt cx="3168" cy="768"/>
          </a:xfrm>
        </p:grpSpPr>
        <p:sp>
          <p:nvSpPr>
            <p:cNvPr id="28751" name="AutoShape 79"/>
            <p:cNvSpPr>
              <a:spLocks noChangeArrowheads="1"/>
            </p:cNvSpPr>
            <p:nvPr/>
          </p:nvSpPr>
          <p:spPr bwMode="auto">
            <a:xfrm>
              <a:off x="2352" y="48"/>
              <a:ext cx="3168" cy="768"/>
            </a:xfrm>
            <a:prstGeom prst="roundRect">
              <a:avLst>
                <a:gd name="adj" fmla="val 16667"/>
              </a:avLst>
            </a:prstGeom>
            <a:solidFill>
              <a:srgbClr val="CCECFF">
                <a:alpha val="50000"/>
              </a:srgbClr>
            </a:solidFill>
            <a:ln w="9525">
              <a:solidFill>
                <a:srgbClr val="6600CC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8752" name="Text Box 80"/>
            <p:cNvSpPr txBox="1">
              <a:spLocks noChangeArrowheads="1"/>
            </p:cNvSpPr>
            <p:nvPr/>
          </p:nvSpPr>
          <p:spPr bwMode="auto">
            <a:xfrm>
              <a:off x="2448" y="94"/>
              <a:ext cx="2976" cy="7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7C20D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Связаны со здоровьем человека и определяются медицинскими показателями.</a:t>
              </a:r>
            </a:p>
            <a:p>
              <a:pPr algn="just"/>
              <a:r>
                <a:rPr lang="ru-RU" sz="1400">
                  <a:solidFill>
                    <a:srgbClr val="6600CC"/>
                  </a:solidFill>
                  <a:latin typeface="Arial" charset="0"/>
                </a:rPr>
                <a:t>Причины: наследственные факторы или внешние обстоятельства</a:t>
              </a:r>
            </a:p>
          </p:txBody>
        </p:sp>
      </p:grpSp>
      <p:pic>
        <p:nvPicPr>
          <p:cNvPr id="34" name="Picture 17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435" y="1159561"/>
            <a:ext cx="1959565" cy="179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225" y="1174346"/>
            <a:ext cx="2057400" cy="174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8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2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2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2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28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2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7" dur="500"/>
                                        <p:tgtEl>
                                          <p:spTgt spid="2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22" grpId="0" animBg="1" autoUpdateAnimBg="0"/>
      <p:bldP spid="28723" grpId="0" animBg="1" autoUpdateAnimBg="0"/>
      <p:bldP spid="28724" grpId="0" animBg="1" autoUpdateAnimBg="0"/>
      <p:bldP spid="28725" grpId="0" animBg="1" autoUpdateAnimBg="0"/>
      <p:bldP spid="28726" grpId="0" animBg="1" autoUpdateAnimBg="0"/>
      <p:bldP spid="28727" grpId="0" animBg="1" autoUpdateAnimBg="0"/>
      <p:bldP spid="28728" grpId="0" animBg="1" autoUpdateAnimBg="0"/>
      <p:bldP spid="28729" grpId="0" animBg="1" autoUpdateAnimBg="0"/>
      <p:bldP spid="28730" grpId="0" animBg="1" autoUpdateAnimBg="0"/>
      <p:bldP spid="28731" grpId="0" animBg="1" autoUpdateAnimBg="0"/>
      <p:bldP spid="28732" grpId="0" animBg="1" autoUpdateAnimBg="0"/>
      <p:bldP spid="2873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1403648" y="533400"/>
            <a:ext cx="705455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Признаками проблемных детей могут являться</a:t>
            </a:r>
            <a:r>
              <a:rPr lang="ru-RU" sz="2400" b="1" dirty="0" smtClean="0"/>
              <a:t>:</a:t>
            </a:r>
          </a:p>
          <a:p>
            <a:pPr algn="ctr"/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Уклонение от </a:t>
            </a:r>
            <a:r>
              <a:rPr lang="ru-RU" sz="2400" dirty="0" smtClean="0"/>
              <a:t>учебы 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Низкая общественно-трудовая </a:t>
            </a:r>
            <a:r>
              <a:rPr lang="ru-RU" sz="2400" dirty="0" smtClean="0"/>
              <a:t>активность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Негативные проявления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Негативизм </a:t>
            </a:r>
            <a:r>
              <a:rPr lang="ru-RU" sz="2400" dirty="0"/>
              <a:t>в оценке </a:t>
            </a:r>
            <a:r>
              <a:rPr lang="ru-RU" sz="2400" dirty="0" smtClean="0"/>
              <a:t>действительности</a:t>
            </a:r>
            <a:r>
              <a:rPr lang="ru-RU" sz="2400" dirty="0"/>
              <a:t>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Повышенная критичность по отношению к педагогам и </a:t>
            </a:r>
            <a:r>
              <a:rPr lang="ru-RU" sz="2400" dirty="0" smtClean="0"/>
              <a:t>взрослым</a:t>
            </a: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Отношение к воспитательным мероприятиям</a:t>
            </a:r>
          </a:p>
          <a:p>
            <a:endParaRPr lang="ru-RU" sz="2400" dirty="0"/>
          </a:p>
          <a:p>
            <a:pPr algn="ctr"/>
            <a:r>
              <a:rPr lang="ru-RU" sz="2400" b="1" dirty="0" smtClean="0">
                <a:solidFill>
                  <a:srgbClr val="A80054"/>
                </a:solidFill>
                <a:latin typeface="Arial" charset="0"/>
                <a:cs typeface="Arial" charset="0"/>
              </a:rPr>
              <a:t> </a:t>
            </a:r>
            <a:endParaRPr lang="ru-RU" sz="1800" b="1" dirty="0" smtClean="0">
              <a:cs typeface="Times New Roman" pitchFamily="18" charset="0"/>
            </a:endParaRPr>
          </a:p>
          <a:p>
            <a:pPr eaLnBrk="0" hangingPunct="0"/>
            <a:endParaRPr lang="ru-RU" b="1" dirty="0"/>
          </a:p>
        </p:txBody>
      </p:sp>
      <p:pic>
        <p:nvPicPr>
          <p:cNvPr id="30728" name="Picture 8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5229200"/>
            <a:ext cx="2013935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0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07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07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07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07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07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307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 build="p" autoUpdateAnimBg="0" advAuto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1602</TotalTime>
  <Words>1341</Words>
  <Application>Microsoft Office PowerPoint</Application>
  <PresentationFormat>Экран (4:3)</PresentationFormat>
  <Paragraphs>138</Paragraphs>
  <Slides>16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Аспект</vt:lpstr>
      <vt:lpstr>Clip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Организаторская</cp:lastModifiedBy>
  <cp:revision>32</cp:revision>
  <dcterms:created xsi:type="dcterms:W3CDTF">2002-11-09T12:42:19Z</dcterms:created>
  <dcterms:modified xsi:type="dcterms:W3CDTF">2018-10-23T06:09:39Z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466157</vt:lpwstr>
  </property>
  <property fmtid="{D5CDD505-2E9C-101B-9397-08002B2CF9AE}" pid="3" name="NXPowerLiteVersion">
    <vt:lpwstr>D4.1.4</vt:lpwstr>
  </property>
</Properties>
</file>