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view3D>
      <c:rAngAx val="1"/>
    </c:view3D>
    <c:plotArea>
      <c:layout>
        <c:manualLayout>
          <c:layoutTarget val="inner"/>
          <c:xMode val="edge"/>
          <c:yMode val="edge"/>
          <c:x val="0.1602781653419644"/>
          <c:y val="4.1334692970622311E-2"/>
          <c:w val="0.80085975803010367"/>
          <c:h val="0.481216813652098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100" i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40260.6</c:v>
                </c:pt>
                <c:pt idx="1">
                  <c:v>9435.2000000000007</c:v>
                </c:pt>
                <c:pt idx="2">
                  <c:v>28953.599999999999</c:v>
                </c:pt>
                <c:pt idx="3">
                  <c:v>26493.4</c:v>
                </c:pt>
                <c:pt idx="4">
                  <c:v>170247.7</c:v>
                </c:pt>
                <c:pt idx="5">
                  <c:v>31094.6</c:v>
                </c:pt>
                <c:pt idx="6">
                  <c:v>30645.9</c:v>
                </c:pt>
                <c:pt idx="7">
                  <c:v>9276.2000000000007</c:v>
                </c:pt>
                <c:pt idx="8">
                  <c:v>1117.7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5.8789764100285156E-2"/>
                </c:manualLayout>
              </c:layout>
              <c:showVal val="1"/>
            </c:dLbl>
            <c:dLbl>
              <c:idx val="6"/>
              <c:layout>
                <c:manualLayout>
                  <c:x val="7.0270600462834266E-3"/>
                  <c:y val="5.5990251524081101E-3"/>
                </c:manualLayout>
              </c:layout>
              <c:showVal val="1"/>
            </c:dLbl>
            <c:dLbl>
              <c:idx val="7"/>
              <c:layout>
                <c:manualLayout>
                  <c:x val="1.2648708083310168E-2"/>
                  <c:y val="5.5990251524081096E-2"/>
                </c:manualLayout>
              </c:layout>
              <c:showVal val="1"/>
            </c:dLbl>
            <c:dLbl>
              <c:idx val="8"/>
              <c:layout>
                <c:manualLayout>
                  <c:x val="2.1081069476487451E-2"/>
                  <c:y val="8.3985377286121647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i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Прочие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9006.9</c:v>
                </c:pt>
                <c:pt idx="1">
                  <c:v>2281.6</c:v>
                </c:pt>
                <c:pt idx="2">
                  <c:v>5339.8</c:v>
                </c:pt>
                <c:pt idx="3">
                  <c:v>1844.1</c:v>
                </c:pt>
                <c:pt idx="4">
                  <c:v>40205.4</c:v>
                </c:pt>
                <c:pt idx="5">
                  <c:v>5641.8</c:v>
                </c:pt>
                <c:pt idx="6">
                  <c:v>11755.4</c:v>
                </c:pt>
                <c:pt idx="7">
                  <c:v>1787.9</c:v>
                </c:pt>
                <c:pt idx="8">
                  <c:v>40</c:v>
                </c:pt>
              </c:numCache>
            </c:numRef>
          </c:val>
        </c:ser>
        <c:shape val="cylinder"/>
        <c:axId val="94927872"/>
        <c:axId val="96064256"/>
        <c:axId val="0"/>
      </c:bar3DChart>
      <c:catAx>
        <c:axId val="94927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i="1"/>
            </a:pPr>
            <a:endParaRPr lang="ru-RU"/>
          </a:p>
        </c:txPr>
        <c:crossAx val="96064256"/>
        <c:crosses val="autoZero"/>
        <c:auto val="1"/>
        <c:lblAlgn val="ctr"/>
        <c:lblOffset val="100"/>
      </c:catAx>
      <c:valAx>
        <c:axId val="96064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i="1"/>
            </a:pPr>
            <a:endParaRPr lang="ru-RU"/>
          </a:p>
        </c:txPr>
        <c:crossAx val="94927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986905101269345"/>
          <c:y val="0.63460343030668553"/>
          <c:w val="8.0130948987306591E-2"/>
          <c:h val="0.206710277341318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0.72907</cdr:x>
      <cdr:y>0.70423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88224" y="3600400"/>
          <a:ext cx="2448272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  <a:p xmlns:a="http://schemas.openxmlformats.org/drawingml/2006/main">
          <a:endParaRPr lang="ru-RU" sz="1600" dirty="0" smtClean="0"/>
        </a:p>
        <a:p xmlns:a="http://schemas.openxmlformats.org/drawingml/2006/main">
          <a:r>
            <a:rPr lang="ru-RU" sz="1100" dirty="0" smtClean="0"/>
            <a:t> 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Расходы бюджета Махнёвского муниципального образования в разрезе отраслей за 1 квартал 2020 </a:t>
            </a:r>
            <a:r>
              <a:rPr lang="ru-RU" sz="2400" i="1" dirty="0" smtClean="0">
                <a:solidFill>
                  <a:schemeClr val="tx1"/>
                </a:solidFill>
                <a:latin typeface="Constantia" pitchFamily="18" charset="0"/>
              </a:rPr>
              <a:t>года</a:t>
            </a:r>
            <a:r>
              <a:rPr lang="ru-RU" sz="2400" i="1" dirty="0" smtClean="0">
                <a:solidFill>
                  <a:schemeClr val="tx1"/>
                </a:solidFill>
              </a:rPr>
              <a:t>, тыс.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0" y="2204864"/>
          <a:ext cx="90364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79512" y="1412776"/>
            <a:ext cx="410445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50" i="1" dirty="0" smtClean="0">
                <a:solidFill>
                  <a:schemeClr val="bg1"/>
                </a:solidFill>
              </a:rPr>
              <a:t>План всего: </a:t>
            </a:r>
            <a:r>
              <a:rPr lang="ru-RU" sz="1650" i="1" dirty="0" smtClean="0">
                <a:solidFill>
                  <a:schemeClr val="bg1"/>
                </a:solidFill>
              </a:rPr>
              <a:t>347 524,9</a:t>
            </a:r>
            <a:endParaRPr lang="ru-RU" sz="1650" i="1" dirty="0" smtClean="0">
              <a:solidFill>
                <a:schemeClr val="bg1"/>
              </a:solidFill>
            </a:endParaRPr>
          </a:p>
          <a:p>
            <a:r>
              <a:rPr lang="ru-RU" sz="1650" i="1" dirty="0" smtClean="0">
                <a:solidFill>
                  <a:schemeClr val="bg1"/>
                </a:solidFill>
              </a:rPr>
              <a:t>Факт всего: </a:t>
            </a:r>
            <a:r>
              <a:rPr lang="ru-RU" sz="1650" i="1" dirty="0" smtClean="0">
                <a:solidFill>
                  <a:schemeClr val="bg1"/>
                </a:solidFill>
              </a:rPr>
              <a:t>77 902,9</a:t>
            </a:r>
            <a:endParaRPr lang="ru-RU" sz="1650" i="1" dirty="0" smtClean="0">
              <a:solidFill>
                <a:schemeClr val="bg1"/>
              </a:solidFill>
            </a:endParaRPr>
          </a:p>
          <a:p>
            <a:r>
              <a:rPr lang="ru-RU" sz="1650" i="1" dirty="0" smtClean="0">
                <a:solidFill>
                  <a:schemeClr val="bg1"/>
                </a:solidFill>
              </a:rPr>
              <a:t>Процент исполнения: </a:t>
            </a:r>
            <a:r>
              <a:rPr lang="ru-RU" sz="1650" i="1" dirty="0" smtClean="0">
                <a:solidFill>
                  <a:schemeClr val="bg1"/>
                </a:solidFill>
              </a:rPr>
              <a:t>22,4%</a:t>
            </a:r>
            <a:endParaRPr lang="ru-RU" sz="165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261</TotalTime>
  <Words>37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Расходы бюджета Махнёвского муниципального образования в разрезе отраслей за 1 квартал 2020 года,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основных показателей бюджета городского округа Староуткинск на 01.02.201г., тыс. рублей</dc:title>
  <dc:creator>user8</dc:creator>
  <cp:lastModifiedBy>Microsoft</cp:lastModifiedBy>
  <cp:revision>30</cp:revision>
  <dcterms:modified xsi:type="dcterms:W3CDTF">2020-09-01T05:24:51Z</dcterms:modified>
</cp:coreProperties>
</file>